
<file path=[Content_Types].xml><?xml version="1.0" encoding="utf-8"?>
<Types xmlns="http://schemas.openxmlformats.org/package/2006/content-types">
  <Default Extension="mp3" ContentType="audio/unknown"/>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1"/>
  </p:sldMasterIdLst>
  <p:notesMasterIdLst>
    <p:notesMasterId r:id="rId108"/>
  </p:notesMasterIdLst>
  <p:handoutMasterIdLst>
    <p:handoutMasterId r:id="rId109"/>
  </p:handoutMasterIdLst>
  <p:sldIdLst>
    <p:sldId id="278" r:id="rId2"/>
    <p:sldId id="279" r:id="rId3"/>
    <p:sldId id="281" r:id="rId4"/>
    <p:sldId id="283" r:id="rId5"/>
    <p:sldId id="290" r:id="rId6"/>
    <p:sldId id="280" r:id="rId7"/>
    <p:sldId id="282" r:id="rId8"/>
    <p:sldId id="285" r:id="rId9"/>
    <p:sldId id="289" r:id="rId10"/>
    <p:sldId id="291" r:id="rId11"/>
    <p:sldId id="292" r:id="rId12"/>
    <p:sldId id="293" r:id="rId13"/>
    <p:sldId id="295" r:id="rId14"/>
    <p:sldId id="296" r:id="rId15"/>
    <p:sldId id="297" r:id="rId16"/>
    <p:sldId id="298" r:id="rId17"/>
    <p:sldId id="301" r:id="rId18"/>
    <p:sldId id="300" r:id="rId19"/>
    <p:sldId id="302" r:id="rId20"/>
    <p:sldId id="299" r:id="rId21"/>
    <p:sldId id="303" r:id="rId22"/>
    <p:sldId id="304" r:id="rId23"/>
    <p:sldId id="305" r:id="rId24"/>
    <p:sldId id="306" r:id="rId25"/>
    <p:sldId id="307" r:id="rId26"/>
    <p:sldId id="308" r:id="rId27"/>
    <p:sldId id="309" r:id="rId28"/>
    <p:sldId id="310" r:id="rId29"/>
    <p:sldId id="311" r:id="rId30"/>
    <p:sldId id="312" r:id="rId31"/>
    <p:sldId id="313" r:id="rId32"/>
    <p:sldId id="314" r:id="rId33"/>
    <p:sldId id="315" r:id="rId34"/>
    <p:sldId id="316" r:id="rId35"/>
    <p:sldId id="317" r:id="rId36"/>
    <p:sldId id="319" r:id="rId37"/>
    <p:sldId id="318" r:id="rId38"/>
    <p:sldId id="320" r:id="rId39"/>
    <p:sldId id="321" r:id="rId40"/>
    <p:sldId id="322" r:id="rId41"/>
    <p:sldId id="323" r:id="rId42"/>
    <p:sldId id="324" r:id="rId43"/>
    <p:sldId id="325" r:id="rId44"/>
    <p:sldId id="326" r:id="rId45"/>
    <p:sldId id="327" r:id="rId46"/>
    <p:sldId id="328" r:id="rId47"/>
    <p:sldId id="329" r:id="rId48"/>
    <p:sldId id="330" r:id="rId49"/>
    <p:sldId id="331" r:id="rId50"/>
    <p:sldId id="332" r:id="rId51"/>
    <p:sldId id="333" r:id="rId52"/>
    <p:sldId id="334" r:id="rId53"/>
    <p:sldId id="335" r:id="rId54"/>
    <p:sldId id="336" r:id="rId55"/>
    <p:sldId id="356" r:id="rId56"/>
    <p:sldId id="341" r:id="rId57"/>
    <p:sldId id="342" r:id="rId58"/>
    <p:sldId id="343" r:id="rId59"/>
    <p:sldId id="344" r:id="rId60"/>
    <p:sldId id="345" r:id="rId61"/>
    <p:sldId id="346" r:id="rId62"/>
    <p:sldId id="347" r:id="rId63"/>
    <p:sldId id="348" r:id="rId64"/>
    <p:sldId id="349" r:id="rId65"/>
    <p:sldId id="350" r:id="rId66"/>
    <p:sldId id="351" r:id="rId67"/>
    <p:sldId id="352" r:id="rId68"/>
    <p:sldId id="353" r:id="rId69"/>
    <p:sldId id="354" r:id="rId70"/>
    <p:sldId id="355" r:id="rId71"/>
    <p:sldId id="378" r:id="rId72"/>
    <p:sldId id="379" r:id="rId73"/>
    <p:sldId id="380" r:id="rId74"/>
    <p:sldId id="381" r:id="rId75"/>
    <p:sldId id="382" r:id="rId76"/>
    <p:sldId id="383" r:id="rId77"/>
    <p:sldId id="384" r:id="rId78"/>
    <p:sldId id="385" r:id="rId79"/>
    <p:sldId id="386" r:id="rId80"/>
    <p:sldId id="387" r:id="rId81"/>
    <p:sldId id="388" r:id="rId82"/>
    <p:sldId id="389" r:id="rId83"/>
    <p:sldId id="340" r:id="rId84"/>
    <p:sldId id="339" r:id="rId85"/>
    <p:sldId id="338" r:id="rId86"/>
    <p:sldId id="337" r:id="rId87"/>
    <p:sldId id="357" r:id="rId88"/>
    <p:sldId id="358" r:id="rId89"/>
    <p:sldId id="366" r:id="rId90"/>
    <p:sldId id="367" r:id="rId91"/>
    <p:sldId id="368" r:id="rId92"/>
    <p:sldId id="369" r:id="rId93"/>
    <p:sldId id="370" r:id="rId94"/>
    <p:sldId id="371" r:id="rId95"/>
    <p:sldId id="372" r:id="rId96"/>
    <p:sldId id="373" r:id="rId97"/>
    <p:sldId id="374" r:id="rId98"/>
    <p:sldId id="375" r:id="rId99"/>
    <p:sldId id="376" r:id="rId100"/>
    <p:sldId id="377" r:id="rId101"/>
    <p:sldId id="359" r:id="rId102"/>
    <p:sldId id="360" r:id="rId103"/>
    <p:sldId id="361" r:id="rId104"/>
    <p:sldId id="362" r:id="rId105"/>
    <p:sldId id="364" r:id="rId106"/>
    <p:sldId id="365" r:id="rId10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3864" autoAdjust="0"/>
  </p:normalViewPr>
  <p:slideViewPr>
    <p:cSldViewPr snapToGrid="0">
      <p:cViewPr varScale="1">
        <p:scale>
          <a:sx n="63" d="100"/>
          <a:sy n="63" d="100"/>
        </p:scale>
        <p:origin x="-75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handoutMaster" Target="handoutMasters/handout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85000"/>
                    <a:lumOff val="15000"/>
                  </a:schemeClr>
                </a:solidFill>
                <a:latin typeface="+mn-lt"/>
                <a:ea typeface="+mn-ea"/>
                <a:cs typeface="+mn-cs"/>
              </a:defRPr>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rPr>
              <a:t>数据平台采集高校数量情况</a:t>
            </a:r>
          </a:p>
        </c:rich>
      </c:tx>
      <c:layout>
        <c:manualLayout>
          <c:xMode val="edge"/>
          <c:yMode val="edge"/>
          <c:x val="0.35792145589606494"/>
          <c:y val="2.9394882050142578E-2"/>
        </c:manualLayout>
      </c:layout>
      <c:overlay val="0"/>
      <c:spPr>
        <a:noFill/>
        <a:ln>
          <a:noFill/>
        </a:ln>
        <a:effectLst/>
      </c:spPr>
    </c:title>
    <c:autoTitleDeleted val="0"/>
    <c:plotArea>
      <c:layout>
        <c:manualLayout>
          <c:layoutTarget val="inner"/>
          <c:xMode val="edge"/>
          <c:yMode val="edge"/>
          <c:x val="5.810142180412136E-2"/>
          <c:y val="5.3074780178398048E-2"/>
          <c:w val="0.93604399176182951"/>
          <c:h val="0.82644443827229064"/>
        </c:manualLayout>
      </c:layout>
      <c:barChart>
        <c:barDir val="col"/>
        <c:grouping val="stacked"/>
        <c:varyColors val="0"/>
        <c:ser>
          <c:idx val="0"/>
          <c:order val="0"/>
          <c:tx>
            <c:strRef>
              <c:f>Sheet1!$B$1</c:f>
              <c:strCache>
                <c:ptCount val="1"/>
                <c:pt idx="0">
                  <c:v>新建本科</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zh-CN"/>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2012年</c:v>
                </c:pt>
                <c:pt idx="1">
                  <c:v>2013年</c:v>
                </c:pt>
                <c:pt idx="2">
                  <c:v>2014年</c:v>
                </c:pt>
                <c:pt idx="3">
                  <c:v>2015年</c:v>
                </c:pt>
                <c:pt idx="4">
                  <c:v>2016年</c:v>
                </c:pt>
                <c:pt idx="5">
                  <c:v>2017年</c:v>
                </c:pt>
              </c:strCache>
            </c:strRef>
          </c:cat>
          <c:val>
            <c:numRef>
              <c:f>Sheet1!$B$2:$B$7</c:f>
              <c:numCache>
                <c:formatCode>General</c:formatCode>
                <c:ptCount val="6"/>
                <c:pt idx="0">
                  <c:v>173</c:v>
                </c:pt>
                <c:pt idx="1">
                  <c:v>248</c:v>
                </c:pt>
                <c:pt idx="2">
                  <c:v>280</c:v>
                </c:pt>
                <c:pt idx="3">
                  <c:v>316</c:v>
                </c:pt>
                <c:pt idx="4">
                  <c:v>338</c:v>
                </c:pt>
                <c:pt idx="5">
                  <c:v>338</c:v>
                </c:pt>
              </c:numCache>
            </c:numRef>
          </c:val>
          <c:extLst xmlns:c16r2="http://schemas.microsoft.com/office/drawing/2015/06/chart">
            <c:ext xmlns:c16="http://schemas.microsoft.com/office/drawing/2014/chart" uri="{C3380CC4-5D6E-409C-BE32-E72D297353CC}">
              <c16:uniqueId val="{00000000-EDC6-4354-A8F9-25F6B416FA76}"/>
            </c:ext>
          </c:extLst>
        </c:ser>
        <c:ser>
          <c:idx val="1"/>
          <c:order val="1"/>
          <c:tx>
            <c:strRef>
              <c:f>Sheet1!$C$1</c:f>
              <c:strCache>
                <c:ptCount val="1"/>
                <c:pt idx="0">
                  <c:v>老本科</c:v>
                </c:pt>
              </c:strCache>
            </c:strRef>
          </c:tx>
          <c:spPr>
            <a:solidFill>
              <a:schemeClr val="accent3">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zh-CN"/>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2012年</c:v>
                </c:pt>
                <c:pt idx="1">
                  <c:v>2013年</c:v>
                </c:pt>
                <c:pt idx="2">
                  <c:v>2014年</c:v>
                </c:pt>
                <c:pt idx="3">
                  <c:v>2015年</c:v>
                </c:pt>
                <c:pt idx="4">
                  <c:v>2016年</c:v>
                </c:pt>
                <c:pt idx="5">
                  <c:v>2017年</c:v>
                </c:pt>
              </c:strCache>
            </c:strRef>
          </c:cat>
          <c:val>
            <c:numRef>
              <c:f>Sheet1!$C$2:$C$7</c:f>
              <c:numCache>
                <c:formatCode>General</c:formatCode>
                <c:ptCount val="6"/>
                <c:pt idx="0">
                  <c:v>0</c:v>
                </c:pt>
                <c:pt idx="1">
                  <c:v>21</c:v>
                </c:pt>
                <c:pt idx="2">
                  <c:v>56</c:v>
                </c:pt>
                <c:pt idx="3">
                  <c:v>127</c:v>
                </c:pt>
                <c:pt idx="4">
                  <c:v>470</c:v>
                </c:pt>
                <c:pt idx="5">
                  <c:v>805</c:v>
                </c:pt>
              </c:numCache>
            </c:numRef>
          </c:val>
          <c:extLst xmlns:c16r2="http://schemas.microsoft.com/office/drawing/2015/06/chart">
            <c:ext xmlns:c16="http://schemas.microsoft.com/office/drawing/2014/chart" uri="{C3380CC4-5D6E-409C-BE32-E72D297353CC}">
              <c16:uniqueId val="{00000001-EDC6-4354-A8F9-25F6B416FA76}"/>
            </c:ext>
          </c:extLst>
        </c:ser>
        <c:ser>
          <c:idx val="2"/>
          <c:order val="2"/>
          <c:tx>
            <c:strRef>
              <c:f>Sheet1!$D$1</c:f>
              <c:strCache>
                <c:ptCount val="1"/>
                <c:pt idx="0">
                  <c:v>独立学院</c:v>
                </c:pt>
              </c:strCache>
            </c:strRef>
          </c:tx>
          <c:spPr>
            <a:solidFill>
              <a:schemeClr val="accent4">
                <a:lumMod val="20000"/>
                <a:lumOff val="80000"/>
              </a:schemeClr>
            </a:solidFill>
            <a:ln>
              <a:noFill/>
            </a:ln>
            <a:effectLst/>
          </c:spPr>
          <c:invertIfNegative val="0"/>
          <c:dLbls>
            <c:dLbl>
              <c:idx val="1"/>
              <c:layout>
                <c:manualLayout>
                  <c:x val="0"/>
                  <c:y val="-7.016822097847068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DC6-4354-A8F9-25F6B416FA76}"/>
                </c:ext>
              </c:extLst>
            </c:dLbl>
            <c:dLbl>
              <c:idx val="2"/>
              <c:layout>
                <c:manualLayout>
                  <c:x val="0"/>
                  <c:y val="-5.397555459882355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DC6-4354-A8F9-25F6B416FA76}"/>
                </c:ext>
              </c:extLst>
            </c:dLbl>
            <c:dLbl>
              <c:idx val="3"/>
              <c:layout>
                <c:manualLayout>
                  <c:x val="-2.3659297455518868E-3"/>
                  <c:y val="-1.818625091039267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DC6-4354-A8F9-25F6B416FA7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zh-CN"/>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2012年</c:v>
                </c:pt>
                <c:pt idx="1">
                  <c:v>2013年</c:v>
                </c:pt>
                <c:pt idx="2">
                  <c:v>2014年</c:v>
                </c:pt>
                <c:pt idx="3">
                  <c:v>2015年</c:v>
                </c:pt>
                <c:pt idx="4">
                  <c:v>2016年</c:v>
                </c:pt>
                <c:pt idx="5">
                  <c:v>2017年</c:v>
                </c:pt>
              </c:strCache>
            </c:strRef>
          </c:cat>
          <c:val>
            <c:numRef>
              <c:f>Sheet1!$D$2:$D$7</c:f>
              <c:numCache>
                <c:formatCode>General</c:formatCode>
                <c:ptCount val="6"/>
                <c:pt idx="0">
                  <c:v>0</c:v>
                </c:pt>
                <c:pt idx="1">
                  <c:v>2</c:v>
                </c:pt>
                <c:pt idx="2">
                  <c:v>18</c:v>
                </c:pt>
                <c:pt idx="3">
                  <c:v>55</c:v>
                </c:pt>
                <c:pt idx="4">
                  <c:v>229</c:v>
                </c:pt>
                <c:pt idx="5">
                  <c:v>397</c:v>
                </c:pt>
              </c:numCache>
            </c:numRef>
          </c:val>
          <c:extLst xmlns:c16r2="http://schemas.microsoft.com/office/drawing/2015/06/chart">
            <c:ext xmlns:c16="http://schemas.microsoft.com/office/drawing/2014/chart" uri="{C3380CC4-5D6E-409C-BE32-E72D297353CC}">
              <c16:uniqueId val="{00000005-EDC6-4354-A8F9-25F6B416FA76}"/>
            </c:ext>
          </c:extLst>
        </c:ser>
        <c:dLbls>
          <c:showLegendKey val="0"/>
          <c:showVal val="0"/>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129337984"/>
        <c:axId val="129409408"/>
      </c:barChart>
      <c:catAx>
        <c:axId val="12933798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zh-CN"/>
          </a:p>
        </c:txPr>
        <c:crossAx val="129409408"/>
        <c:crosses val="autoZero"/>
        <c:auto val="1"/>
        <c:lblAlgn val="ctr"/>
        <c:lblOffset val="100"/>
        <c:noMultiLvlLbl val="0"/>
      </c:catAx>
      <c:valAx>
        <c:axId val="129409408"/>
        <c:scaling>
          <c:orientation val="minMax"/>
        </c:scaling>
        <c:delete val="0"/>
        <c:axPos val="l"/>
        <c:numFmt formatCode="General" sourceLinked="1"/>
        <c:majorTickMark val="out"/>
        <c:minorTickMark val="none"/>
        <c:tickLblPos val="nextTo"/>
        <c:spPr>
          <a:solidFill>
            <a:schemeClr val="bg1"/>
          </a:solid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zh-CN"/>
          </a:p>
        </c:txPr>
        <c:crossAx val="129337984"/>
        <c:crosses val="autoZero"/>
        <c:crossBetween val="between"/>
        <c:majorUnit val="300"/>
      </c:valAx>
      <c:spPr>
        <a:noFill/>
        <a:ln>
          <a:noFill/>
        </a:ln>
        <a:effectLst/>
      </c:spPr>
    </c:plotArea>
    <c:legend>
      <c:legendPos val="b"/>
      <c:layout>
        <c:manualLayout>
          <c:xMode val="edge"/>
          <c:yMode val="edge"/>
          <c:x val="0.31505864722180743"/>
          <c:y val="0.1991661420336012"/>
          <c:w val="0.33203673133597505"/>
          <c:h val="0.11495327679640539"/>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3CD2A3-05C8-4F26-B253-B27FE49EEA1F}"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zh-CN" altLang="en-US"/>
        </a:p>
      </dgm:t>
    </dgm:pt>
    <dgm:pt modelId="{BE84F226-1DDC-4289-BBED-3BC5C014F530}">
      <dgm:prSet phldrT="[文本]"/>
      <dgm:spPr/>
      <dgm:t>
        <a:bodyPr/>
        <a:lstStyle/>
        <a:p>
          <a:r>
            <a:rPr lang="zh-CN" altLang="en-US" dirty="0">
              <a:latin typeface="Times New Roman" panose="02020603050405020304" pitchFamily="18" charset="0"/>
              <a:ea typeface="仿宋" panose="02010609060101010101" pitchFamily="49" charset="-122"/>
            </a:rPr>
            <a:t>数据统计对应时间</a:t>
          </a:r>
        </a:p>
      </dgm:t>
    </dgm:pt>
    <dgm:pt modelId="{66A2A579-D6DE-40CD-B80D-2EE605D0EFAA}" type="parTrans" cxnId="{5A55A901-D287-4EED-99B8-8EA7C11540CB}">
      <dgm:prSet/>
      <dgm:spPr/>
      <dgm:t>
        <a:bodyPr/>
        <a:lstStyle/>
        <a:p>
          <a:endParaRPr lang="zh-CN" altLang="en-US"/>
        </a:p>
      </dgm:t>
    </dgm:pt>
    <dgm:pt modelId="{2A9AF6F9-10C4-4A30-914F-AFB545EFE5CB}" type="sibTrans" cxnId="{5A55A901-D287-4EED-99B8-8EA7C11540CB}">
      <dgm:prSet/>
      <dgm:spPr/>
      <dgm:t>
        <a:bodyPr/>
        <a:lstStyle/>
        <a:p>
          <a:endParaRPr lang="zh-CN" altLang="en-US"/>
        </a:p>
      </dgm:t>
    </dgm:pt>
    <dgm:pt modelId="{64C20572-6586-440B-8D8E-43A8607A9429}">
      <dgm:prSet phldrT="[文本]"/>
      <dgm:spPr/>
      <dgm:t>
        <a:bodyPr/>
        <a:lstStyle/>
        <a:p>
          <a:r>
            <a:rPr lang="zh-CN" altLang="en-US" dirty="0">
              <a:latin typeface="Times New Roman" panose="02020603050405020304" pitchFamily="18" charset="0"/>
              <a:ea typeface="仿宋" panose="02010609060101010101" pitchFamily="49" charset="-122"/>
            </a:rPr>
            <a:t>时期数</a:t>
          </a:r>
        </a:p>
      </dgm:t>
    </dgm:pt>
    <dgm:pt modelId="{1F3D8182-3B64-4E86-A742-159DBC10806E}" type="parTrans" cxnId="{439DB1CA-5213-4672-A2CE-A4BFE3F459A8}">
      <dgm:prSet/>
      <dgm:spPr/>
      <dgm:t>
        <a:bodyPr/>
        <a:lstStyle/>
        <a:p>
          <a:endParaRPr lang="zh-CN" altLang="en-US">
            <a:latin typeface="Times New Roman" panose="02020603050405020304" pitchFamily="18" charset="0"/>
            <a:ea typeface="仿宋" panose="02010609060101010101" pitchFamily="49" charset="-122"/>
          </a:endParaRPr>
        </a:p>
      </dgm:t>
    </dgm:pt>
    <dgm:pt modelId="{A07FE21A-1D07-4791-B475-DF3E65A6174F}" type="sibTrans" cxnId="{439DB1CA-5213-4672-A2CE-A4BFE3F459A8}">
      <dgm:prSet/>
      <dgm:spPr/>
      <dgm:t>
        <a:bodyPr/>
        <a:lstStyle/>
        <a:p>
          <a:endParaRPr lang="zh-CN" altLang="en-US"/>
        </a:p>
      </dgm:t>
    </dgm:pt>
    <dgm:pt modelId="{E865C9A6-A1D0-4EB3-A3AB-5D0E39D2E1EC}">
      <dgm:prSet phldrT="[文本]"/>
      <dgm:spPr/>
      <dgm:t>
        <a:bodyPr/>
        <a:lstStyle/>
        <a:p>
          <a:r>
            <a:rPr lang="zh-CN" altLang="en-US" dirty="0">
              <a:latin typeface="Times New Roman" panose="02020603050405020304" pitchFamily="18" charset="0"/>
              <a:ea typeface="仿宋" panose="02010609060101010101" pitchFamily="49" charset="-122"/>
            </a:rPr>
            <a:t>自然年</a:t>
          </a:r>
          <a:endParaRPr lang="en-US" altLang="zh-CN" dirty="0">
            <a:latin typeface="Times New Roman" panose="02020603050405020304" pitchFamily="18" charset="0"/>
            <a:ea typeface="仿宋" panose="02010609060101010101" pitchFamily="49" charset="-122"/>
          </a:endParaRPr>
        </a:p>
        <a:p>
          <a:r>
            <a:rPr lang="en-US" altLang="zh-CN" dirty="0">
              <a:latin typeface="Times New Roman" panose="02020603050405020304" pitchFamily="18" charset="0"/>
              <a:ea typeface="仿宋" panose="02010609060101010101" pitchFamily="49" charset="-122"/>
            </a:rPr>
            <a:t>1</a:t>
          </a:r>
          <a:r>
            <a:rPr lang="zh-CN" altLang="en-US" dirty="0">
              <a:latin typeface="Times New Roman" panose="02020603050405020304" pitchFamily="18" charset="0"/>
              <a:ea typeface="仿宋" panose="02010609060101010101" pitchFamily="49" charset="-122"/>
            </a:rPr>
            <a:t>月</a:t>
          </a:r>
          <a:r>
            <a:rPr lang="en-US" altLang="zh-CN" dirty="0">
              <a:latin typeface="Times New Roman" panose="02020603050405020304" pitchFamily="18" charset="0"/>
              <a:ea typeface="仿宋" panose="02010609060101010101" pitchFamily="49" charset="-122"/>
            </a:rPr>
            <a:t>1</a:t>
          </a:r>
          <a:r>
            <a:rPr lang="zh-CN" altLang="en-US" dirty="0">
              <a:latin typeface="Times New Roman" panose="02020603050405020304" pitchFamily="18" charset="0"/>
              <a:ea typeface="仿宋" panose="02010609060101010101" pitchFamily="49" charset="-122"/>
            </a:rPr>
            <a:t>日</a:t>
          </a:r>
          <a:r>
            <a:rPr lang="en-US" altLang="zh-CN" dirty="0">
              <a:latin typeface="Times New Roman" panose="02020603050405020304" pitchFamily="18" charset="0"/>
              <a:ea typeface="仿宋" panose="02010609060101010101" pitchFamily="49" charset="-122"/>
            </a:rPr>
            <a:t>—12</a:t>
          </a:r>
          <a:r>
            <a:rPr lang="zh-CN" altLang="en-US" dirty="0">
              <a:latin typeface="Times New Roman" panose="02020603050405020304" pitchFamily="18" charset="0"/>
              <a:ea typeface="仿宋" panose="02010609060101010101" pitchFamily="49" charset="-122"/>
            </a:rPr>
            <a:t>月</a:t>
          </a:r>
          <a:r>
            <a:rPr lang="en-US" altLang="zh-CN" dirty="0">
              <a:latin typeface="Times New Roman" panose="02020603050405020304" pitchFamily="18" charset="0"/>
              <a:ea typeface="仿宋" panose="02010609060101010101" pitchFamily="49" charset="-122"/>
            </a:rPr>
            <a:t>31</a:t>
          </a:r>
          <a:r>
            <a:rPr lang="zh-CN" altLang="en-US" dirty="0">
              <a:latin typeface="Times New Roman" panose="02020603050405020304" pitchFamily="18" charset="0"/>
              <a:ea typeface="仿宋" panose="02010609060101010101" pitchFamily="49" charset="-122"/>
            </a:rPr>
            <a:t>日</a:t>
          </a:r>
        </a:p>
      </dgm:t>
    </dgm:pt>
    <dgm:pt modelId="{FD2A415A-EA96-499F-8515-E3B50F8E3E7C}" type="parTrans" cxnId="{C1B3A25B-E38F-45F3-B2D9-9E2E11CB50B7}">
      <dgm:prSet/>
      <dgm:spPr/>
      <dgm:t>
        <a:bodyPr/>
        <a:lstStyle/>
        <a:p>
          <a:endParaRPr lang="zh-CN" altLang="en-US">
            <a:latin typeface="Times New Roman" panose="02020603050405020304" pitchFamily="18" charset="0"/>
            <a:ea typeface="仿宋" panose="02010609060101010101" pitchFamily="49" charset="-122"/>
          </a:endParaRPr>
        </a:p>
      </dgm:t>
    </dgm:pt>
    <dgm:pt modelId="{D799B3ED-A077-4D1E-AF36-235F992A4D0D}" type="sibTrans" cxnId="{C1B3A25B-E38F-45F3-B2D9-9E2E11CB50B7}">
      <dgm:prSet/>
      <dgm:spPr/>
      <dgm:t>
        <a:bodyPr/>
        <a:lstStyle/>
        <a:p>
          <a:endParaRPr lang="zh-CN" altLang="en-US"/>
        </a:p>
      </dgm:t>
    </dgm:pt>
    <dgm:pt modelId="{0CF9968B-FD9B-471C-93EF-21FE3296D14C}">
      <dgm:prSet phldrT="[文本]"/>
      <dgm:spPr/>
      <dgm:t>
        <a:bodyPr/>
        <a:lstStyle/>
        <a:p>
          <a:r>
            <a:rPr lang="zh-CN" altLang="en-US" dirty="0">
              <a:latin typeface="Times New Roman" panose="02020603050405020304" pitchFamily="18" charset="0"/>
              <a:ea typeface="仿宋" panose="02010609060101010101" pitchFamily="49" charset="-122"/>
            </a:rPr>
            <a:t>学年</a:t>
          </a:r>
          <a:endParaRPr lang="en-US" altLang="zh-CN" dirty="0">
            <a:latin typeface="Times New Roman" panose="02020603050405020304" pitchFamily="18" charset="0"/>
            <a:ea typeface="仿宋" panose="02010609060101010101" pitchFamily="49" charset="-122"/>
          </a:endParaRPr>
        </a:p>
        <a:p>
          <a:r>
            <a:rPr lang="en-US" altLang="zh-CN" dirty="0">
              <a:latin typeface="Times New Roman" panose="02020603050405020304" pitchFamily="18" charset="0"/>
              <a:ea typeface="仿宋" panose="02010609060101010101" pitchFamily="49" charset="-122"/>
            </a:rPr>
            <a:t>9</a:t>
          </a:r>
          <a:r>
            <a:rPr lang="zh-CN" altLang="en-US" dirty="0">
              <a:latin typeface="Times New Roman" panose="02020603050405020304" pitchFamily="18" charset="0"/>
              <a:ea typeface="仿宋" panose="02010609060101010101" pitchFamily="49" charset="-122"/>
            </a:rPr>
            <a:t>月</a:t>
          </a:r>
          <a:r>
            <a:rPr lang="en-US" altLang="zh-CN" dirty="0">
              <a:latin typeface="Times New Roman" panose="02020603050405020304" pitchFamily="18" charset="0"/>
              <a:ea typeface="仿宋" panose="02010609060101010101" pitchFamily="49" charset="-122"/>
            </a:rPr>
            <a:t>1</a:t>
          </a:r>
          <a:r>
            <a:rPr lang="zh-CN" altLang="en-US" dirty="0">
              <a:latin typeface="Times New Roman" panose="02020603050405020304" pitchFamily="18" charset="0"/>
              <a:ea typeface="仿宋" panose="02010609060101010101" pitchFamily="49" charset="-122"/>
            </a:rPr>
            <a:t>日</a:t>
          </a:r>
          <a:r>
            <a:rPr lang="en-US" altLang="zh-CN" dirty="0">
              <a:latin typeface="Times New Roman" panose="02020603050405020304" pitchFamily="18" charset="0"/>
              <a:ea typeface="仿宋" panose="02010609060101010101" pitchFamily="49" charset="-122"/>
            </a:rPr>
            <a:t>—</a:t>
          </a:r>
          <a:r>
            <a:rPr lang="zh-CN" altLang="en-US" dirty="0">
              <a:latin typeface="Times New Roman" panose="02020603050405020304" pitchFamily="18" charset="0"/>
              <a:ea typeface="仿宋" panose="02010609060101010101" pitchFamily="49" charset="-122"/>
            </a:rPr>
            <a:t>次年</a:t>
          </a:r>
          <a:r>
            <a:rPr lang="en-US" altLang="zh-CN" dirty="0">
              <a:latin typeface="Times New Roman" panose="02020603050405020304" pitchFamily="18" charset="0"/>
              <a:ea typeface="仿宋" panose="02010609060101010101" pitchFamily="49" charset="-122"/>
            </a:rPr>
            <a:t>8</a:t>
          </a:r>
          <a:r>
            <a:rPr lang="zh-CN" altLang="en-US" dirty="0">
              <a:latin typeface="Times New Roman" panose="02020603050405020304" pitchFamily="18" charset="0"/>
              <a:ea typeface="仿宋" panose="02010609060101010101" pitchFamily="49" charset="-122"/>
            </a:rPr>
            <a:t>月</a:t>
          </a:r>
          <a:r>
            <a:rPr lang="en-US" altLang="zh-CN" dirty="0">
              <a:latin typeface="Times New Roman" panose="02020603050405020304" pitchFamily="18" charset="0"/>
              <a:ea typeface="仿宋" panose="02010609060101010101" pitchFamily="49" charset="-122"/>
            </a:rPr>
            <a:t>31</a:t>
          </a:r>
          <a:r>
            <a:rPr lang="zh-CN" altLang="en-US" dirty="0">
              <a:latin typeface="Times New Roman" panose="02020603050405020304" pitchFamily="18" charset="0"/>
              <a:ea typeface="仿宋" panose="02010609060101010101" pitchFamily="49" charset="-122"/>
            </a:rPr>
            <a:t>日</a:t>
          </a:r>
        </a:p>
      </dgm:t>
    </dgm:pt>
    <dgm:pt modelId="{33FB51A6-2A18-459E-B0FA-4D3E5C234CF1}" type="parTrans" cxnId="{46FBD2E3-5056-4273-8DF6-87D95106842B}">
      <dgm:prSet/>
      <dgm:spPr/>
      <dgm:t>
        <a:bodyPr/>
        <a:lstStyle/>
        <a:p>
          <a:endParaRPr lang="zh-CN" altLang="en-US">
            <a:latin typeface="Times New Roman" panose="02020603050405020304" pitchFamily="18" charset="0"/>
            <a:ea typeface="仿宋" panose="02010609060101010101" pitchFamily="49" charset="-122"/>
          </a:endParaRPr>
        </a:p>
      </dgm:t>
    </dgm:pt>
    <dgm:pt modelId="{6A1FB362-CC8A-4F00-A6A6-F02CB83D8879}" type="sibTrans" cxnId="{46FBD2E3-5056-4273-8DF6-87D95106842B}">
      <dgm:prSet/>
      <dgm:spPr/>
      <dgm:t>
        <a:bodyPr/>
        <a:lstStyle/>
        <a:p>
          <a:endParaRPr lang="zh-CN" altLang="en-US"/>
        </a:p>
      </dgm:t>
    </dgm:pt>
    <dgm:pt modelId="{EF0B4EF4-95B8-4438-8E74-B4D2C09F7509}">
      <dgm:prSet phldrT="[文本]"/>
      <dgm:spPr/>
      <dgm:t>
        <a:bodyPr/>
        <a:lstStyle/>
        <a:p>
          <a:r>
            <a:rPr lang="zh-CN" altLang="en-US" dirty="0">
              <a:latin typeface="Times New Roman" panose="02020603050405020304" pitchFamily="18" charset="0"/>
              <a:ea typeface="仿宋" panose="02010609060101010101" pitchFamily="49" charset="-122"/>
            </a:rPr>
            <a:t>时点数</a:t>
          </a:r>
        </a:p>
      </dgm:t>
    </dgm:pt>
    <dgm:pt modelId="{9E643F4F-9D99-4C8E-9851-38E930DFFBF2}" type="parTrans" cxnId="{D31FBC5B-AD9A-4E34-B10A-8810DC2A164A}">
      <dgm:prSet/>
      <dgm:spPr/>
      <dgm:t>
        <a:bodyPr/>
        <a:lstStyle/>
        <a:p>
          <a:endParaRPr lang="zh-CN" altLang="en-US">
            <a:latin typeface="Times New Roman" panose="02020603050405020304" pitchFamily="18" charset="0"/>
            <a:ea typeface="仿宋" panose="02010609060101010101" pitchFamily="49" charset="-122"/>
          </a:endParaRPr>
        </a:p>
      </dgm:t>
    </dgm:pt>
    <dgm:pt modelId="{6F9050A6-010E-44C5-A8F9-C4FB0B79FC8D}" type="sibTrans" cxnId="{D31FBC5B-AD9A-4E34-B10A-8810DC2A164A}">
      <dgm:prSet/>
      <dgm:spPr/>
      <dgm:t>
        <a:bodyPr/>
        <a:lstStyle/>
        <a:p>
          <a:endParaRPr lang="zh-CN" altLang="en-US"/>
        </a:p>
      </dgm:t>
    </dgm:pt>
    <dgm:pt modelId="{EC240C7D-3AB5-44AB-89DD-7D1C73B3B4E9}">
      <dgm:prSet phldrT="[文本]"/>
      <dgm:spPr/>
      <dgm:t>
        <a:bodyPr/>
        <a:lstStyle/>
        <a:p>
          <a:r>
            <a:rPr lang="zh-CN" altLang="en-US" dirty="0">
              <a:latin typeface="Times New Roman" panose="02020603050405020304" pitchFamily="18" charset="0"/>
              <a:ea typeface="仿宋" panose="02010609060101010101" pitchFamily="49" charset="-122"/>
            </a:rPr>
            <a:t>时点</a:t>
          </a:r>
          <a:endParaRPr lang="en-US" altLang="zh-CN" dirty="0">
            <a:latin typeface="Times New Roman" panose="02020603050405020304" pitchFamily="18" charset="0"/>
            <a:ea typeface="仿宋" panose="02010609060101010101" pitchFamily="49" charset="-122"/>
          </a:endParaRPr>
        </a:p>
        <a:p>
          <a:r>
            <a:rPr lang="en-US" altLang="zh-CN" dirty="0">
              <a:latin typeface="Times New Roman" panose="02020603050405020304" pitchFamily="18" charset="0"/>
              <a:ea typeface="仿宋" panose="02010609060101010101" pitchFamily="49" charset="-122"/>
            </a:rPr>
            <a:t>9</a:t>
          </a:r>
          <a:r>
            <a:rPr lang="zh-CN" altLang="en-US" dirty="0">
              <a:latin typeface="Times New Roman" panose="02020603050405020304" pitchFamily="18" charset="0"/>
              <a:ea typeface="仿宋" panose="02010609060101010101" pitchFamily="49" charset="-122"/>
            </a:rPr>
            <a:t>月</a:t>
          </a:r>
          <a:r>
            <a:rPr lang="en-US" altLang="zh-CN" dirty="0">
              <a:latin typeface="Times New Roman" panose="02020603050405020304" pitchFamily="18" charset="0"/>
              <a:ea typeface="仿宋" panose="02010609060101010101" pitchFamily="49" charset="-122"/>
            </a:rPr>
            <a:t>30</a:t>
          </a:r>
          <a:r>
            <a:rPr lang="zh-CN" altLang="en-US" dirty="0">
              <a:latin typeface="Times New Roman" panose="02020603050405020304" pitchFamily="18" charset="0"/>
              <a:ea typeface="仿宋" panose="02010609060101010101" pitchFamily="49" charset="-122"/>
            </a:rPr>
            <a:t>日</a:t>
          </a:r>
        </a:p>
      </dgm:t>
    </dgm:pt>
    <dgm:pt modelId="{F78B1B07-D464-43F9-A1B0-990BAFA84B71}" type="parTrans" cxnId="{F03E1A42-8A57-48FF-B807-1E978ED719C1}">
      <dgm:prSet/>
      <dgm:spPr/>
      <dgm:t>
        <a:bodyPr/>
        <a:lstStyle/>
        <a:p>
          <a:endParaRPr lang="zh-CN" altLang="en-US">
            <a:latin typeface="Times New Roman" panose="02020603050405020304" pitchFamily="18" charset="0"/>
            <a:ea typeface="仿宋" panose="02010609060101010101" pitchFamily="49" charset="-122"/>
          </a:endParaRPr>
        </a:p>
      </dgm:t>
    </dgm:pt>
    <dgm:pt modelId="{E7BB0945-313E-4ED8-94B1-DC2F20F1DAD2}" type="sibTrans" cxnId="{F03E1A42-8A57-48FF-B807-1E978ED719C1}">
      <dgm:prSet/>
      <dgm:spPr/>
      <dgm:t>
        <a:bodyPr/>
        <a:lstStyle/>
        <a:p>
          <a:endParaRPr lang="zh-CN" altLang="en-US"/>
        </a:p>
      </dgm:t>
    </dgm:pt>
    <dgm:pt modelId="{F871086F-BFDA-4282-99E0-1F976C0B7718}" type="pres">
      <dgm:prSet presAssocID="{9B3CD2A3-05C8-4F26-B253-B27FE49EEA1F}" presName="mainComposite" presStyleCnt="0">
        <dgm:presLayoutVars>
          <dgm:chPref val="1"/>
          <dgm:dir/>
          <dgm:animOne val="branch"/>
          <dgm:animLvl val="lvl"/>
          <dgm:resizeHandles val="exact"/>
        </dgm:presLayoutVars>
      </dgm:prSet>
      <dgm:spPr/>
      <dgm:t>
        <a:bodyPr/>
        <a:lstStyle/>
        <a:p>
          <a:endParaRPr lang="zh-CN" altLang="en-US"/>
        </a:p>
      </dgm:t>
    </dgm:pt>
    <dgm:pt modelId="{EE090394-D4EA-49DC-9FAC-D7F29CA2CCCD}" type="pres">
      <dgm:prSet presAssocID="{9B3CD2A3-05C8-4F26-B253-B27FE49EEA1F}" presName="hierFlow" presStyleCnt="0"/>
      <dgm:spPr/>
    </dgm:pt>
    <dgm:pt modelId="{90183C43-2FC7-4A55-BE0D-3A319EA407FA}" type="pres">
      <dgm:prSet presAssocID="{9B3CD2A3-05C8-4F26-B253-B27FE49EEA1F}" presName="hierChild1" presStyleCnt="0">
        <dgm:presLayoutVars>
          <dgm:chPref val="1"/>
          <dgm:animOne val="branch"/>
          <dgm:animLvl val="lvl"/>
        </dgm:presLayoutVars>
      </dgm:prSet>
      <dgm:spPr/>
    </dgm:pt>
    <dgm:pt modelId="{5E5F35F1-2501-4F73-8228-9806AAE60BCA}" type="pres">
      <dgm:prSet presAssocID="{BE84F226-1DDC-4289-BBED-3BC5C014F530}" presName="Name14" presStyleCnt="0"/>
      <dgm:spPr/>
    </dgm:pt>
    <dgm:pt modelId="{CBF4DBF4-6D82-4033-90B7-403882E37CEF}" type="pres">
      <dgm:prSet presAssocID="{BE84F226-1DDC-4289-BBED-3BC5C014F530}" presName="level1Shape" presStyleLbl="node0" presStyleIdx="0" presStyleCnt="1" custScaleX="69531">
        <dgm:presLayoutVars>
          <dgm:chPref val="3"/>
        </dgm:presLayoutVars>
      </dgm:prSet>
      <dgm:spPr/>
      <dgm:t>
        <a:bodyPr/>
        <a:lstStyle/>
        <a:p>
          <a:endParaRPr lang="zh-CN" altLang="en-US"/>
        </a:p>
      </dgm:t>
    </dgm:pt>
    <dgm:pt modelId="{6E5B592B-DF6B-4605-B510-4FF54C396869}" type="pres">
      <dgm:prSet presAssocID="{BE84F226-1DDC-4289-BBED-3BC5C014F530}" presName="hierChild2" presStyleCnt="0"/>
      <dgm:spPr/>
    </dgm:pt>
    <dgm:pt modelId="{3037AC76-DCF3-4D2E-A64A-0AF6E49CC69F}" type="pres">
      <dgm:prSet presAssocID="{1F3D8182-3B64-4E86-A742-159DBC10806E}" presName="Name19" presStyleLbl="parChTrans1D2" presStyleIdx="0" presStyleCnt="2"/>
      <dgm:spPr/>
      <dgm:t>
        <a:bodyPr/>
        <a:lstStyle/>
        <a:p>
          <a:endParaRPr lang="zh-CN" altLang="en-US"/>
        </a:p>
      </dgm:t>
    </dgm:pt>
    <dgm:pt modelId="{DAB49CF8-893C-41A4-9F10-781B6B9633AB}" type="pres">
      <dgm:prSet presAssocID="{64C20572-6586-440B-8D8E-43A8607A9429}" presName="Name21" presStyleCnt="0"/>
      <dgm:spPr/>
    </dgm:pt>
    <dgm:pt modelId="{E0953A68-C532-4A7F-AFD9-7BFAFFC408AA}" type="pres">
      <dgm:prSet presAssocID="{64C20572-6586-440B-8D8E-43A8607A9429}" presName="level2Shape" presStyleLbl="node2" presStyleIdx="0" presStyleCnt="2"/>
      <dgm:spPr/>
      <dgm:t>
        <a:bodyPr/>
        <a:lstStyle/>
        <a:p>
          <a:endParaRPr lang="zh-CN" altLang="en-US"/>
        </a:p>
      </dgm:t>
    </dgm:pt>
    <dgm:pt modelId="{4B5B1B14-0D84-4868-BA7F-88BDA755B441}" type="pres">
      <dgm:prSet presAssocID="{64C20572-6586-440B-8D8E-43A8607A9429}" presName="hierChild3" presStyleCnt="0"/>
      <dgm:spPr/>
    </dgm:pt>
    <dgm:pt modelId="{385C1DF7-67EB-430F-A510-9C5624BCFA60}" type="pres">
      <dgm:prSet presAssocID="{FD2A415A-EA96-499F-8515-E3B50F8E3E7C}" presName="Name19" presStyleLbl="parChTrans1D3" presStyleIdx="0" presStyleCnt="3"/>
      <dgm:spPr/>
      <dgm:t>
        <a:bodyPr/>
        <a:lstStyle/>
        <a:p>
          <a:endParaRPr lang="zh-CN" altLang="en-US"/>
        </a:p>
      </dgm:t>
    </dgm:pt>
    <dgm:pt modelId="{0DC7784C-42EA-4DAF-B12C-77E112FC28C1}" type="pres">
      <dgm:prSet presAssocID="{E865C9A6-A1D0-4EB3-A3AB-5D0E39D2E1EC}" presName="Name21" presStyleCnt="0"/>
      <dgm:spPr/>
    </dgm:pt>
    <dgm:pt modelId="{009664AD-58FD-4934-8DEC-30DFB7F55B89}" type="pres">
      <dgm:prSet presAssocID="{E865C9A6-A1D0-4EB3-A3AB-5D0E39D2E1EC}" presName="level2Shape" presStyleLbl="node3" presStyleIdx="0" presStyleCnt="3" custScaleX="125140"/>
      <dgm:spPr/>
      <dgm:t>
        <a:bodyPr/>
        <a:lstStyle/>
        <a:p>
          <a:endParaRPr lang="zh-CN" altLang="en-US"/>
        </a:p>
      </dgm:t>
    </dgm:pt>
    <dgm:pt modelId="{B26D75B5-B561-4605-AE2C-7DC8D821E20A}" type="pres">
      <dgm:prSet presAssocID="{E865C9A6-A1D0-4EB3-A3AB-5D0E39D2E1EC}" presName="hierChild3" presStyleCnt="0"/>
      <dgm:spPr/>
    </dgm:pt>
    <dgm:pt modelId="{31E88172-8F27-49FE-A3FB-9FE7289AFDC5}" type="pres">
      <dgm:prSet presAssocID="{33FB51A6-2A18-459E-B0FA-4D3E5C234CF1}" presName="Name19" presStyleLbl="parChTrans1D3" presStyleIdx="1" presStyleCnt="3"/>
      <dgm:spPr/>
      <dgm:t>
        <a:bodyPr/>
        <a:lstStyle/>
        <a:p>
          <a:endParaRPr lang="zh-CN" altLang="en-US"/>
        </a:p>
      </dgm:t>
    </dgm:pt>
    <dgm:pt modelId="{405ACC59-003C-4B37-A1DB-50947F333741}" type="pres">
      <dgm:prSet presAssocID="{0CF9968B-FD9B-471C-93EF-21FE3296D14C}" presName="Name21" presStyleCnt="0"/>
      <dgm:spPr/>
    </dgm:pt>
    <dgm:pt modelId="{9622E411-061A-4C3A-87CF-4A8AAC5997D7}" type="pres">
      <dgm:prSet presAssocID="{0CF9968B-FD9B-471C-93EF-21FE3296D14C}" presName="level2Shape" presStyleLbl="node3" presStyleIdx="1" presStyleCnt="3" custScaleX="164382"/>
      <dgm:spPr/>
      <dgm:t>
        <a:bodyPr/>
        <a:lstStyle/>
        <a:p>
          <a:endParaRPr lang="zh-CN" altLang="en-US"/>
        </a:p>
      </dgm:t>
    </dgm:pt>
    <dgm:pt modelId="{680A5EF4-60EE-414D-ABDC-AD5E5B23AC3F}" type="pres">
      <dgm:prSet presAssocID="{0CF9968B-FD9B-471C-93EF-21FE3296D14C}" presName="hierChild3" presStyleCnt="0"/>
      <dgm:spPr/>
    </dgm:pt>
    <dgm:pt modelId="{71C7357F-7FEC-4323-A8B3-05933A9F042D}" type="pres">
      <dgm:prSet presAssocID="{9E643F4F-9D99-4C8E-9851-38E930DFFBF2}" presName="Name19" presStyleLbl="parChTrans1D2" presStyleIdx="1" presStyleCnt="2"/>
      <dgm:spPr/>
      <dgm:t>
        <a:bodyPr/>
        <a:lstStyle/>
        <a:p>
          <a:endParaRPr lang="zh-CN" altLang="en-US"/>
        </a:p>
      </dgm:t>
    </dgm:pt>
    <dgm:pt modelId="{50CA947B-B19F-4B94-859A-5260D5DA173B}" type="pres">
      <dgm:prSet presAssocID="{EF0B4EF4-95B8-4438-8E74-B4D2C09F7509}" presName="Name21" presStyleCnt="0"/>
      <dgm:spPr/>
    </dgm:pt>
    <dgm:pt modelId="{FB765A07-895A-42F1-BE7C-09758EC70C0A}" type="pres">
      <dgm:prSet presAssocID="{EF0B4EF4-95B8-4438-8E74-B4D2C09F7509}" presName="level2Shape" presStyleLbl="node2" presStyleIdx="1" presStyleCnt="2"/>
      <dgm:spPr/>
      <dgm:t>
        <a:bodyPr/>
        <a:lstStyle/>
        <a:p>
          <a:endParaRPr lang="zh-CN" altLang="en-US"/>
        </a:p>
      </dgm:t>
    </dgm:pt>
    <dgm:pt modelId="{21FD2BC9-3FE6-421E-95F0-CEB6F0D5B42E}" type="pres">
      <dgm:prSet presAssocID="{EF0B4EF4-95B8-4438-8E74-B4D2C09F7509}" presName="hierChild3" presStyleCnt="0"/>
      <dgm:spPr/>
    </dgm:pt>
    <dgm:pt modelId="{7D9B27ED-39BC-41CE-98CA-0F6544F0B4C8}" type="pres">
      <dgm:prSet presAssocID="{F78B1B07-D464-43F9-A1B0-990BAFA84B71}" presName="Name19" presStyleLbl="parChTrans1D3" presStyleIdx="2" presStyleCnt="3"/>
      <dgm:spPr/>
      <dgm:t>
        <a:bodyPr/>
        <a:lstStyle/>
        <a:p>
          <a:endParaRPr lang="zh-CN" altLang="en-US"/>
        </a:p>
      </dgm:t>
    </dgm:pt>
    <dgm:pt modelId="{3AB602AA-9B35-4D4F-BF23-7B71FB73AE2E}" type="pres">
      <dgm:prSet presAssocID="{EC240C7D-3AB5-44AB-89DD-7D1C73B3B4E9}" presName="Name21" presStyleCnt="0"/>
      <dgm:spPr/>
    </dgm:pt>
    <dgm:pt modelId="{AE264E84-326E-406D-9027-BAAFC4623627}" type="pres">
      <dgm:prSet presAssocID="{EC240C7D-3AB5-44AB-89DD-7D1C73B3B4E9}" presName="level2Shape" presStyleLbl="node3" presStyleIdx="2" presStyleCnt="3"/>
      <dgm:spPr/>
      <dgm:t>
        <a:bodyPr/>
        <a:lstStyle/>
        <a:p>
          <a:endParaRPr lang="zh-CN" altLang="en-US"/>
        </a:p>
      </dgm:t>
    </dgm:pt>
    <dgm:pt modelId="{1BB45859-E33F-423F-9049-B704E711D3D9}" type="pres">
      <dgm:prSet presAssocID="{EC240C7D-3AB5-44AB-89DD-7D1C73B3B4E9}" presName="hierChild3" presStyleCnt="0"/>
      <dgm:spPr/>
    </dgm:pt>
    <dgm:pt modelId="{B9B9D9AC-5E2A-41C7-99A1-2F0D1958CA9C}" type="pres">
      <dgm:prSet presAssocID="{9B3CD2A3-05C8-4F26-B253-B27FE49EEA1F}" presName="bgShapesFlow" presStyleCnt="0"/>
      <dgm:spPr/>
    </dgm:pt>
  </dgm:ptLst>
  <dgm:cxnLst>
    <dgm:cxn modelId="{104928D9-071D-4759-80D2-40F6576230B0}" type="presOf" srcId="{BE84F226-1DDC-4289-BBED-3BC5C014F530}" destId="{CBF4DBF4-6D82-4033-90B7-403882E37CEF}" srcOrd="0" destOrd="0" presId="urn:microsoft.com/office/officeart/2005/8/layout/hierarchy6"/>
    <dgm:cxn modelId="{D31FBC5B-AD9A-4E34-B10A-8810DC2A164A}" srcId="{BE84F226-1DDC-4289-BBED-3BC5C014F530}" destId="{EF0B4EF4-95B8-4438-8E74-B4D2C09F7509}" srcOrd="1" destOrd="0" parTransId="{9E643F4F-9D99-4C8E-9851-38E930DFFBF2}" sibTransId="{6F9050A6-010E-44C5-A8F9-C4FB0B79FC8D}"/>
    <dgm:cxn modelId="{94C37525-DF48-4281-956D-C7AC34977BDD}" type="presOf" srcId="{0CF9968B-FD9B-471C-93EF-21FE3296D14C}" destId="{9622E411-061A-4C3A-87CF-4A8AAC5997D7}" srcOrd="0" destOrd="0" presId="urn:microsoft.com/office/officeart/2005/8/layout/hierarchy6"/>
    <dgm:cxn modelId="{73A44EFB-CCE4-4AAF-A76D-DDBBC216B353}" type="presOf" srcId="{EF0B4EF4-95B8-4438-8E74-B4D2C09F7509}" destId="{FB765A07-895A-42F1-BE7C-09758EC70C0A}" srcOrd="0" destOrd="0" presId="urn:microsoft.com/office/officeart/2005/8/layout/hierarchy6"/>
    <dgm:cxn modelId="{1CDB231B-D49F-4465-BFE9-B3EFDC368278}" type="presOf" srcId="{9E643F4F-9D99-4C8E-9851-38E930DFFBF2}" destId="{71C7357F-7FEC-4323-A8B3-05933A9F042D}" srcOrd="0" destOrd="0" presId="urn:microsoft.com/office/officeart/2005/8/layout/hierarchy6"/>
    <dgm:cxn modelId="{3BDF734C-7C10-4AF6-A857-5B62A530EA1B}" type="presOf" srcId="{9B3CD2A3-05C8-4F26-B253-B27FE49EEA1F}" destId="{F871086F-BFDA-4282-99E0-1F976C0B7718}" srcOrd="0" destOrd="0" presId="urn:microsoft.com/office/officeart/2005/8/layout/hierarchy6"/>
    <dgm:cxn modelId="{338DF52A-BCD4-430B-A6ED-58DBD101B458}" type="presOf" srcId="{1F3D8182-3B64-4E86-A742-159DBC10806E}" destId="{3037AC76-DCF3-4D2E-A64A-0AF6E49CC69F}" srcOrd="0" destOrd="0" presId="urn:microsoft.com/office/officeart/2005/8/layout/hierarchy6"/>
    <dgm:cxn modelId="{5AC328A1-BEFC-4F4A-B4A7-E88A6E102EA1}" type="presOf" srcId="{FD2A415A-EA96-499F-8515-E3B50F8E3E7C}" destId="{385C1DF7-67EB-430F-A510-9C5624BCFA60}" srcOrd="0" destOrd="0" presId="urn:microsoft.com/office/officeart/2005/8/layout/hierarchy6"/>
    <dgm:cxn modelId="{5A55A901-D287-4EED-99B8-8EA7C11540CB}" srcId="{9B3CD2A3-05C8-4F26-B253-B27FE49EEA1F}" destId="{BE84F226-1DDC-4289-BBED-3BC5C014F530}" srcOrd="0" destOrd="0" parTransId="{66A2A579-D6DE-40CD-B80D-2EE605D0EFAA}" sibTransId="{2A9AF6F9-10C4-4A30-914F-AFB545EFE5CB}"/>
    <dgm:cxn modelId="{C1B3A25B-E38F-45F3-B2D9-9E2E11CB50B7}" srcId="{64C20572-6586-440B-8D8E-43A8607A9429}" destId="{E865C9A6-A1D0-4EB3-A3AB-5D0E39D2E1EC}" srcOrd="0" destOrd="0" parTransId="{FD2A415A-EA96-499F-8515-E3B50F8E3E7C}" sibTransId="{D799B3ED-A077-4D1E-AF36-235F992A4D0D}"/>
    <dgm:cxn modelId="{B0BB220F-D4BA-4AC9-9554-F40AB86C1DF4}" type="presOf" srcId="{F78B1B07-D464-43F9-A1B0-990BAFA84B71}" destId="{7D9B27ED-39BC-41CE-98CA-0F6544F0B4C8}" srcOrd="0" destOrd="0" presId="urn:microsoft.com/office/officeart/2005/8/layout/hierarchy6"/>
    <dgm:cxn modelId="{F03E1A42-8A57-48FF-B807-1E978ED719C1}" srcId="{EF0B4EF4-95B8-4438-8E74-B4D2C09F7509}" destId="{EC240C7D-3AB5-44AB-89DD-7D1C73B3B4E9}" srcOrd="0" destOrd="0" parTransId="{F78B1B07-D464-43F9-A1B0-990BAFA84B71}" sibTransId="{E7BB0945-313E-4ED8-94B1-DC2F20F1DAD2}"/>
    <dgm:cxn modelId="{10514E9B-12AC-44D5-AE06-585A9E332DBC}" type="presOf" srcId="{EC240C7D-3AB5-44AB-89DD-7D1C73B3B4E9}" destId="{AE264E84-326E-406D-9027-BAAFC4623627}" srcOrd="0" destOrd="0" presId="urn:microsoft.com/office/officeart/2005/8/layout/hierarchy6"/>
    <dgm:cxn modelId="{439DB1CA-5213-4672-A2CE-A4BFE3F459A8}" srcId="{BE84F226-1DDC-4289-BBED-3BC5C014F530}" destId="{64C20572-6586-440B-8D8E-43A8607A9429}" srcOrd="0" destOrd="0" parTransId="{1F3D8182-3B64-4E86-A742-159DBC10806E}" sibTransId="{A07FE21A-1D07-4791-B475-DF3E65A6174F}"/>
    <dgm:cxn modelId="{ADC04992-084C-48A4-91FC-772030E06278}" type="presOf" srcId="{64C20572-6586-440B-8D8E-43A8607A9429}" destId="{E0953A68-C532-4A7F-AFD9-7BFAFFC408AA}" srcOrd="0" destOrd="0" presId="urn:microsoft.com/office/officeart/2005/8/layout/hierarchy6"/>
    <dgm:cxn modelId="{65F3B38D-BFED-4F08-AE6A-6270CD487991}" type="presOf" srcId="{33FB51A6-2A18-459E-B0FA-4D3E5C234CF1}" destId="{31E88172-8F27-49FE-A3FB-9FE7289AFDC5}" srcOrd="0" destOrd="0" presId="urn:microsoft.com/office/officeart/2005/8/layout/hierarchy6"/>
    <dgm:cxn modelId="{BEFA6497-01DA-4328-986E-998318E78AA9}" type="presOf" srcId="{E865C9A6-A1D0-4EB3-A3AB-5D0E39D2E1EC}" destId="{009664AD-58FD-4934-8DEC-30DFB7F55B89}" srcOrd="0" destOrd="0" presId="urn:microsoft.com/office/officeart/2005/8/layout/hierarchy6"/>
    <dgm:cxn modelId="{46FBD2E3-5056-4273-8DF6-87D95106842B}" srcId="{64C20572-6586-440B-8D8E-43A8607A9429}" destId="{0CF9968B-FD9B-471C-93EF-21FE3296D14C}" srcOrd="1" destOrd="0" parTransId="{33FB51A6-2A18-459E-B0FA-4D3E5C234CF1}" sibTransId="{6A1FB362-CC8A-4F00-A6A6-F02CB83D8879}"/>
    <dgm:cxn modelId="{328526C0-8BAD-47D6-AA9C-270ED4228584}" type="presParOf" srcId="{F871086F-BFDA-4282-99E0-1F976C0B7718}" destId="{EE090394-D4EA-49DC-9FAC-D7F29CA2CCCD}" srcOrd="0" destOrd="0" presId="urn:microsoft.com/office/officeart/2005/8/layout/hierarchy6"/>
    <dgm:cxn modelId="{C67A58E8-93EB-4D5C-B454-ED05EC907005}" type="presParOf" srcId="{EE090394-D4EA-49DC-9FAC-D7F29CA2CCCD}" destId="{90183C43-2FC7-4A55-BE0D-3A319EA407FA}" srcOrd="0" destOrd="0" presId="urn:microsoft.com/office/officeart/2005/8/layout/hierarchy6"/>
    <dgm:cxn modelId="{E696C2F3-99F1-4966-AEA4-9D487AB695B0}" type="presParOf" srcId="{90183C43-2FC7-4A55-BE0D-3A319EA407FA}" destId="{5E5F35F1-2501-4F73-8228-9806AAE60BCA}" srcOrd="0" destOrd="0" presId="urn:microsoft.com/office/officeart/2005/8/layout/hierarchy6"/>
    <dgm:cxn modelId="{F4B6DDD8-435C-4E7E-91BE-561BD3783CF5}" type="presParOf" srcId="{5E5F35F1-2501-4F73-8228-9806AAE60BCA}" destId="{CBF4DBF4-6D82-4033-90B7-403882E37CEF}" srcOrd="0" destOrd="0" presId="urn:microsoft.com/office/officeart/2005/8/layout/hierarchy6"/>
    <dgm:cxn modelId="{3211D02D-D14D-4977-8082-4158EAC287FB}" type="presParOf" srcId="{5E5F35F1-2501-4F73-8228-9806AAE60BCA}" destId="{6E5B592B-DF6B-4605-B510-4FF54C396869}" srcOrd="1" destOrd="0" presId="urn:microsoft.com/office/officeart/2005/8/layout/hierarchy6"/>
    <dgm:cxn modelId="{AB56A251-E59A-45D6-BC98-D38991E65D89}" type="presParOf" srcId="{6E5B592B-DF6B-4605-B510-4FF54C396869}" destId="{3037AC76-DCF3-4D2E-A64A-0AF6E49CC69F}" srcOrd="0" destOrd="0" presId="urn:microsoft.com/office/officeart/2005/8/layout/hierarchy6"/>
    <dgm:cxn modelId="{47880D21-BB57-44B0-8351-D370D5C2CDF2}" type="presParOf" srcId="{6E5B592B-DF6B-4605-B510-4FF54C396869}" destId="{DAB49CF8-893C-41A4-9F10-781B6B9633AB}" srcOrd="1" destOrd="0" presId="urn:microsoft.com/office/officeart/2005/8/layout/hierarchy6"/>
    <dgm:cxn modelId="{C003B7F6-52E5-4F5E-91D6-DD5BBD6FF9AA}" type="presParOf" srcId="{DAB49CF8-893C-41A4-9F10-781B6B9633AB}" destId="{E0953A68-C532-4A7F-AFD9-7BFAFFC408AA}" srcOrd="0" destOrd="0" presId="urn:microsoft.com/office/officeart/2005/8/layout/hierarchy6"/>
    <dgm:cxn modelId="{90E75894-897B-4DBE-A265-6B738DF1B5CE}" type="presParOf" srcId="{DAB49CF8-893C-41A4-9F10-781B6B9633AB}" destId="{4B5B1B14-0D84-4868-BA7F-88BDA755B441}" srcOrd="1" destOrd="0" presId="urn:microsoft.com/office/officeart/2005/8/layout/hierarchy6"/>
    <dgm:cxn modelId="{FBDD5023-E8B9-483D-909B-93EF41378E77}" type="presParOf" srcId="{4B5B1B14-0D84-4868-BA7F-88BDA755B441}" destId="{385C1DF7-67EB-430F-A510-9C5624BCFA60}" srcOrd="0" destOrd="0" presId="urn:microsoft.com/office/officeart/2005/8/layout/hierarchy6"/>
    <dgm:cxn modelId="{A571E515-42BF-4C98-8786-46EC80EA869F}" type="presParOf" srcId="{4B5B1B14-0D84-4868-BA7F-88BDA755B441}" destId="{0DC7784C-42EA-4DAF-B12C-77E112FC28C1}" srcOrd="1" destOrd="0" presId="urn:microsoft.com/office/officeart/2005/8/layout/hierarchy6"/>
    <dgm:cxn modelId="{31BEA249-14F8-4ED8-82F2-835F2D7A1AAA}" type="presParOf" srcId="{0DC7784C-42EA-4DAF-B12C-77E112FC28C1}" destId="{009664AD-58FD-4934-8DEC-30DFB7F55B89}" srcOrd="0" destOrd="0" presId="urn:microsoft.com/office/officeart/2005/8/layout/hierarchy6"/>
    <dgm:cxn modelId="{5EC56109-B16D-492B-B71B-69F3953C904C}" type="presParOf" srcId="{0DC7784C-42EA-4DAF-B12C-77E112FC28C1}" destId="{B26D75B5-B561-4605-AE2C-7DC8D821E20A}" srcOrd="1" destOrd="0" presId="urn:microsoft.com/office/officeart/2005/8/layout/hierarchy6"/>
    <dgm:cxn modelId="{9D6C25A9-8833-47A0-8FAA-295DCC469655}" type="presParOf" srcId="{4B5B1B14-0D84-4868-BA7F-88BDA755B441}" destId="{31E88172-8F27-49FE-A3FB-9FE7289AFDC5}" srcOrd="2" destOrd="0" presId="urn:microsoft.com/office/officeart/2005/8/layout/hierarchy6"/>
    <dgm:cxn modelId="{0B46117A-7ED0-4096-A938-7AA720E0390F}" type="presParOf" srcId="{4B5B1B14-0D84-4868-BA7F-88BDA755B441}" destId="{405ACC59-003C-4B37-A1DB-50947F333741}" srcOrd="3" destOrd="0" presId="urn:microsoft.com/office/officeart/2005/8/layout/hierarchy6"/>
    <dgm:cxn modelId="{F1EF8DCC-DBC8-498E-8AEC-0B590F53436A}" type="presParOf" srcId="{405ACC59-003C-4B37-A1DB-50947F333741}" destId="{9622E411-061A-4C3A-87CF-4A8AAC5997D7}" srcOrd="0" destOrd="0" presId="urn:microsoft.com/office/officeart/2005/8/layout/hierarchy6"/>
    <dgm:cxn modelId="{D4D4757B-26F7-4C8E-B4F1-8AEFF1550655}" type="presParOf" srcId="{405ACC59-003C-4B37-A1DB-50947F333741}" destId="{680A5EF4-60EE-414D-ABDC-AD5E5B23AC3F}" srcOrd="1" destOrd="0" presId="urn:microsoft.com/office/officeart/2005/8/layout/hierarchy6"/>
    <dgm:cxn modelId="{B359E735-FE62-402A-BAD6-DF8C3E6789DC}" type="presParOf" srcId="{6E5B592B-DF6B-4605-B510-4FF54C396869}" destId="{71C7357F-7FEC-4323-A8B3-05933A9F042D}" srcOrd="2" destOrd="0" presId="urn:microsoft.com/office/officeart/2005/8/layout/hierarchy6"/>
    <dgm:cxn modelId="{9D5A4797-051A-410C-9B65-D334624995FE}" type="presParOf" srcId="{6E5B592B-DF6B-4605-B510-4FF54C396869}" destId="{50CA947B-B19F-4B94-859A-5260D5DA173B}" srcOrd="3" destOrd="0" presId="urn:microsoft.com/office/officeart/2005/8/layout/hierarchy6"/>
    <dgm:cxn modelId="{C95C9EB4-4E3F-455B-A5AF-70F35A82064D}" type="presParOf" srcId="{50CA947B-B19F-4B94-859A-5260D5DA173B}" destId="{FB765A07-895A-42F1-BE7C-09758EC70C0A}" srcOrd="0" destOrd="0" presId="urn:microsoft.com/office/officeart/2005/8/layout/hierarchy6"/>
    <dgm:cxn modelId="{2167DDB4-9741-4A93-8630-48A745BC03F0}" type="presParOf" srcId="{50CA947B-B19F-4B94-859A-5260D5DA173B}" destId="{21FD2BC9-3FE6-421E-95F0-CEB6F0D5B42E}" srcOrd="1" destOrd="0" presId="urn:microsoft.com/office/officeart/2005/8/layout/hierarchy6"/>
    <dgm:cxn modelId="{D1EA3748-85B6-4F28-A758-7A01637F7DDD}" type="presParOf" srcId="{21FD2BC9-3FE6-421E-95F0-CEB6F0D5B42E}" destId="{7D9B27ED-39BC-41CE-98CA-0F6544F0B4C8}" srcOrd="0" destOrd="0" presId="urn:microsoft.com/office/officeart/2005/8/layout/hierarchy6"/>
    <dgm:cxn modelId="{34AD733C-3F91-48E1-81CD-CB93A478AB2D}" type="presParOf" srcId="{21FD2BC9-3FE6-421E-95F0-CEB6F0D5B42E}" destId="{3AB602AA-9B35-4D4F-BF23-7B71FB73AE2E}" srcOrd="1" destOrd="0" presId="urn:microsoft.com/office/officeart/2005/8/layout/hierarchy6"/>
    <dgm:cxn modelId="{C38B320F-0361-4564-93F1-1102826F1BCF}" type="presParOf" srcId="{3AB602AA-9B35-4D4F-BF23-7B71FB73AE2E}" destId="{AE264E84-326E-406D-9027-BAAFC4623627}" srcOrd="0" destOrd="0" presId="urn:microsoft.com/office/officeart/2005/8/layout/hierarchy6"/>
    <dgm:cxn modelId="{B533AA3F-9A3E-4713-92BB-E3D081AC6BE2}" type="presParOf" srcId="{3AB602AA-9B35-4D4F-BF23-7B71FB73AE2E}" destId="{1BB45859-E33F-423F-9049-B704E711D3D9}" srcOrd="1" destOrd="0" presId="urn:microsoft.com/office/officeart/2005/8/layout/hierarchy6"/>
    <dgm:cxn modelId="{AD075E7A-3625-4E84-8BBF-651015523BBE}" type="presParOf" srcId="{F871086F-BFDA-4282-99E0-1F976C0B7718}" destId="{B9B9D9AC-5E2A-41C7-99A1-2F0D1958CA9C}" srcOrd="1" destOrd="0" presId="urn:microsoft.com/office/officeart/2005/8/layout/hierarchy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3FC215-020F-4910-AA00-332EB526D54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6EAF4030-74EB-4B6D-9463-E2D31A382070}">
      <dgm:prSet phldrT="[文本]"/>
      <dgm:spPr/>
      <dgm:t>
        <a:bodyPr/>
        <a:lstStyle/>
        <a:p>
          <a:r>
            <a:rPr lang="zh-CN" altLang="en-US" dirty="0">
              <a:latin typeface="Times New Roman" panose="02020603050405020304" pitchFamily="18" charset="0"/>
              <a:ea typeface="仿宋" panose="02010609060101010101" pitchFamily="49" charset="-122"/>
            </a:rPr>
            <a:t>单位编号</a:t>
          </a:r>
        </a:p>
      </dgm:t>
    </dgm:pt>
    <dgm:pt modelId="{1F669D9B-2BFB-4650-BFC2-B14E7639B923}" type="parTrans" cxnId="{FFEEC42C-EE38-4544-AB54-06591FCE3574}">
      <dgm:prSet/>
      <dgm:spPr/>
      <dgm:t>
        <a:bodyPr/>
        <a:lstStyle/>
        <a:p>
          <a:endParaRPr lang="zh-CN" altLang="en-US"/>
        </a:p>
      </dgm:t>
    </dgm:pt>
    <dgm:pt modelId="{67695E18-491F-4B90-B446-BE3BFC445253}" type="sibTrans" cxnId="{FFEEC42C-EE38-4544-AB54-06591FCE3574}">
      <dgm:prSet/>
      <dgm:spPr/>
      <dgm:t>
        <a:bodyPr/>
        <a:lstStyle/>
        <a:p>
          <a:endParaRPr lang="zh-CN" altLang="en-US"/>
        </a:p>
      </dgm:t>
    </dgm:pt>
    <dgm:pt modelId="{1DF27ED4-4836-44D6-B09D-38C074DD3853}">
      <dgm:prSet phldrT="[文本]"/>
      <dgm:spPr/>
      <dgm:t>
        <a:bodyPr/>
        <a:lstStyle/>
        <a:p>
          <a:r>
            <a:rPr lang="zh-CN" altLang="en-US" dirty="0">
              <a:latin typeface="Times New Roman" panose="02020603050405020304" pitchFamily="18" charset="0"/>
              <a:ea typeface="仿宋" panose="02010609060101010101" pitchFamily="49" charset="-122"/>
            </a:rPr>
            <a:t>党政部门</a:t>
          </a:r>
        </a:p>
      </dgm:t>
    </dgm:pt>
    <dgm:pt modelId="{633EF9A5-C8F4-4E9C-AE22-9B01055BB3A4}" type="parTrans" cxnId="{D993D7D4-8008-4271-A582-2E8221476586}">
      <dgm:prSet/>
      <dgm:spPr/>
      <dgm:t>
        <a:bodyPr/>
        <a:lstStyle/>
        <a:p>
          <a:endParaRPr lang="zh-CN" altLang="en-US"/>
        </a:p>
      </dgm:t>
    </dgm:pt>
    <dgm:pt modelId="{80925D3B-C3C3-42E1-880B-D74863F6B679}" type="sibTrans" cxnId="{D993D7D4-8008-4271-A582-2E8221476586}">
      <dgm:prSet/>
      <dgm:spPr/>
      <dgm:t>
        <a:bodyPr/>
        <a:lstStyle/>
        <a:p>
          <a:endParaRPr lang="zh-CN" altLang="en-US"/>
        </a:p>
      </dgm:t>
    </dgm:pt>
    <dgm:pt modelId="{BE88E2EE-33CD-4F05-AA48-DB05B7BF9250}">
      <dgm:prSet phldrT="[文本]"/>
      <dgm:spPr/>
      <dgm:t>
        <a:bodyPr/>
        <a:lstStyle/>
        <a:p>
          <a:r>
            <a:rPr lang="zh-CN" altLang="en-US" dirty="0">
              <a:latin typeface="Times New Roman" panose="02020603050405020304" pitchFamily="18" charset="0"/>
              <a:ea typeface="仿宋" panose="02010609060101010101" pitchFamily="49" charset="-122"/>
            </a:rPr>
            <a:t>教学科研单位</a:t>
          </a:r>
        </a:p>
      </dgm:t>
    </dgm:pt>
    <dgm:pt modelId="{B5F3650B-3090-4718-BF13-D37E8A22AC9A}" type="parTrans" cxnId="{40357E60-2CDE-4D9C-A2E4-875520BDAA98}">
      <dgm:prSet/>
      <dgm:spPr/>
      <dgm:t>
        <a:bodyPr/>
        <a:lstStyle/>
        <a:p>
          <a:endParaRPr lang="zh-CN" altLang="en-US"/>
        </a:p>
      </dgm:t>
    </dgm:pt>
    <dgm:pt modelId="{402F8940-9010-49DF-A005-062642470DA0}" type="sibTrans" cxnId="{40357E60-2CDE-4D9C-A2E4-875520BDAA98}">
      <dgm:prSet/>
      <dgm:spPr/>
      <dgm:t>
        <a:bodyPr/>
        <a:lstStyle/>
        <a:p>
          <a:endParaRPr lang="zh-CN" altLang="en-US"/>
        </a:p>
      </dgm:t>
    </dgm:pt>
    <dgm:pt modelId="{AA82EFA7-E467-45D8-AB75-E84FCCE3EB12}">
      <dgm:prSet phldrT="[文本]"/>
      <dgm:spPr/>
      <dgm:t>
        <a:bodyPr/>
        <a:lstStyle/>
        <a:p>
          <a:r>
            <a:rPr lang="zh-CN" altLang="en-US" dirty="0">
              <a:latin typeface="Times New Roman" panose="02020603050405020304" pitchFamily="18" charset="0"/>
              <a:ea typeface="仿宋" panose="02010609060101010101" pitchFamily="49" charset="-122"/>
            </a:rPr>
            <a:t>人员编号</a:t>
          </a:r>
        </a:p>
      </dgm:t>
    </dgm:pt>
    <dgm:pt modelId="{4C6F2EA6-958B-474C-AC83-07B3C5938754}" type="parTrans" cxnId="{654CF978-652D-48CF-97DD-CF0638AB9EF2}">
      <dgm:prSet/>
      <dgm:spPr/>
      <dgm:t>
        <a:bodyPr/>
        <a:lstStyle/>
        <a:p>
          <a:endParaRPr lang="zh-CN" altLang="en-US"/>
        </a:p>
      </dgm:t>
    </dgm:pt>
    <dgm:pt modelId="{A390C9F4-ABA4-470C-9EC1-54C11E44DE92}" type="sibTrans" cxnId="{654CF978-652D-48CF-97DD-CF0638AB9EF2}">
      <dgm:prSet/>
      <dgm:spPr/>
      <dgm:t>
        <a:bodyPr/>
        <a:lstStyle/>
        <a:p>
          <a:endParaRPr lang="zh-CN" altLang="en-US"/>
        </a:p>
      </dgm:t>
    </dgm:pt>
    <dgm:pt modelId="{A57CE22A-1B2E-4EF4-A26C-BBA914905BE9}">
      <dgm:prSet phldrT="[文本]"/>
      <dgm:spPr/>
      <dgm:t>
        <a:bodyPr/>
        <a:lstStyle/>
        <a:p>
          <a:r>
            <a:rPr lang="zh-CN" altLang="en-US" dirty="0">
              <a:latin typeface="Times New Roman" panose="02020603050405020304" pitchFamily="18" charset="0"/>
              <a:ea typeface="仿宋" panose="02010609060101010101" pitchFamily="49" charset="-122"/>
            </a:rPr>
            <a:t>教职工</a:t>
          </a:r>
        </a:p>
      </dgm:t>
    </dgm:pt>
    <dgm:pt modelId="{EDD64981-154F-435D-AFFC-47FA349986C1}" type="parTrans" cxnId="{9174C4A4-5AC1-4303-BE6C-C8FE54F581DF}">
      <dgm:prSet/>
      <dgm:spPr/>
      <dgm:t>
        <a:bodyPr/>
        <a:lstStyle/>
        <a:p>
          <a:endParaRPr lang="zh-CN" altLang="en-US"/>
        </a:p>
      </dgm:t>
    </dgm:pt>
    <dgm:pt modelId="{C1AB4208-E003-4A36-BEC6-00FA04FB1D7B}" type="sibTrans" cxnId="{9174C4A4-5AC1-4303-BE6C-C8FE54F581DF}">
      <dgm:prSet/>
      <dgm:spPr/>
      <dgm:t>
        <a:bodyPr/>
        <a:lstStyle/>
        <a:p>
          <a:endParaRPr lang="zh-CN" altLang="en-US"/>
        </a:p>
      </dgm:t>
    </dgm:pt>
    <dgm:pt modelId="{5D9E3952-CA92-431A-A37E-264EB38E3797}">
      <dgm:prSet phldrT="[文本]"/>
      <dgm:spPr/>
      <dgm:t>
        <a:bodyPr/>
        <a:lstStyle/>
        <a:p>
          <a:r>
            <a:rPr lang="zh-CN" altLang="en-US" dirty="0">
              <a:latin typeface="Times New Roman" panose="02020603050405020304" pitchFamily="18" charset="0"/>
              <a:ea typeface="仿宋" panose="02010609060101010101" pitchFamily="49" charset="-122"/>
            </a:rPr>
            <a:t>外聘教师</a:t>
          </a:r>
        </a:p>
      </dgm:t>
    </dgm:pt>
    <dgm:pt modelId="{70A2EB7B-5C06-4A51-A362-9B7F2ADD8E40}" type="parTrans" cxnId="{3F8BF46F-F381-4EDC-B201-671336141C75}">
      <dgm:prSet/>
      <dgm:spPr/>
      <dgm:t>
        <a:bodyPr/>
        <a:lstStyle/>
        <a:p>
          <a:endParaRPr lang="zh-CN" altLang="en-US"/>
        </a:p>
      </dgm:t>
    </dgm:pt>
    <dgm:pt modelId="{75305AA4-5E20-452B-BA63-5784E0AF19F6}" type="sibTrans" cxnId="{3F8BF46F-F381-4EDC-B201-671336141C75}">
      <dgm:prSet/>
      <dgm:spPr/>
      <dgm:t>
        <a:bodyPr/>
        <a:lstStyle/>
        <a:p>
          <a:endParaRPr lang="zh-CN" altLang="en-US"/>
        </a:p>
      </dgm:t>
    </dgm:pt>
    <dgm:pt modelId="{9076D0A5-56E5-472E-A58E-21D64B1DE822}">
      <dgm:prSet phldrT="[文本]"/>
      <dgm:spPr/>
      <dgm:t>
        <a:bodyPr/>
        <a:lstStyle/>
        <a:p>
          <a:r>
            <a:rPr lang="zh-CN" altLang="en-US" dirty="0">
              <a:latin typeface="Times New Roman" panose="02020603050405020304" pitchFamily="18" charset="0"/>
              <a:ea typeface="仿宋" panose="02010609060101010101" pitchFamily="49" charset="-122"/>
            </a:rPr>
            <a:t>专业编号</a:t>
          </a:r>
        </a:p>
      </dgm:t>
    </dgm:pt>
    <dgm:pt modelId="{01DCB868-D182-408D-8120-0E824E959D25}" type="parTrans" cxnId="{641DE31A-C50D-4833-8B5A-5E290B1B4509}">
      <dgm:prSet/>
      <dgm:spPr/>
      <dgm:t>
        <a:bodyPr/>
        <a:lstStyle/>
        <a:p>
          <a:endParaRPr lang="zh-CN" altLang="en-US"/>
        </a:p>
      </dgm:t>
    </dgm:pt>
    <dgm:pt modelId="{193479C3-BA93-4572-80DB-4B8881A18C39}" type="sibTrans" cxnId="{641DE31A-C50D-4833-8B5A-5E290B1B4509}">
      <dgm:prSet/>
      <dgm:spPr/>
      <dgm:t>
        <a:bodyPr/>
        <a:lstStyle/>
        <a:p>
          <a:endParaRPr lang="zh-CN" altLang="en-US"/>
        </a:p>
      </dgm:t>
    </dgm:pt>
    <dgm:pt modelId="{91300461-7B52-427D-8A1B-B28DB7F48003}">
      <dgm:prSet phldrT="[文本]"/>
      <dgm:spPr/>
      <dgm:t>
        <a:bodyPr/>
        <a:lstStyle/>
        <a:p>
          <a:r>
            <a:rPr lang="zh-CN" altLang="en-US" dirty="0">
              <a:latin typeface="Times New Roman" panose="02020603050405020304" pitchFamily="18" charset="0"/>
              <a:ea typeface="仿宋" panose="02010609060101010101" pitchFamily="49" charset="-122"/>
            </a:rPr>
            <a:t>本科实验场所</a:t>
          </a:r>
        </a:p>
      </dgm:t>
    </dgm:pt>
    <dgm:pt modelId="{2311D252-8359-4777-9E63-1E4F1BFF4679}" type="parTrans" cxnId="{9F11FEBA-76B8-436B-9667-B43B9E51EEE7}">
      <dgm:prSet/>
      <dgm:spPr/>
      <dgm:t>
        <a:bodyPr/>
        <a:lstStyle/>
        <a:p>
          <a:endParaRPr lang="zh-CN" altLang="en-US"/>
        </a:p>
      </dgm:t>
    </dgm:pt>
    <dgm:pt modelId="{78A7EB95-DA1C-4BE6-A362-672EE09F381A}" type="sibTrans" cxnId="{9F11FEBA-76B8-436B-9667-B43B9E51EEE7}">
      <dgm:prSet/>
      <dgm:spPr/>
      <dgm:t>
        <a:bodyPr/>
        <a:lstStyle/>
        <a:p>
          <a:endParaRPr lang="zh-CN" altLang="en-US"/>
        </a:p>
      </dgm:t>
    </dgm:pt>
    <dgm:pt modelId="{D3510269-B3D2-4F41-9D4E-0B9196919391}">
      <dgm:prSet phldrT="[文本]"/>
      <dgm:spPr/>
      <dgm:t>
        <a:bodyPr/>
        <a:lstStyle/>
        <a:p>
          <a:r>
            <a:rPr lang="zh-CN" altLang="en-US" dirty="0">
              <a:latin typeface="Times New Roman" panose="02020603050405020304" pitchFamily="18" charset="0"/>
              <a:ea typeface="仿宋" panose="02010609060101010101" pitchFamily="49" charset="-122"/>
            </a:rPr>
            <a:t>实验室编号</a:t>
          </a:r>
        </a:p>
      </dgm:t>
    </dgm:pt>
    <dgm:pt modelId="{D10196B6-1757-4FC7-9A29-27F5277BC9BB}" type="parTrans" cxnId="{84714360-9B17-46C6-A849-279DCB844F47}">
      <dgm:prSet/>
      <dgm:spPr/>
      <dgm:t>
        <a:bodyPr/>
        <a:lstStyle/>
        <a:p>
          <a:endParaRPr lang="zh-CN" altLang="en-US"/>
        </a:p>
      </dgm:t>
    </dgm:pt>
    <dgm:pt modelId="{943191A7-BFFE-4825-931F-C11FB74773AA}" type="sibTrans" cxnId="{84714360-9B17-46C6-A849-279DCB844F47}">
      <dgm:prSet/>
      <dgm:spPr/>
      <dgm:t>
        <a:bodyPr/>
        <a:lstStyle/>
        <a:p>
          <a:endParaRPr lang="zh-CN" altLang="en-US"/>
        </a:p>
      </dgm:t>
    </dgm:pt>
    <dgm:pt modelId="{46E8719E-89D1-4FFA-A2F1-14620366875A}">
      <dgm:prSet phldrT="[文本]"/>
      <dgm:spPr/>
      <dgm:t>
        <a:bodyPr/>
        <a:lstStyle/>
        <a:p>
          <a:r>
            <a:rPr lang="zh-CN" altLang="en-US" dirty="0">
              <a:latin typeface="Times New Roman" panose="02020603050405020304" pitchFamily="18" charset="0"/>
              <a:ea typeface="仿宋" panose="02010609060101010101" pitchFamily="49" charset="-122"/>
            </a:rPr>
            <a:t>学生编号</a:t>
          </a:r>
        </a:p>
      </dgm:t>
    </dgm:pt>
    <dgm:pt modelId="{872C412F-2C32-4B28-9676-55278480AAD8}" type="parTrans" cxnId="{8BE8C426-5CE3-41DA-9947-43EBC3959CD5}">
      <dgm:prSet/>
      <dgm:spPr/>
      <dgm:t>
        <a:bodyPr/>
        <a:lstStyle/>
        <a:p>
          <a:endParaRPr lang="zh-CN" altLang="en-US"/>
        </a:p>
      </dgm:t>
    </dgm:pt>
    <dgm:pt modelId="{37305107-1144-44DF-A1A8-F543A7FA62EF}" type="sibTrans" cxnId="{8BE8C426-5CE3-41DA-9947-43EBC3959CD5}">
      <dgm:prSet/>
      <dgm:spPr/>
      <dgm:t>
        <a:bodyPr/>
        <a:lstStyle/>
        <a:p>
          <a:endParaRPr lang="zh-CN" altLang="en-US"/>
        </a:p>
      </dgm:t>
    </dgm:pt>
    <dgm:pt modelId="{5E0EFCDA-7B08-4335-938D-8F52C72B89EF}">
      <dgm:prSet phldrT="[文本]"/>
      <dgm:spPr/>
      <dgm:t>
        <a:bodyPr/>
        <a:lstStyle/>
        <a:p>
          <a:r>
            <a:rPr lang="zh-CN" altLang="en-US" dirty="0">
              <a:latin typeface="Times New Roman" panose="02020603050405020304" pitchFamily="18" charset="0"/>
              <a:ea typeface="仿宋" panose="02010609060101010101" pitchFamily="49" charset="-122"/>
            </a:rPr>
            <a:t>课程编号</a:t>
          </a:r>
        </a:p>
      </dgm:t>
    </dgm:pt>
    <dgm:pt modelId="{F8022700-2034-4AA2-9F80-5D9EA55B2614}" type="parTrans" cxnId="{1C74AA63-1C9B-456F-B264-4A0DCB7BAFBC}">
      <dgm:prSet/>
      <dgm:spPr/>
      <dgm:t>
        <a:bodyPr/>
        <a:lstStyle/>
        <a:p>
          <a:endParaRPr lang="zh-CN" altLang="en-US"/>
        </a:p>
      </dgm:t>
    </dgm:pt>
    <dgm:pt modelId="{504C2E7A-7DF2-4268-BB2D-FFFF5475FC06}" type="sibTrans" cxnId="{1C74AA63-1C9B-456F-B264-4A0DCB7BAFBC}">
      <dgm:prSet/>
      <dgm:spPr/>
      <dgm:t>
        <a:bodyPr/>
        <a:lstStyle/>
        <a:p>
          <a:endParaRPr lang="zh-CN" altLang="en-US"/>
        </a:p>
      </dgm:t>
    </dgm:pt>
    <dgm:pt modelId="{7045553C-7D53-44F9-9657-6FAC18B41061}">
      <dgm:prSet phldrT="[文本]"/>
      <dgm:spPr/>
      <dgm:t>
        <a:bodyPr/>
        <a:lstStyle/>
        <a:p>
          <a:r>
            <a:rPr lang="zh-CN" altLang="en-US">
              <a:latin typeface="Times New Roman" panose="02020603050405020304" pitchFamily="18" charset="0"/>
              <a:ea typeface="仿宋" panose="02010609060101010101" pitchFamily="49" charset="-122"/>
            </a:rPr>
            <a:t>校内专业代码</a:t>
          </a:r>
        </a:p>
      </dgm:t>
    </dgm:pt>
    <dgm:pt modelId="{B5C477D6-CE18-428E-A696-9D273D3DBD72}" type="parTrans" cxnId="{0DF79F7B-EDBA-4B70-A346-AA5D34160360}">
      <dgm:prSet/>
      <dgm:spPr/>
      <dgm:t>
        <a:bodyPr/>
        <a:lstStyle/>
        <a:p>
          <a:endParaRPr lang="zh-CN" altLang="en-US"/>
        </a:p>
      </dgm:t>
    </dgm:pt>
    <dgm:pt modelId="{5C63E866-57D1-4BC6-81C1-831C0FE7AD76}" type="sibTrans" cxnId="{0DF79F7B-EDBA-4B70-A346-AA5D34160360}">
      <dgm:prSet/>
      <dgm:spPr/>
      <dgm:t>
        <a:bodyPr/>
        <a:lstStyle/>
        <a:p>
          <a:endParaRPr lang="zh-CN" altLang="en-US"/>
        </a:p>
      </dgm:t>
    </dgm:pt>
    <dgm:pt modelId="{62077F5E-3CD3-4B40-A4A8-3703F36CF685}">
      <dgm:prSet phldrT="[文本]"/>
      <dgm:spPr/>
      <dgm:t>
        <a:bodyPr/>
        <a:lstStyle/>
        <a:p>
          <a:r>
            <a:rPr lang="zh-CN" altLang="en-US" dirty="0">
              <a:latin typeface="Times New Roman" panose="02020603050405020304" pitchFamily="18" charset="0"/>
              <a:ea typeface="仿宋" panose="02010609060101010101" pitchFamily="49" charset="-122"/>
            </a:rPr>
            <a:t>专业目录代码</a:t>
          </a:r>
        </a:p>
      </dgm:t>
    </dgm:pt>
    <dgm:pt modelId="{0CCB21AC-6BA2-44EA-8EB4-62E724E15A19}" type="parTrans" cxnId="{CC91DF2F-D7ED-47A7-89EF-8781B303ABD2}">
      <dgm:prSet/>
      <dgm:spPr/>
      <dgm:t>
        <a:bodyPr/>
        <a:lstStyle/>
        <a:p>
          <a:endParaRPr lang="zh-CN" altLang="en-US"/>
        </a:p>
      </dgm:t>
    </dgm:pt>
    <dgm:pt modelId="{77200223-5AE6-4F20-9BD8-4AEE9C3B2389}" type="sibTrans" cxnId="{CC91DF2F-D7ED-47A7-89EF-8781B303ABD2}">
      <dgm:prSet/>
      <dgm:spPr/>
      <dgm:t>
        <a:bodyPr/>
        <a:lstStyle/>
        <a:p>
          <a:endParaRPr lang="zh-CN" altLang="en-US"/>
        </a:p>
      </dgm:t>
    </dgm:pt>
    <dgm:pt modelId="{8FBED000-1ADF-45F0-A501-6C04F9FC51A2}">
      <dgm:prSet phldrT="[文本]"/>
      <dgm:spPr/>
      <dgm:t>
        <a:bodyPr/>
        <a:lstStyle/>
        <a:p>
          <a:r>
            <a:rPr lang="zh-CN" altLang="en-US" dirty="0">
              <a:latin typeface="Times New Roman" panose="02020603050405020304" pitchFamily="18" charset="0"/>
              <a:ea typeface="仿宋" panose="02010609060101010101" pitchFamily="49" charset="-122"/>
            </a:rPr>
            <a:t>开课号</a:t>
          </a:r>
        </a:p>
      </dgm:t>
    </dgm:pt>
    <dgm:pt modelId="{82A92F3B-B98E-4FBA-89B2-12093A58779A}" type="parTrans" cxnId="{A930B203-C80E-4585-8F94-6DD9BE3B915D}">
      <dgm:prSet/>
      <dgm:spPr/>
      <dgm:t>
        <a:bodyPr/>
        <a:lstStyle/>
        <a:p>
          <a:endParaRPr lang="zh-CN" altLang="en-US"/>
        </a:p>
      </dgm:t>
    </dgm:pt>
    <dgm:pt modelId="{E98CBD79-4985-47CD-9ADA-DAAA21C00C57}" type="sibTrans" cxnId="{A930B203-C80E-4585-8F94-6DD9BE3B915D}">
      <dgm:prSet/>
      <dgm:spPr/>
      <dgm:t>
        <a:bodyPr/>
        <a:lstStyle/>
        <a:p>
          <a:endParaRPr lang="zh-CN" altLang="en-US"/>
        </a:p>
      </dgm:t>
    </dgm:pt>
    <dgm:pt modelId="{253EA11F-1284-4D3D-880B-707FFFA128F2}">
      <dgm:prSet phldrT="[文本]"/>
      <dgm:spPr/>
      <dgm:t>
        <a:bodyPr/>
        <a:lstStyle/>
        <a:p>
          <a:r>
            <a:rPr lang="zh-CN" altLang="en-US" dirty="0">
              <a:latin typeface="Times New Roman" panose="02020603050405020304" pitchFamily="18" charset="0"/>
              <a:ea typeface="仿宋" panose="02010609060101010101" pitchFamily="49" charset="-122"/>
            </a:rPr>
            <a:t>课程号</a:t>
          </a:r>
        </a:p>
      </dgm:t>
    </dgm:pt>
    <dgm:pt modelId="{F073F474-8F1C-4D85-ADF5-3F32319FAE97}" type="parTrans" cxnId="{02BD21B7-55F4-4BDF-A955-5845BCCC7EEC}">
      <dgm:prSet/>
      <dgm:spPr/>
      <dgm:t>
        <a:bodyPr/>
        <a:lstStyle/>
        <a:p>
          <a:endParaRPr lang="zh-CN" altLang="en-US"/>
        </a:p>
      </dgm:t>
    </dgm:pt>
    <dgm:pt modelId="{A0CEBE26-0228-4AE5-87B6-CB257FC4929F}" type="sibTrans" cxnId="{02BD21B7-55F4-4BDF-A955-5845BCCC7EEC}">
      <dgm:prSet/>
      <dgm:spPr/>
      <dgm:t>
        <a:bodyPr/>
        <a:lstStyle/>
        <a:p>
          <a:endParaRPr lang="zh-CN" altLang="en-US"/>
        </a:p>
      </dgm:t>
    </dgm:pt>
    <dgm:pt modelId="{744B9F28-400A-4151-9418-938EBE541FE0}">
      <dgm:prSet phldrT="[文本]"/>
      <dgm:spPr/>
      <dgm:t>
        <a:bodyPr/>
        <a:lstStyle/>
        <a:p>
          <a:r>
            <a:rPr lang="zh-CN" altLang="en-US" dirty="0">
              <a:latin typeface="Times New Roman" panose="02020603050405020304" pitchFamily="18" charset="0"/>
              <a:ea typeface="仿宋" panose="02010609060101010101" pitchFamily="49" charset="-122"/>
            </a:rPr>
            <a:t>学号</a:t>
          </a:r>
        </a:p>
      </dgm:t>
    </dgm:pt>
    <dgm:pt modelId="{9F297C7A-1C8C-405E-8FDC-45EBE0AB5635}" type="parTrans" cxnId="{87C7CB13-B433-4462-9A8B-BF004E2CB332}">
      <dgm:prSet/>
      <dgm:spPr/>
      <dgm:t>
        <a:bodyPr/>
        <a:lstStyle/>
        <a:p>
          <a:endParaRPr lang="zh-CN" altLang="en-US"/>
        </a:p>
      </dgm:t>
    </dgm:pt>
    <dgm:pt modelId="{C6B81C5B-C03C-4DE6-B367-FE0809445B10}" type="sibTrans" cxnId="{87C7CB13-B433-4462-9A8B-BF004E2CB332}">
      <dgm:prSet/>
      <dgm:spPr/>
      <dgm:t>
        <a:bodyPr/>
        <a:lstStyle/>
        <a:p>
          <a:endParaRPr lang="zh-CN" altLang="en-US"/>
        </a:p>
      </dgm:t>
    </dgm:pt>
    <dgm:pt modelId="{FD2F2D6C-8D2C-480E-82F2-058E88D601D4}" type="pres">
      <dgm:prSet presAssocID="{4D3FC215-020F-4910-AA00-332EB526D543}" presName="Name0" presStyleCnt="0">
        <dgm:presLayoutVars>
          <dgm:dir/>
          <dgm:animLvl val="lvl"/>
          <dgm:resizeHandles val="exact"/>
        </dgm:presLayoutVars>
      </dgm:prSet>
      <dgm:spPr/>
      <dgm:t>
        <a:bodyPr/>
        <a:lstStyle/>
        <a:p>
          <a:endParaRPr lang="zh-CN" altLang="en-US"/>
        </a:p>
      </dgm:t>
    </dgm:pt>
    <dgm:pt modelId="{D4665FDF-5143-4A66-84C7-D8420437442C}" type="pres">
      <dgm:prSet presAssocID="{6EAF4030-74EB-4B6D-9463-E2D31A382070}" presName="composite" presStyleCnt="0"/>
      <dgm:spPr/>
    </dgm:pt>
    <dgm:pt modelId="{8ADD114F-B9FF-4F52-AD63-A5F9FFEE4734}" type="pres">
      <dgm:prSet presAssocID="{6EAF4030-74EB-4B6D-9463-E2D31A382070}" presName="parTx" presStyleLbl="alignNode1" presStyleIdx="0" presStyleCnt="6">
        <dgm:presLayoutVars>
          <dgm:chMax val="0"/>
          <dgm:chPref val="0"/>
          <dgm:bulletEnabled val="1"/>
        </dgm:presLayoutVars>
      </dgm:prSet>
      <dgm:spPr/>
      <dgm:t>
        <a:bodyPr/>
        <a:lstStyle/>
        <a:p>
          <a:endParaRPr lang="zh-CN" altLang="en-US"/>
        </a:p>
      </dgm:t>
    </dgm:pt>
    <dgm:pt modelId="{AF0CA58A-0B40-4842-8B6F-D0373C2A892F}" type="pres">
      <dgm:prSet presAssocID="{6EAF4030-74EB-4B6D-9463-E2D31A382070}" presName="desTx" presStyleLbl="alignAccFollowNode1" presStyleIdx="0" presStyleCnt="6">
        <dgm:presLayoutVars>
          <dgm:bulletEnabled val="1"/>
        </dgm:presLayoutVars>
      </dgm:prSet>
      <dgm:spPr/>
      <dgm:t>
        <a:bodyPr/>
        <a:lstStyle/>
        <a:p>
          <a:endParaRPr lang="zh-CN" altLang="en-US"/>
        </a:p>
      </dgm:t>
    </dgm:pt>
    <dgm:pt modelId="{CFD7DF93-9D0D-464F-9CBE-57F7679FB227}" type="pres">
      <dgm:prSet presAssocID="{67695E18-491F-4B90-B446-BE3BFC445253}" presName="space" presStyleCnt="0"/>
      <dgm:spPr/>
    </dgm:pt>
    <dgm:pt modelId="{8B0674D0-1C14-4C20-800D-F3F147E24A8C}" type="pres">
      <dgm:prSet presAssocID="{AA82EFA7-E467-45D8-AB75-E84FCCE3EB12}" presName="composite" presStyleCnt="0"/>
      <dgm:spPr/>
    </dgm:pt>
    <dgm:pt modelId="{C4270537-5EC1-4784-9680-B496A82EC418}" type="pres">
      <dgm:prSet presAssocID="{AA82EFA7-E467-45D8-AB75-E84FCCE3EB12}" presName="parTx" presStyleLbl="alignNode1" presStyleIdx="1" presStyleCnt="6">
        <dgm:presLayoutVars>
          <dgm:chMax val="0"/>
          <dgm:chPref val="0"/>
          <dgm:bulletEnabled val="1"/>
        </dgm:presLayoutVars>
      </dgm:prSet>
      <dgm:spPr/>
      <dgm:t>
        <a:bodyPr/>
        <a:lstStyle/>
        <a:p>
          <a:endParaRPr lang="zh-CN" altLang="en-US"/>
        </a:p>
      </dgm:t>
    </dgm:pt>
    <dgm:pt modelId="{CB682F48-D609-4C69-8576-D715408EE0C7}" type="pres">
      <dgm:prSet presAssocID="{AA82EFA7-E467-45D8-AB75-E84FCCE3EB12}" presName="desTx" presStyleLbl="alignAccFollowNode1" presStyleIdx="1" presStyleCnt="6">
        <dgm:presLayoutVars>
          <dgm:bulletEnabled val="1"/>
        </dgm:presLayoutVars>
      </dgm:prSet>
      <dgm:spPr/>
      <dgm:t>
        <a:bodyPr/>
        <a:lstStyle/>
        <a:p>
          <a:endParaRPr lang="zh-CN" altLang="en-US"/>
        </a:p>
      </dgm:t>
    </dgm:pt>
    <dgm:pt modelId="{64CBC20B-0598-4FE8-A522-3FCF74271B0C}" type="pres">
      <dgm:prSet presAssocID="{A390C9F4-ABA4-470C-9EC1-54C11E44DE92}" presName="space" presStyleCnt="0"/>
      <dgm:spPr/>
    </dgm:pt>
    <dgm:pt modelId="{1233A141-342E-429F-8558-6CF6B91F5321}" type="pres">
      <dgm:prSet presAssocID="{9076D0A5-56E5-472E-A58E-21D64B1DE822}" presName="composite" presStyleCnt="0"/>
      <dgm:spPr/>
    </dgm:pt>
    <dgm:pt modelId="{30B7AED2-CA9D-4AFE-93E5-58D0501D8FEE}" type="pres">
      <dgm:prSet presAssocID="{9076D0A5-56E5-472E-A58E-21D64B1DE822}" presName="parTx" presStyleLbl="alignNode1" presStyleIdx="2" presStyleCnt="6">
        <dgm:presLayoutVars>
          <dgm:chMax val="0"/>
          <dgm:chPref val="0"/>
          <dgm:bulletEnabled val="1"/>
        </dgm:presLayoutVars>
      </dgm:prSet>
      <dgm:spPr/>
      <dgm:t>
        <a:bodyPr/>
        <a:lstStyle/>
        <a:p>
          <a:endParaRPr lang="zh-CN" altLang="en-US"/>
        </a:p>
      </dgm:t>
    </dgm:pt>
    <dgm:pt modelId="{318295C8-BDC8-4E25-8EB6-2802C05351A9}" type="pres">
      <dgm:prSet presAssocID="{9076D0A5-56E5-472E-A58E-21D64B1DE822}" presName="desTx" presStyleLbl="alignAccFollowNode1" presStyleIdx="2" presStyleCnt="6">
        <dgm:presLayoutVars>
          <dgm:bulletEnabled val="1"/>
        </dgm:presLayoutVars>
      </dgm:prSet>
      <dgm:spPr/>
      <dgm:t>
        <a:bodyPr/>
        <a:lstStyle/>
        <a:p>
          <a:endParaRPr lang="zh-CN" altLang="en-US"/>
        </a:p>
      </dgm:t>
    </dgm:pt>
    <dgm:pt modelId="{E6F34382-5CCE-4080-A9E1-5E26FB7908E9}" type="pres">
      <dgm:prSet presAssocID="{193479C3-BA93-4572-80DB-4B8881A18C39}" presName="space" presStyleCnt="0"/>
      <dgm:spPr/>
    </dgm:pt>
    <dgm:pt modelId="{11FECB6C-0C6C-4564-883A-FF35F3400CD2}" type="pres">
      <dgm:prSet presAssocID="{5E0EFCDA-7B08-4335-938D-8F52C72B89EF}" presName="composite" presStyleCnt="0"/>
      <dgm:spPr/>
    </dgm:pt>
    <dgm:pt modelId="{43C47727-027F-4D81-8C31-8719B4ED3AF4}" type="pres">
      <dgm:prSet presAssocID="{5E0EFCDA-7B08-4335-938D-8F52C72B89EF}" presName="parTx" presStyleLbl="alignNode1" presStyleIdx="3" presStyleCnt="6">
        <dgm:presLayoutVars>
          <dgm:chMax val="0"/>
          <dgm:chPref val="0"/>
          <dgm:bulletEnabled val="1"/>
        </dgm:presLayoutVars>
      </dgm:prSet>
      <dgm:spPr/>
      <dgm:t>
        <a:bodyPr/>
        <a:lstStyle/>
        <a:p>
          <a:endParaRPr lang="zh-CN" altLang="en-US"/>
        </a:p>
      </dgm:t>
    </dgm:pt>
    <dgm:pt modelId="{03DF7FCF-D35C-4F2F-B336-0BEA9FBEA3E6}" type="pres">
      <dgm:prSet presAssocID="{5E0EFCDA-7B08-4335-938D-8F52C72B89EF}" presName="desTx" presStyleLbl="alignAccFollowNode1" presStyleIdx="3" presStyleCnt="6">
        <dgm:presLayoutVars>
          <dgm:bulletEnabled val="1"/>
        </dgm:presLayoutVars>
      </dgm:prSet>
      <dgm:spPr/>
      <dgm:t>
        <a:bodyPr/>
        <a:lstStyle/>
        <a:p>
          <a:endParaRPr lang="zh-CN" altLang="en-US"/>
        </a:p>
      </dgm:t>
    </dgm:pt>
    <dgm:pt modelId="{10C61BAE-D397-40F4-9EA0-0D10A61E7969}" type="pres">
      <dgm:prSet presAssocID="{504C2E7A-7DF2-4268-BB2D-FFFF5475FC06}" presName="space" presStyleCnt="0"/>
      <dgm:spPr/>
    </dgm:pt>
    <dgm:pt modelId="{93A764E3-FE9D-412E-9E78-80E9DC5FDE62}" type="pres">
      <dgm:prSet presAssocID="{46E8719E-89D1-4FFA-A2F1-14620366875A}" presName="composite" presStyleCnt="0"/>
      <dgm:spPr/>
    </dgm:pt>
    <dgm:pt modelId="{EEDF7574-9571-4A1E-A7D0-6385B9874C31}" type="pres">
      <dgm:prSet presAssocID="{46E8719E-89D1-4FFA-A2F1-14620366875A}" presName="parTx" presStyleLbl="alignNode1" presStyleIdx="4" presStyleCnt="6">
        <dgm:presLayoutVars>
          <dgm:chMax val="0"/>
          <dgm:chPref val="0"/>
          <dgm:bulletEnabled val="1"/>
        </dgm:presLayoutVars>
      </dgm:prSet>
      <dgm:spPr/>
      <dgm:t>
        <a:bodyPr/>
        <a:lstStyle/>
        <a:p>
          <a:endParaRPr lang="zh-CN" altLang="en-US"/>
        </a:p>
      </dgm:t>
    </dgm:pt>
    <dgm:pt modelId="{F2B0C333-1855-4F1B-832A-DC410DF3B7EE}" type="pres">
      <dgm:prSet presAssocID="{46E8719E-89D1-4FFA-A2F1-14620366875A}" presName="desTx" presStyleLbl="alignAccFollowNode1" presStyleIdx="4" presStyleCnt="6">
        <dgm:presLayoutVars>
          <dgm:bulletEnabled val="1"/>
        </dgm:presLayoutVars>
      </dgm:prSet>
      <dgm:spPr/>
      <dgm:t>
        <a:bodyPr/>
        <a:lstStyle/>
        <a:p>
          <a:endParaRPr lang="zh-CN" altLang="en-US"/>
        </a:p>
      </dgm:t>
    </dgm:pt>
    <dgm:pt modelId="{BEE76807-E75C-4882-A873-AAEF20AFD223}" type="pres">
      <dgm:prSet presAssocID="{37305107-1144-44DF-A1A8-F543A7FA62EF}" presName="space" presStyleCnt="0"/>
      <dgm:spPr/>
    </dgm:pt>
    <dgm:pt modelId="{7FBB8877-263B-46D8-8995-9DC02B3F88A5}" type="pres">
      <dgm:prSet presAssocID="{D3510269-B3D2-4F41-9D4E-0B9196919391}" presName="composite" presStyleCnt="0"/>
      <dgm:spPr/>
    </dgm:pt>
    <dgm:pt modelId="{C6FD6761-61C4-4DFA-AFE1-286BC49163E9}" type="pres">
      <dgm:prSet presAssocID="{D3510269-B3D2-4F41-9D4E-0B9196919391}" presName="parTx" presStyleLbl="alignNode1" presStyleIdx="5" presStyleCnt="6">
        <dgm:presLayoutVars>
          <dgm:chMax val="0"/>
          <dgm:chPref val="0"/>
          <dgm:bulletEnabled val="1"/>
        </dgm:presLayoutVars>
      </dgm:prSet>
      <dgm:spPr/>
      <dgm:t>
        <a:bodyPr/>
        <a:lstStyle/>
        <a:p>
          <a:endParaRPr lang="zh-CN" altLang="en-US"/>
        </a:p>
      </dgm:t>
    </dgm:pt>
    <dgm:pt modelId="{980C3EA2-9F5A-4DA9-BFBE-9842B6F59A73}" type="pres">
      <dgm:prSet presAssocID="{D3510269-B3D2-4F41-9D4E-0B9196919391}" presName="desTx" presStyleLbl="alignAccFollowNode1" presStyleIdx="5" presStyleCnt="6">
        <dgm:presLayoutVars>
          <dgm:bulletEnabled val="1"/>
        </dgm:presLayoutVars>
      </dgm:prSet>
      <dgm:spPr/>
      <dgm:t>
        <a:bodyPr/>
        <a:lstStyle/>
        <a:p>
          <a:endParaRPr lang="zh-CN" altLang="en-US"/>
        </a:p>
      </dgm:t>
    </dgm:pt>
  </dgm:ptLst>
  <dgm:cxnLst>
    <dgm:cxn modelId="{E24C3596-AFA8-4755-955C-D766BC72CC86}" type="presOf" srcId="{6EAF4030-74EB-4B6D-9463-E2D31A382070}" destId="{8ADD114F-B9FF-4F52-AD63-A5F9FFEE4734}" srcOrd="0" destOrd="0" presId="urn:microsoft.com/office/officeart/2005/8/layout/hList1"/>
    <dgm:cxn modelId="{9F11FEBA-76B8-436B-9667-B43B9E51EEE7}" srcId="{D3510269-B3D2-4F41-9D4E-0B9196919391}" destId="{91300461-7B52-427D-8A1B-B28DB7F48003}" srcOrd="0" destOrd="0" parTransId="{2311D252-8359-4777-9E63-1E4F1BFF4679}" sibTransId="{78A7EB95-DA1C-4BE6-A362-672EE09F381A}"/>
    <dgm:cxn modelId="{0DF79F7B-EDBA-4B70-A346-AA5D34160360}" srcId="{9076D0A5-56E5-472E-A58E-21D64B1DE822}" destId="{7045553C-7D53-44F9-9657-6FAC18B41061}" srcOrd="0" destOrd="0" parTransId="{B5C477D6-CE18-428E-A696-9D273D3DBD72}" sibTransId="{5C63E866-57D1-4BC6-81C1-831C0FE7AD76}"/>
    <dgm:cxn modelId="{1C74AA63-1C9B-456F-B264-4A0DCB7BAFBC}" srcId="{4D3FC215-020F-4910-AA00-332EB526D543}" destId="{5E0EFCDA-7B08-4335-938D-8F52C72B89EF}" srcOrd="3" destOrd="0" parTransId="{F8022700-2034-4AA2-9F80-5D9EA55B2614}" sibTransId="{504C2E7A-7DF2-4268-BB2D-FFFF5475FC06}"/>
    <dgm:cxn modelId="{02BD21B7-55F4-4BDF-A955-5845BCCC7EEC}" srcId="{5E0EFCDA-7B08-4335-938D-8F52C72B89EF}" destId="{253EA11F-1284-4D3D-880B-707FFFA128F2}" srcOrd="1" destOrd="0" parTransId="{F073F474-8F1C-4D85-ADF5-3F32319FAE97}" sibTransId="{A0CEBE26-0228-4AE5-87B6-CB257FC4929F}"/>
    <dgm:cxn modelId="{5D310978-580D-46DB-BBB3-9CEF2D0CF035}" type="presOf" srcId="{5E0EFCDA-7B08-4335-938D-8F52C72B89EF}" destId="{43C47727-027F-4D81-8C31-8719B4ED3AF4}" srcOrd="0" destOrd="0" presId="urn:microsoft.com/office/officeart/2005/8/layout/hList1"/>
    <dgm:cxn modelId="{40357E60-2CDE-4D9C-A2E4-875520BDAA98}" srcId="{6EAF4030-74EB-4B6D-9463-E2D31A382070}" destId="{BE88E2EE-33CD-4F05-AA48-DB05B7BF9250}" srcOrd="1" destOrd="0" parTransId="{B5F3650B-3090-4718-BF13-D37E8A22AC9A}" sibTransId="{402F8940-9010-49DF-A005-062642470DA0}"/>
    <dgm:cxn modelId="{654CF978-652D-48CF-97DD-CF0638AB9EF2}" srcId="{4D3FC215-020F-4910-AA00-332EB526D543}" destId="{AA82EFA7-E467-45D8-AB75-E84FCCE3EB12}" srcOrd="1" destOrd="0" parTransId="{4C6F2EA6-958B-474C-AC83-07B3C5938754}" sibTransId="{A390C9F4-ABA4-470C-9EC1-54C11E44DE92}"/>
    <dgm:cxn modelId="{1B9308DE-D01B-4DB4-A3D5-BBCA9D8256C4}" type="presOf" srcId="{7045553C-7D53-44F9-9657-6FAC18B41061}" destId="{318295C8-BDC8-4E25-8EB6-2802C05351A9}" srcOrd="0" destOrd="0" presId="urn:microsoft.com/office/officeart/2005/8/layout/hList1"/>
    <dgm:cxn modelId="{A1C875AE-566D-4FB5-B580-6E53AED96127}" type="presOf" srcId="{8FBED000-1ADF-45F0-A501-6C04F9FC51A2}" destId="{03DF7FCF-D35C-4F2F-B336-0BEA9FBEA3E6}" srcOrd="0" destOrd="0" presId="urn:microsoft.com/office/officeart/2005/8/layout/hList1"/>
    <dgm:cxn modelId="{63028A38-869C-420B-87C5-64A74542D428}" type="presOf" srcId="{744B9F28-400A-4151-9418-938EBE541FE0}" destId="{F2B0C333-1855-4F1B-832A-DC410DF3B7EE}" srcOrd="0" destOrd="0" presId="urn:microsoft.com/office/officeart/2005/8/layout/hList1"/>
    <dgm:cxn modelId="{F5C58326-1E1E-413E-BF25-001880E9E9E6}" type="presOf" srcId="{1DF27ED4-4836-44D6-B09D-38C074DD3853}" destId="{AF0CA58A-0B40-4842-8B6F-D0373C2A892F}" srcOrd="0" destOrd="0" presId="urn:microsoft.com/office/officeart/2005/8/layout/hList1"/>
    <dgm:cxn modelId="{2CA751A4-2351-46C3-A02C-26181F5A2D36}" type="presOf" srcId="{253EA11F-1284-4D3D-880B-707FFFA128F2}" destId="{03DF7FCF-D35C-4F2F-B336-0BEA9FBEA3E6}" srcOrd="0" destOrd="1" presId="urn:microsoft.com/office/officeart/2005/8/layout/hList1"/>
    <dgm:cxn modelId="{2DC71569-1732-4E82-A61A-8E20AFA37BF0}" type="presOf" srcId="{D3510269-B3D2-4F41-9D4E-0B9196919391}" destId="{C6FD6761-61C4-4DFA-AFE1-286BC49163E9}" srcOrd="0" destOrd="0" presId="urn:microsoft.com/office/officeart/2005/8/layout/hList1"/>
    <dgm:cxn modelId="{9174C4A4-5AC1-4303-BE6C-C8FE54F581DF}" srcId="{AA82EFA7-E467-45D8-AB75-E84FCCE3EB12}" destId="{A57CE22A-1B2E-4EF4-A26C-BBA914905BE9}" srcOrd="0" destOrd="0" parTransId="{EDD64981-154F-435D-AFFC-47FA349986C1}" sibTransId="{C1AB4208-E003-4A36-BEC6-00FA04FB1D7B}"/>
    <dgm:cxn modelId="{DD5BC4EA-A792-4CBF-AB93-5B03FA645299}" type="presOf" srcId="{46E8719E-89D1-4FFA-A2F1-14620366875A}" destId="{EEDF7574-9571-4A1E-A7D0-6385B9874C31}" srcOrd="0" destOrd="0" presId="urn:microsoft.com/office/officeart/2005/8/layout/hList1"/>
    <dgm:cxn modelId="{702697CB-32ED-45BC-BF5F-EBBA5C0E0150}" type="presOf" srcId="{BE88E2EE-33CD-4F05-AA48-DB05B7BF9250}" destId="{AF0CA58A-0B40-4842-8B6F-D0373C2A892F}" srcOrd="0" destOrd="1" presId="urn:microsoft.com/office/officeart/2005/8/layout/hList1"/>
    <dgm:cxn modelId="{C3877528-5D2D-4921-8E81-F4540AE39502}" type="presOf" srcId="{4D3FC215-020F-4910-AA00-332EB526D543}" destId="{FD2F2D6C-8D2C-480E-82F2-058E88D601D4}" srcOrd="0" destOrd="0" presId="urn:microsoft.com/office/officeart/2005/8/layout/hList1"/>
    <dgm:cxn modelId="{CC91DF2F-D7ED-47A7-89EF-8781B303ABD2}" srcId="{9076D0A5-56E5-472E-A58E-21D64B1DE822}" destId="{62077F5E-3CD3-4B40-A4A8-3703F36CF685}" srcOrd="1" destOrd="0" parTransId="{0CCB21AC-6BA2-44EA-8EB4-62E724E15A19}" sibTransId="{77200223-5AE6-4F20-9BD8-4AEE9C3B2389}"/>
    <dgm:cxn modelId="{84714360-9B17-46C6-A849-279DCB844F47}" srcId="{4D3FC215-020F-4910-AA00-332EB526D543}" destId="{D3510269-B3D2-4F41-9D4E-0B9196919391}" srcOrd="5" destOrd="0" parTransId="{D10196B6-1757-4FC7-9A29-27F5277BC9BB}" sibTransId="{943191A7-BFFE-4825-931F-C11FB74773AA}"/>
    <dgm:cxn modelId="{BB94CE7E-C217-4DE1-9C0E-A31061321136}" type="presOf" srcId="{A57CE22A-1B2E-4EF4-A26C-BBA914905BE9}" destId="{CB682F48-D609-4C69-8576-D715408EE0C7}" srcOrd="0" destOrd="0" presId="urn:microsoft.com/office/officeart/2005/8/layout/hList1"/>
    <dgm:cxn modelId="{0647C254-2A05-45F8-8D79-013537A08947}" type="presOf" srcId="{91300461-7B52-427D-8A1B-B28DB7F48003}" destId="{980C3EA2-9F5A-4DA9-BFBE-9842B6F59A73}" srcOrd="0" destOrd="0" presId="urn:microsoft.com/office/officeart/2005/8/layout/hList1"/>
    <dgm:cxn modelId="{8BE8C426-5CE3-41DA-9947-43EBC3959CD5}" srcId="{4D3FC215-020F-4910-AA00-332EB526D543}" destId="{46E8719E-89D1-4FFA-A2F1-14620366875A}" srcOrd="4" destOrd="0" parTransId="{872C412F-2C32-4B28-9676-55278480AAD8}" sibTransId="{37305107-1144-44DF-A1A8-F543A7FA62EF}"/>
    <dgm:cxn modelId="{1CA3DB9E-3976-44C3-971E-06BD182630ED}" type="presOf" srcId="{AA82EFA7-E467-45D8-AB75-E84FCCE3EB12}" destId="{C4270537-5EC1-4784-9680-B496A82EC418}" srcOrd="0" destOrd="0" presId="urn:microsoft.com/office/officeart/2005/8/layout/hList1"/>
    <dgm:cxn modelId="{D993D7D4-8008-4271-A582-2E8221476586}" srcId="{6EAF4030-74EB-4B6D-9463-E2D31A382070}" destId="{1DF27ED4-4836-44D6-B09D-38C074DD3853}" srcOrd="0" destOrd="0" parTransId="{633EF9A5-C8F4-4E9C-AE22-9B01055BB3A4}" sibTransId="{80925D3B-C3C3-42E1-880B-D74863F6B679}"/>
    <dgm:cxn modelId="{3F8BF46F-F381-4EDC-B201-671336141C75}" srcId="{AA82EFA7-E467-45D8-AB75-E84FCCE3EB12}" destId="{5D9E3952-CA92-431A-A37E-264EB38E3797}" srcOrd="1" destOrd="0" parTransId="{70A2EB7B-5C06-4A51-A362-9B7F2ADD8E40}" sibTransId="{75305AA4-5E20-452B-BA63-5784E0AF19F6}"/>
    <dgm:cxn modelId="{FFEEC42C-EE38-4544-AB54-06591FCE3574}" srcId="{4D3FC215-020F-4910-AA00-332EB526D543}" destId="{6EAF4030-74EB-4B6D-9463-E2D31A382070}" srcOrd="0" destOrd="0" parTransId="{1F669D9B-2BFB-4650-BFC2-B14E7639B923}" sibTransId="{67695E18-491F-4B90-B446-BE3BFC445253}"/>
    <dgm:cxn modelId="{ACD28918-BEAC-450C-A622-A6BA08613746}" type="presOf" srcId="{5D9E3952-CA92-431A-A37E-264EB38E3797}" destId="{CB682F48-D609-4C69-8576-D715408EE0C7}" srcOrd="0" destOrd="1" presId="urn:microsoft.com/office/officeart/2005/8/layout/hList1"/>
    <dgm:cxn modelId="{85D1FDD6-D7B3-4E37-96A3-B8F975B5A790}" type="presOf" srcId="{62077F5E-3CD3-4B40-A4A8-3703F36CF685}" destId="{318295C8-BDC8-4E25-8EB6-2802C05351A9}" srcOrd="0" destOrd="1" presId="urn:microsoft.com/office/officeart/2005/8/layout/hList1"/>
    <dgm:cxn modelId="{641DE31A-C50D-4833-8B5A-5E290B1B4509}" srcId="{4D3FC215-020F-4910-AA00-332EB526D543}" destId="{9076D0A5-56E5-472E-A58E-21D64B1DE822}" srcOrd="2" destOrd="0" parTransId="{01DCB868-D182-408D-8120-0E824E959D25}" sibTransId="{193479C3-BA93-4572-80DB-4B8881A18C39}"/>
    <dgm:cxn modelId="{05200518-9413-4DBE-822F-B0440244B351}" type="presOf" srcId="{9076D0A5-56E5-472E-A58E-21D64B1DE822}" destId="{30B7AED2-CA9D-4AFE-93E5-58D0501D8FEE}" srcOrd="0" destOrd="0" presId="urn:microsoft.com/office/officeart/2005/8/layout/hList1"/>
    <dgm:cxn modelId="{87C7CB13-B433-4462-9A8B-BF004E2CB332}" srcId="{46E8719E-89D1-4FFA-A2F1-14620366875A}" destId="{744B9F28-400A-4151-9418-938EBE541FE0}" srcOrd="0" destOrd="0" parTransId="{9F297C7A-1C8C-405E-8FDC-45EBE0AB5635}" sibTransId="{C6B81C5B-C03C-4DE6-B367-FE0809445B10}"/>
    <dgm:cxn modelId="{A930B203-C80E-4585-8F94-6DD9BE3B915D}" srcId="{5E0EFCDA-7B08-4335-938D-8F52C72B89EF}" destId="{8FBED000-1ADF-45F0-A501-6C04F9FC51A2}" srcOrd="0" destOrd="0" parTransId="{82A92F3B-B98E-4FBA-89B2-12093A58779A}" sibTransId="{E98CBD79-4985-47CD-9ADA-DAAA21C00C57}"/>
    <dgm:cxn modelId="{3DE55E8A-A950-46AA-B399-76228B572DD6}" type="presParOf" srcId="{FD2F2D6C-8D2C-480E-82F2-058E88D601D4}" destId="{D4665FDF-5143-4A66-84C7-D8420437442C}" srcOrd="0" destOrd="0" presId="urn:microsoft.com/office/officeart/2005/8/layout/hList1"/>
    <dgm:cxn modelId="{5700E6D9-0178-4FE7-B8CB-9447613EFC4B}" type="presParOf" srcId="{D4665FDF-5143-4A66-84C7-D8420437442C}" destId="{8ADD114F-B9FF-4F52-AD63-A5F9FFEE4734}" srcOrd="0" destOrd="0" presId="urn:microsoft.com/office/officeart/2005/8/layout/hList1"/>
    <dgm:cxn modelId="{BCEF94CC-8F3B-4486-BAD5-C1056CE27BA7}" type="presParOf" srcId="{D4665FDF-5143-4A66-84C7-D8420437442C}" destId="{AF0CA58A-0B40-4842-8B6F-D0373C2A892F}" srcOrd="1" destOrd="0" presId="urn:microsoft.com/office/officeart/2005/8/layout/hList1"/>
    <dgm:cxn modelId="{3A3F7090-586E-436B-A2C2-518B6640DDD7}" type="presParOf" srcId="{FD2F2D6C-8D2C-480E-82F2-058E88D601D4}" destId="{CFD7DF93-9D0D-464F-9CBE-57F7679FB227}" srcOrd="1" destOrd="0" presId="urn:microsoft.com/office/officeart/2005/8/layout/hList1"/>
    <dgm:cxn modelId="{D079D7BF-18D4-4DC1-89B0-CE5238DC44D5}" type="presParOf" srcId="{FD2F2D6C-8D2C-480E-82F2-058E88D601D4}" destId="{8B0674D0-1C14-4C20-800D-F3F147E24A8C}" srcOrd="2" destOrd="0" presId="urn:microsoft.com/office/officeart/2005/8/layout/hList1"/>
    <dgm:cxn modelId="{F1425B24-AF05-4EAC-BA6D-022B1C5293F2}" type="presParOf" srcId="{8B0674D0-1C14-4C20-800D-F3F147E24A8C}" destId="{C4270537-5EC1-4784-9680-B496A82EC418}" srcOrd="0" destOrd="0" presId="urn:microsoft.com/office/officeart/2005/8/layout/hList1"/>
    <dgm:cxn modelId="{844B95D5-052B-4C90-9D06-227546644521}" type="presParOf" srcId="{8B0674D0-1C14-4C20-800D-F3F147E24A8C}" destId="{CB682F48-D609-4C69-8576-D715408EE0C7}" srcOrd="1" destOrd="0" presId="urn:microsoft.com/office/officeart/2005/8/layout/hList1"/>
    <dgm:cxn modelId="{84B887FA-E793-4C0A-AB98-E0AA59113709}" type="presParOf" srcId="{FD2F2D6C-8D2C-480E-82F2-058E88D601D4}" destId="{64CBC20B-0598-4FE8-A522-3FCF74271B0C}" srcOrd="3" destOrd="0" presId="urn:microsoft.com/office/officeart/2005/8/layout/hList1"/>
    <dgm:cxn modelId="{FF52F4E3-AEB7-4D2B-987B-B0A3EAC4B624}" type="presParOf" srcId="{FD2F2D6C-8D2C-480E-82F2-058E88D601D4}" destId="{1233A141-342E-429F-8558-6CF6B91F5321}" srcOrd="4" destOrd="0" presId="urn:microsoft.com/office/officeart/2005/8/layout/hList1"/>
    <dgm:cxn modelId="{97058533-3634-402B-AFDC-CB1ADC4F7D35}" type="presParOf" srcId="{1233A141-342E-429F-8558-6CF6B91F5321}" destId="{30B7AED2-CA9D-4AFE-93E5-58D0501D8FEE}" srcOrd="0" destOrd="0" presId="urn:microsoft.com/office/officeart/2005/8/layout/hList1"/>
    <dgm:cxn modelId="{68DEEF8A-6CDB-4107-A6A4-9B60A720D850}" type="presParOf" srcId="{1233A141-342E-429F-8558-6CF6B91F5321}" destId="{318295C8-BDC8-4E25-8EB6-2802C05351A9}" srcOrd="1" destOrd="0" presId="urn:microsoft.com/office/officeart/2005/8/layout/hList1"/>
    <dgm:cxn modelId="{DF74735F-5328-4BFC-96CB-DC44BFDF3085}" type="presParOf" srcId="{FD2F2D6C-8D2C-480E-82F2-058E88D601D4}" destId="{E6F34382-5CCE-4080-A9E1-5E26FB7908E9}" srcOrd="5" destOrd="0" presId="urn:microsoft.com/office/officeart/2005/8/layout/hList1"/>
    <dgm:cxn modelId="{D7C325C2-A813-4515-8846-CC10549757B1}" type="presParOf" srcId="{FD2F2D6C-8D2C-480E-82F2-058E88D601D4}" destId="{11FECB6C-0C6C-4564-883A-FF35F3400CD2}" srcOrd="6" destOrd="0" presId="urn:microsoft.com/office/officeart/2005/8/layout/hList1"/>
    <dgm:cxn modelId="{2846F18F-11AA-4CD9-9CA1-8974ECD6CABA}" type="presParOf" srcId="{11FECB6C-0C6C-4564-883A-FF35F3400CD2}" destId="{43C47727-027F-4D81-8C31-8719B4ED3AF4}" srcOrd="0" destOrd="0" presId="urn:microsoft.com/office/officeart/2005/8/layout/hList1"/>
    <dgm:cxn modelId="{B4385483-ADB4-479F-85D7-68B377C94E84}" type="presParOf" srcId="{11FECB6C-0C6C-4564-883A-FF35F3400CD2}" destId="{03DF7FCF-D35C-4F2F-B336-0BEA9FBEA3E6}" srcOrd="1" destOrd="0" presId="urn:microsoft.com/office/officeart/2005/8/layout/hList1"/>
    <dgm:cxn modelId="{1DB1B418-543F-4B85-BC1F-9FDCF3A92BDB}" type="presParOf" srcId="{FD2F2D6C-8D2C-480E-82F2-058E88D601D4}" destId="{10C61BAE-D397-40F4-9EA0-0D10A61E7969}" srcOrd="7" destOrd="0" presId="urn:microsoft.com/office/officeart/2005/8/layout/hList1"/>
    <dgm:cxn modelId="{F5B73183-6771-4C17-9E3A-FB3690E79713}" type="presParOf" srcId="{FD2F2D6C-8D2C-480E-82F2-058E88D601D4}" destId="{93A764E3-FE9D-412E-9E78-80E9DC5FDE62}" srcOrd="8" destOrd="0" presId="urn:microsoft.com/office/officeart/2005/8/layout/hList1"/>
    <dgm:cxn modelId="{30BBA015-241D-41EA-8886-329CCAFD52BE}" type="presParOf" srcId="{93A764E3-FE9D-412E-9E78-80E9DC5FDE62}" destId="{EEDF7574-9571-4A1E-A7D0-6385B9874C31}" srcOrd="0" destOrd="0" presId="urn:microsoft.com/office/officeart/2005/8/layout/hList1"/>
    <dgm:cxn modelId="{9D8E9AEE-3F4E-414E-8942-D5567BE39DD4}" type="presParOf" srcId="{93A764E3-FE9D-412E-9E78-80E9DC5FDE62}" destId="{F2B0C333-1855-4F1B-832A-DC410DF3B7EE}" srcOrd="1" destOrd="0" presId="urn:microsoft.com/office/officeart/2005/8/layout/hList1"/>
    <dgm:cxn modelId="{3F6B8C56-89D1-4AE0-B171-5C319960C17A}" type="presParOf" srcId="{FD2F2D6C-8D2C-480E-82F2-058E88D601D4}" destId="{BEE76807-E75C-4882-A873-AAEF20AFD223}" srcOrd="9" destOrd="0" presId="urn:microsoft.com/office/officeart/2005/8/layout/hList1"/>
    <dgm:cxn modelId="{29FD9431-772A-4440-932D-C6BB819B7DCC}" type="presParOf" srcId="{FD2F2D6C-8D2C-480E-82F2-058E88D601D4}" destId="{7FBB8877-263B-46D8-8995-9DC02B3F88A5}" srcOrd="10" destOrd="0" presId="urn:microsoft.com/office/officeart/2005/8/layout/hList1"/>
    <dgm:cxn modelId="{E39B0124-10C4-44BC-97FA-99A3AC358AD0}" type="presParOf" srcId="{7FBB8877-263B-46D8-8995-9DC02B3F88A5}" destId="{C6FD6761-61C4-4DFA-AFE1-286BC49163E9}" srcOrd="0" destOrd="0" presId="urn:microsoft.com/office/officeart/2005/8/layout/hList1"/>
    <dgm:cxn modelId="{D9E5676D-2773-430C-9A6E-4EBE6F3699C2}" type="presParOf" srcId="{7FBB8877-263B-46D8-8995-9DC02B3F88A5}" destId="{980C3EA2-9F5A-4DA9-BFBE-9842B6F59A73}"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6B6E1B-5146-456C-8EAF-770DB181BB0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A7B72CE6-9FAA-491C-9CD9-18FD5CDD0D7E}">
      <dgm:prSet phldrT="[文本]"/>
      <dgm:spPr/>
      <dgm:t>
        <a:bodyPr/>
        <a:lstStyle/>
        <a:p>
          <a:r>
            <a:rPr lang="zh-CN" altLang="en-US" dirty="0">
              <a:latin typeface="Times New Roman" panose="02020603050405020304" pitchFamily="18" charset="0"/>
              <a:ea typeface="仿宋" panose="02010609060101010101" pitchFamily="49" charset="-122"/>
            </a:rPr>
            <a:t>基础表</a:t>
          </a:r>
        </a:p>
      </dgm:t>
    </dgm:pt>
    <dgm:pt modelId="{70DDE2CB-1BF7-43CC-BD97-35979E920D54}" type="parTrans" cxnId="{E0A0F183-803B-40D4-9260-F9CF023DFEBE}">
      <dgm:prSet/>
      <dgm:spPr/>
      <dgm:t>
        <a:bodyPr/>
        <a:lstStyle/>
        <a:p>
          <a:endParaRPr lang="zh-CN" altLang="en-US"/>
        </a:p>
      </dgm:t>
    </dgm:pt>
    <dgm:pt modelId="{814997AF-079B-45DE-A998-20AB49701FF5}" type="sibTrans" cxnId="{E0A0F183-803B-40D4-9260-F9CF023DFEBE}">
      <dgm:prSet/>
      <dgm:spPr/>
      <dgm:t>
        <a:bodyPr/>
        <a:lstStyle/>
        <a:p>
          <a:endParaRPr lang="zh-CN" altLang="en-US"/>
        </a:p>
      </dgm:t>
    </dgm:pt>
    <dgm:pt modelId="{4D47731C-298C-4C69-87F7-DE0F9C886274}">
      <dgm:prSet phldrT="[文本]"/>
      <dgm:spPr/>
      <dgm:t>
        <a:bodyPr/>
        <a:lstStyle/>
        <a:p>
          <a:r>
            <a:rPr lang="zh-CN" altLang="en-US" dirty="0">
              <a:latin typeface="Times New Roman" panose="02020603050405020304" pitchFamily="18" charset="0"/>
              <a:ea typeface="仿宋" panose="02010609060101010101" pitchFamily="49" charset="-122"/>
            </a:rPr>
            <a:t>表</a:t>
          </a:r>
          <a:r>
            <a:rPr lang="en-US" altLang="zh-CN" dirty="0">
              <a:latin typeface="Times New Roman" panose="02020603050405020304" pitchFamily="18" charset="0"/>
              <a:ea typeface="仿宋" panose="02010609060101010101" pitchFamily="49" charset="-122"/>
            </a:rPr>
            <a:t>1-2</a:t>
          </a:r>
          <a:r>
            <a:rPr lang="zh-CN" altLang="en-US" dirty="0">
              <a:latin typeface="Times New Roman" panose="02020603050405020304" pitchFamily="18" charset="0"/>
              <a:ea typeface="仿宋" panose="02010609060101010101" pitchFamily="49" charset="-122"/>
            </a:rPr>
            <a:t>、表</a:t>
          </a:r>
          <a:r>
            <a:rPr lang="en-US" altLang="zh-CN" dirty="0">
              <a:latin typeface="Times New Roman" panose="02020603050405020304" pitchFamily="18" charset="0"/>
              <a:ea typeface="仿宋" panose="02010609060101010101" pitchFamily="49" charset="-122"/>
            </a:rPr>
            <a:t>1-3</a:t>
          </a:r>
          <a:r>
            <a:rPr lang="zh-CN" altLang="en-US" dirty="0">
              <a:latin typeface="Times New Roman" panose="02020603050405020304" pitchFamily="18" charset="0"/>
              <a:ea typeface="仿宋" panose="02010609060101010101" pitchFamily="49" charset="-122"/>
            </a:rPr>
            <a:t>、表</a:t>
          </a:r>
          <a:r>
            <a:rPr lang="en-US" altLang="zh-CN" dirty="0">
              <a:latin typeface="Times New Roman" panose="02020603050405020304" pitchFamily="18" charset="0"/>
              <a:ea typeface="仿宋" panose="02010609060101010101" pitchFamily="49" charset="-122"/>
            </a:rPr>
            <a:t>1-4-1</a:t>
          </a:r>
          <a:r>
            <a:rPr lang="zh-CN" altLang="en-US" dirty="0">
              <a:latin typeface="Times New Roman" panose="02020603050405020304" pitchFamily="18" charset="0"/>
              <a:ea typeface="仿宋" panose="02010609060101010101" pitchFamily="49" charset="-122"/>
            </a:rPr>
            <a:t>、表</a:t>
          </a:r>
          <a:r>
            <a:rPr lang="en-US" altLang="zh-CN" dirty="0">
              <a:latin typeface="Times New Roman" panose="02020603050405020304" pitchFamily="18" charset="0"/>
              <a:ea typeface="仿宋" panose="02010609060101010101" pitchFamily="49" charset="-122"/>
            </a:rPr>
            <a:t>1-4-2</a:t>
          </a:r>
          <a:r>
            <a:rPr lang="zh-CN" altLang="en-US" dirty="0">
              <a:latin typeface="Times New Roman" panose="02020603050405020304" pitchFamily="18" charset="0"/>
              <a:ea typeface="仿宋" panose="02010609060101010101" pitchFamily="49" charset="-122"/>
            </a:rPr>
            <a:t>、表</a:t>
          </a:r>
          <a:r>
            <a:rPr lang="en-US" altLang="zh-CN" dirty="0">
              <a:latin typeface="Times New Roman" panose="02020603050405020304" pitchFamily="18" charset="0"/>
              <a:ea typeface="仿宋" panose="02010609060101010101" pitchFamily="49" charset="-122"/>
            </a:rPr>
            <a:t>1-5-1</a:t>
          </a:r>
          <a:r>
            <a:rPr lang="zh-CN" altLang="en-US" dirty="0">
              <a:latin typeface="Times New Roman" panose="02020603050405020304" pitchFamily="18" charset="0"/>
              <a:ea typeface="仿宋" panose="02010609060101010101" pitchFamily="49" charset="-122"/>
            </a:rPr>
            <a:t>、表</a:t>
          </a:r>
          <a:r>
            <a:rPr lang="en-US" altLang="zh-CN" dirty="0">
              <a:latin typeface="Times New Roman" panose="02020603050405020304" pitchFamily="18" charset="0"/>
              <a:ea typeface="仿宋" panose="02010609060101010101" pitchFamily="49" charset="-122"/>
            </a:rPr>
            <a:t>1-5-3</a:t>
          </a:r>
          <a:r>
            <a:rPr lang="zh-CN" altLang="en-US" dirty="0">
              <a:latin typeface="Times New Roman" panose="02020603050405020304" pitchFamily="18" charset="0"/>
              <a:ea typeface="仿宋" panose="02010609060101010101" pitchFamily="49" charset="-122"/>
            </a:rPr>
            <a:t>、表</a:t>
          </a:r>
          <a:r>
            <a:rPr lang="en-US" altLang="zh-CN" dirty="0">
              <a:latin typeface="Times New Roman" panose="02020603050405020304" pitchFamily="18" charset="0"/>
              <a:ea typeface="仿宋" panose="02010609060101010101" pitchFamily="49" charset="-122"/>
            </a:rPr>
            <a:t>1-5-4</a:t>
          </a:r>
          <a:r>
            <a:rPr lang="zh-CN" altLang="en-US" dirty="0">
              <a:latin typeface="Times New Roman" panose="02020603050405020304" pitchFamily="18" charset="0"/>
              <a:ea typeface="仿宋" panose="02010609060101010101" pitchFamily="49" charset="-122"/>
            </a:rPr>
            <a:t>、表</a:t>
          </a:r>
          <a:r>
            <a:rPr lang="en-US" altLang="zh-CN" dirty="0">
              <a:latin typeface="Times New Roman" panose="02020603050405020304" pitchFamily="18" charset="0"/>
              <a:ea typeface="仿宋" panose="02010609060101010101" pitchFamily="49" charset="-122"/>
            </a:rPr>
            <a:t>1-6</a:t>
          </a:r>
          <a:r>
            <a:rPr lang="zh-CN" altLang="en-US" dirty="0">
              <a:latin typeface="Times New Roman" panose="02020603050405020304" pitchFamily="18" charset="0"/>
              <a:ea typeface="仿宋" panose="02010609060101010101" pitchFamily="49" charset="-122"/>
            </a:rPr>
            <a:t>、表</a:t>
          </a:r>
          <a:r>
            <a:rPr lang="en-US" altLang="zh-CN" dirty="0">
              <a:latin typeface="Times New Roman" panose="02020603050405020304" pitchFamily="18" charset="0"/>
              <a:ea typeface="仿宋" panose="02010609060101010101" pitchFamily="49" charset="-122"/>
            </a:rPr>
            <a:t>1-7-1</a:t>
          </a:r>
          <a:endParaRPr lang="zh-CN" altLang="en-US" dirty="0">
            <a:latin typeface="Times New Roman" panose="02020603050405020304" pitchFamily="18" charset="0"/>
            <a:ea typeface="仿宋" panose="02010609060101010101" pitchFamily="49" charset="-122"/>
          </a:endParaRPr>
        </a:p>
      </dgm:t>
    </dgm:pt>
    <dgm:pt modelId="{5FD5270B-9194-4B92-9C33-F88A5BFA68C8}" type="parTrans" cxnId="{7DB723C7-D114-41D9-B936-4BA4625AEDBB}">
      <dgm:prSet/>
      <dgm:spPr/>
      <dgm:t>
        <a:bodyPr/>
        <a:lstStyle/>
        <a:p>
          <a:endParaRPr lang="zh-CN" altLang="en-US"/>
        </a:p>
      </dgm:t>
    </dgm:pt>
    <dgm:pt modelId="{F1ED7639-E4EA-4557-A034-5404B7D6BEE1}" type="sibTrans" cxnId="{7DB723C7-D114-41D9-B936-4BA4625AEDBB}">
      <dgm:prSet/>
      <dgm:spPr/>
      <dgm:t>
        <a:bodyPr/>
        <a:lstStyle/>
        <a:p>
          <a:endParaRPr lang="zh-CN" altLang="en-US"/>
        </a:p>
      </dgm:t>
    </dgm:pt>
    <dgm:pt modelId="{4BBDF4EF-7030-4ACD-AB7C-8D61641FD1AA}">
      <dgm:prSet phldrT="[文本]"/>
      <dgm:spPr/>
      <dgm:t>
        <a:bodyPr/>
        <a:lstStyle/>
        <a:p>
          <a:r>
            <a:rPr lang="zh-CN" altLang="en-US" dirty="0">
              <a:latin typeface="Times New Roman" panose="02020603050405020304" pitchFamily="18" charset="0"/>
              <a:ea typeface="仿宋" panose="02010609060101010101" pitchFamily="49" charset="-122"/>
            </a:rPr>
            <a:t>与外部保持一致的表</a:t>
          </a:r>
        </a:p>
      </dgm:t>
    </dgm:pt>
    <dgm:pt modelId="{77C63E83-8F4E-428C-8B79-D03950DD02AF}" type="parTrans" cxnId="{C21EDEFD-75A4-452F-B179-BF9B7D180786}">
      <dgm:prSet/>
      <dgm:spPr/>
      <dgm:t>
        <a:bodyPr/>
        <a:lstStyle/>
        <a:p>
          <a:endParaRPr lang="zh-CN" altLang="en-US"/>
        </a:p>
      </dgm:t>
    </dgm:pt>
    <dgm:pt modelId="{7A2AC5C3-4E6A-4079-B946-C1B79AE0B21C}" type="sibTrans" cxnId="{C21EDEFD-75A4-452F-B179-BF9B7D180786}">
      <dgm:prSet/>
      <dgm:spPr/>
      <dgm:t>
        <a:bodyPr/>
        <a:lstStyle/>
        <a:p>
          <a:endParaRPr lang="zh-CN" altLang="en-US"/>
        </a:p>
      </dgm:t>
    </dgm:pt>
    <dgm:pt modelId="{DF6E8658-8684-41BD-B6C2-7E4B1E597531}">
      <dgm:prSet phldrT="[文本]"/>
      <dgm:spPr/>
      <dgm:t>
        <a:bodyPr/>
        <a:lstStyle/>
        <a:p>
          <a:r>
            <a:rPr lang="zh-CN" altLang="en-US" dirty="0">
              <a:latin typeface="Times New Roman" panose="02020603050405020304" pitchFamily="18" charset="0"/>
              <a:ea typeface="仿宋" panose="02010609060101010101" pitchFamily="49" charset="-122"/>
            </a:rPr>
            <a:t>高基表：</a:t>
          </a:r>
          <a:r>
            <a:rPr lang="zh-CN" dirty="0">
              <a:latin typeface="Times New Roman" panose="02020603050405020304" pitchFamily="18" charset="0"/>
              <a:ea typeface="仿宋" panose="02010609060101010101" pitchFamily="49" charset="-122"/>
            </a:rPr>
            <a:t>表</a:t>
          </a:r>
          <a:r>
            <a:rPr lang="en-US" dirty="0">
              <a:latin typeface="Times New Roman" panose="02020603050405020304" pitchFamily="18" charset="0"/>
              <a:ea typeface="仿宋" panose="02010609060101010101" pitchFamily="49" charset="-122"/>
            </a:rPr>
            <a:t>2-1</a:t>
          </a:r>
          <a:r>
            <a:rPr lang="zh-CN" dirty="0">
              <a:latin typeface="Times New Roman" panose="02020603050405020304" pitchFamily="18" charset="0"/>
              <a:ea typeface="仿宋" panose="02010609060101010101" pitchFamily="49" charset="-122"/>
            </a:rPr>
            <a:t>，表</a:t>
          </a:r>
          <a:r>
            <a:rPr lang="en-US" dirty="0">
              <a:latin typeface="Times New Roman" panose="02020603050405020304" pitchFamily="18" charset="0"/>
              <a:ea typeface="仿宋" panose="02010609060101010101" pitchFamily="49" charset="-122"/>
            </a:rPr>
            <a:t>2-2</a:t>
          </a:r>
          <a:r>
            <a:rPr lang="zh-CN" dirty="0">
              <a:latin typeface="Times New Roman" panose="02020603050405020304" pitchFamily="18" charset="0"/>
              <a:ea typeface="仿宋" panose="02010609060101010101" pitchFamily="49" charset="-122"/>
            </a:rPr>
            <a:t>，表</a:t>
          </a:r>
          <a:r>
            <a:rPr lang="en-US" dirty="0">
              <a:latin typeface="Times New Roman" panose="02020603050405020304" pitchFamily="18" charset="0"/>
              <a:ea typeface="仿宋" panose="02010609060101010101" pitchFamily="49" charset="-122"/>
            </a:rPr>
            <a:t>2-3-1</a:t>
          </a:r>
          <a:r>
            <a:rPr lang="zh-CN" dirty="0">
              <a:latin typeface="Times New Roman" panose="02020603050405020304" pitchFamily="18" charset="0"/>
              <a:ea typeface="仿宋" panose="02010609060101010101" pitchFamily="49" charset="-122"/>
            </a:rPr>
            <a:t>，表</a:t>
          </a:r>
          <a:r>
            <a:rPr lang="en-US" dirty="0">
              <a:latin typeface="Times New Roman" panose="02020603050405020304" pitchFamily="18" charset="0"/>
              <a:ea typeface="仿宋" panose="02010609060101010101" pitchFamily="49" charset="-122"/>
            </a:rPr>
            <a:t>2-5</a:t>
          </a:r>
          <a:r>
            <a:rPr lang="zh-CN" dirty="0">
              <a:latin typeface="Times New Roman" panose="02020603050405020304" pitchFamily="18" charset="0"/>
              <a:ea typeface="仿宋" panose="02010609060101010101" pitchFamily="49" charset="-122"/>
            </a:rPr>
            <a:t>，表</a:t>
          </a:r>
          <a:r>
            <a:rPr lang="en-US" dirty="0">
              <a:latin typeface="Times New Roman" panose="02020603050405020304" pitchFamily="18" charset="0"/>
              <a:ea typeface="仿宋" panose="02010609060101010101" pitchFamily="49" charset="-122"/>
            </a:rPr>
            <a:t>2-6</a:t>
          </a:r>
          <a:endParaRPr lang="zh-CN" altLang="en-US" dirty="0">
            <a:latin typeface="Times New Roman" panose="02020603050405020304" pitchFamily="18" charset="0"/>
            <a:ea typeface="仿宋" panose="02010609060101010101" pitchFamily="49" charset="-122"/>
          </a:endParaRPr>
        </a:p>
      </dgm:t>
    </dgm:pt>
    <dgm:pt modelId="{544A992A-E5C0-4672-9712-11602CBA0A2E}" type="parTrans" cxnId="{6EED9EBD-F823-4299-B49C-57AFD8FCCD3B}">
      <dgm:prSet/>
      <dgm:spPr/>
      <dgm:t>
        <a:bodyPr/>
        <a:lstStyle/>
        <a:p>
          <a:endParaRPr lang="zh-CN" altLang="en-US"/>
        </a:p>
      </dgm:t>
    </dgm:pt>
    <dgm:pt modelId="{3340C2F5-79C9-4698-B465-07119E22979F}" type="sibTrans" cxnId="{6EED9EBD-F823-4299-B49C-57AFD8FCCD3B}">
      <dgm:prSet/>
      <dgm:spPr/>
      <dgm:t>
        <a:bodyPr/>
        <a:lstStyle/>
        <a:p>
          <a:endParaRPr lang="zh-CN" altLang="en-US"/>
        </a:p>
      </dgm:t>
    </dgm:pt>
    <dgm:pt modelId="{5F67DDA6-B1CC-41C2-8FCE-8961D2230F24}">
      <dgm:prSet phldrT="[文本]"/>
      <dgm:spPr/>
      <dgm:t>
        <a:bodyPr/>
        <a:lstStyle/>
        <a:p>
          <a:r>
            <a:rPr lang="zh-CN" altLang="en-US" dirty="0">
              <a:latin typeface="Times New Roman" panose="02020603050405020304" pitchFamily="18" charset="0"/>
              <a:ea typeface="仿宋" panose="02010609060101010101" pitchFamily="49" charset="-122"/>
            </a:rPr>
            <a:t>实验室报表：表</a:t>
          </a:r>
          <a:r>
            <a:rPr lang="en-US" altLang="zh-CN" dirty="0">
              <a:latin typeface="Times New Roman" panose="02020603050405020304" pitchFamily="18" charset="0"/>
              <a:ea typeface="仿宋" panose="02010609060101010101" pitchFamily="49" charset="-122"/>
            </a:rPr>
            <a:t>2-7</a:t>
          </a:r>
          <a:r>
            <a:rPr lang="zh-CN" altLang="en-US" dirty="0">
              <a:latin typeface="Times New Roman" panose="02020603050405020304" pitchFamily="18" charset="0"/>
              <a:ea typeface="仿宋" panose="02010609060101010101" pitchFamily="49" charset="-122"/>
            </a:rPr>
            <a:t>、表</a:t>
          </a:r>
          <a:r>
            <a:rPr lang="en-US" altLang="zh-CN" dirty="0">
              <a:latin typeface="Times New Roman" panose="02020603050405020304" pitchFamily="18" charset="0"/>
              <a:ea typeface="仿宋" panose="02010609060101010101" pitchFamily="49" charset="-122"/>
            </a:rPr>
            <a:t>2-8-1</a:t>
          </a:r>
          <a:endParaRPr lang="zh-CN" altLang="en-US" dirty="0">
            <a:latin typeface="Times New Roman" panose="02020603050405020304" pitchFamily="18" charset="0"/>
            <a:ea typeface="仿宋" panose="02010609060101010101" pitchFamily="49" charset="-122"/>
          </a:endParaRPr>
        </a:p>
      </dgm:t>
    </dgm:pt>
    <dgm:pt modelId="{96642CF8-CE26-4096-92E9-E83DCA97A2EC}" type="parTrans" cxnId="{5D443E5E-40EE-4DAF-9D34-6284EEE77D1B}">
      <dgm:prSet/>
      <dgm:spPr/>
      <dgm:t>
        <a:bodyPr/>
        <a:lstStyle/>
        <a:p>
          <a:endParaRPr lang="zh-CN" altLang="en-US"/>
        </a:p>
      </dgm:t>
    </dgm:pt>
    <dgm:pt modelId="{856C6418-6DB7-4077-B4CF-70CFD622BC04}" type="sibTrans" cxnId="{5D443E5E-40EE-4DAF-9D34-6284EEE77D1B}">
      <dgm:prSet/>
      <dgm:spPr/>
      <dgm:t>
        <a:bodyPr/>
        <a:lstStyle/>
        <a:p>
          <a:endParaRPr lang="zh-CN" altLang="en-US"/>
        </a:p>
      </dgm:t>
    </dgm:pt>
    <dgm:pt modelId="{E911B2C6-7766-4DD1-85C6-299021FB1B11}" type="pres">
      <dgm:prSet presAssocID="{1A6B6E1B-5146-456C-8EAF-770DB181BB09}" presName="linear" presStyleCnt="0">
        <dgm:presLayoutVars>
          <dgm:animLvl val="lvl"/>
          <dgm:resizeHandles val="exact"/>
        </dgm:presLayoutVars>
      </dgm:prSet>
      <dgm:spPr/>
      <dgm:t>
        <a:bodyPr/>
        <a:lstStyle/>
        <a:p>
          <a:endParaRPr lang="zh-CN" altLang="en-US"/>
        </a:p>
      </dgm:t>
    </dgm:pt>
    <dgm:pt modelId="{8E5D7F1E-1138-4FC1-B4E8-7A95629F2BC7}" type="pres">
      <dgm:prSet presAssocID="{A7B72CE6-9FAA-491C-9CD9-18FD5CDD0D7E}" presName="parentText" presStyleLbl="node1" presStyleIdx="0" presStyleCnt="2">
        <dgm:presLayoutVars>
          <dgm:chMax val="0"/>
          <dgm:bulletEnabled val="1"/>
        </dgm:presLayoutVars>
      </dgm:prSet>
      <dgm:spPr/>
      <dgm:t>
        <a:bodyPr/>
        <a:lstStyle/>
        <a:p>
          <a:endParaRPr lang="zh-CN" altLang="en-US"/>
        </a:p>
      </dgm:t>
    </dgm:pt>
    <dgm:pt modelId="{7F61A079-4AE9-46E8-9ECE-B913962C0D0B}" type="pres">
      <dgm:prSet presAssocID="{A7B72CE6-9FAA-491C-9CD9-18FD5CDD0D7E}" presName="childText" presStyleLbl="revTx" presStyleIdx="0" presStyleCnt="2">
        <dgm:presLayoutVars>
          <dgm:bulletEnabled val="1"/>
        </dgm:presLayoutVars>
      </dgm:prSet>
      <dgm:spPr/>
      <dgm:t>
        <a:bodyPr/>
        <a:lstStyle/>
        <a:p>
          <a:endParaRPr lang="zh-CN" altLang="en-US"/>
        </a:p>
      </dgm:t>
    </dgm:pt>
    <dgm:pt modelId="{9D41BEE9-47F6-4140-88B8-010937A4413C}" type="pres">
      <dgm:prSet presAssocID="{4BBDF4EF-7030-4ACD-AB7C-8D61641FD1AA}" presName="parentText" presStyleLbl="node1" presStyleIdx="1" presStyleCnt="2">
        <dgm:presLayoutVars>
          <dgm:chMax val="0"/>
          <dgm:bulletEnabled val="1"/>
        </dgm:presLayoutVars>
      </dgm:prSet>
      <dgm:spPr/>
      <dgm:t>
        <a:bodyPr/>
        <a:lstStyle/>
        <a:p>
          <a:endParaRPr lang="zh-CN" altLang="en-US"/>
        </a:p>
      </dgm:t>
    </dgm:pt>
    <dgm:pt modelId="{59A2087E-94AF-4937-ABDC-FCCCAA0A4BCE}" type="pres">
      <dgm:prSet presAssocID="{4BBDF4EF-7030-4ACD-AB7C-8D61641FD1AA}" presName="childText" presStyleLbl="revTx" presStyleIdx="1" presStyleCnt="2">
        <dgm:presLayoutVars>
          <dgm:bulletEnabled val="1"/>
        </dgm:presLayoutVars>
      </dgm:prSet>
      <dgm:spPr/>
      <dgm:t>
        <a:bodyPr/>
        <a:lstStyle/>
        <a:p>
          <a:endParaRPr lang="zh-CN" altLang="en-US"/>
        </a:p>
      </dgm:t>
    </dgm:pt>
  </dgm:ptLst>
  <dgm:cxnLst>
    <dgm:cxn modelId="{A238E47E-000C-4E27-9F4C-7EB3F1493BC3}" type="presOf" srcId="{A7B72CE6-9FAA-491C-9CD9-18FD5CDD0D7E}" destId="{8E5D7F1E-1138-4FC1-B4E8-7A95629F2BC7}" srcOrd="0" destOrd="0" presId="urn:microsoft.com/office/officeart/2005/8/layout/vList2"/>
    <dgm:cxn modelId="{C21EDEFD-75A4-452F-B179-BF9B7D180786}" srcId="{1A6B6E1B-5146-456C-8EAF-770DB181BB09}" destId="{4BBDF4EF-7030-4ACD-AB7C-8D61641FD1AA}" srcOrd="1" destOrd="0" parTransId="{77C63E83-8F4E-428C-8B79-D03950DD02AF}" sibTransId="{7A2AC5C3-4E6A-4079-B946-C1B79AE0B21C}"/>
    <dgm:cxn modelId="{5D443E5E-40EE-4DAF-9D34-6284EEE77D1B}" srcId="{4BBDF4EF-7030-4ACD-AB7C-8D61641FD1AA}" destId="{5F67DDA6-B1CC-41C2-8FCE-8961D2230F24}" srcOrd="1" destOrd="0" parTransId="{96642CF8-CE26-4096-92E9-E83DCA97A2EC}" sibTransId="{856C6418-6DB7-4077-B4CF-70CFD622BC04}"/>
    <dgm:cxn modelId="{E0A0F183-803B-40D4-9260-F9CF023DFEBE}" srcId="{1A6B6E1B-5146-456C-8EAF-770DB181BB09}" destId="{A7B72CE6-9FAA-491C-9CD9-18FD5CDD0D7E}" srcOrd="0" destOrd="0" parTransId="{70DDE2CB-1BF7-43CC-BD97-35979E920D54}" sibTransId="{814997AF-079B-45DE-A998-20AB49701FF5}"/>
    <dgm:cxn modelId="{6EED9EBD-F823-4299-B49C-57AFD8FCCD3B}" srcId="{4BBDF4EF-7030-4ACD-AB7C-8D61641FD1AA}" destId="{DF6E8658-8684-41BD-B6C2-7E4B1E597531}" srcOrd="0" destOrd="0" parTransId="{544A992A-E5C0-4672-9712-11602CBA0A2E}" sibTransId="{3340C2F5-79C9-4698-B465-07119E22979F}"/>
    <dgm:cxn modelId="{B46CF876-5E9E-47DB-9A8C-0594F49E62FF}" type="presOf" srcId="{5F67DDA6-B1CC-41C2-8FCE-8961D2230F24}" destId="{59A2087E-94AF-4937-ABDC-FCCCAA0A4BCE}" srcOrd="0" destOrd="1" presId="urn:microsoft.com/office/officeart/2005/8/layout/vList2"/>
    <dgm:cxn modelId="{C143A5D0-6EF0-47F6-AEC2-12BADE6981D3}" type="presOf" srcId="{4BBDF4EF-7030-4ACD-AB7C-8D61641FD1AA}" destId="{9D41BEE9-47F6-4140-88B8-010937A4413C}" srcOrd="0" destOrd="0" presId="urn:microsoft.com/office/officeart/2005/8/layout/vList2"/>
    <dgm:cxn modelId="{4FC61B05-CE5A-4F6B-A4C1-1E5FA354DC11}" type="presOf" srcId="{1A6B6E1B-5146-456C-8EAF-770DB181BB09}" destId="{E911B2C6-7766-4DD1-85C6-299021FB1B11}" srcOrd="0" destOrd="0" presId="urn:microsoft.com/office/officeart/2005/8/layout/vList2"/>
    <dgm:cxn modelId="{08FF0CBA-3FEA-49C3-911C-3DE5D2C66FCF}" type="presOf" srcId="{4D47731C-298C-4C69-87F7-DE0F9C886274}" destId="{7F61A079-4AE9-46E8-9ECE-B913962C0D0B}" srcOrd="0" destOrd="0" presId="urn:microsoft.com/office/officeart/2005/8/layout/vList2"/>
    <dgm:cxn modelId="{7DB723C7-D114-41D9-B936-4BA4625AEDBB}" srcId="{A7B72CE6-9FAA-491C-9CD9-18FD5CDD0D7E}" destId="{4D47731C-298C-4C69-87F7-DE0F9C886274}" srcOrd="0" destOrd="0" parTransId="{5FD5270B-9194-4B92-9C33-F88A5BFA68C8}" sibTransId="{F1ED7639-E4EA-4557-A034-5404B7D6BEE1}"/>
    <dgm:cxn modelId="{3AFEEF06-4B59-439B-81C5-414578D4F81D}" type="presOf" srcId="{DF6E8658-8684-41BD-B6C2-7E4B1E597531}" destId="{59A2087E-94AF-4937-ABDC-FCCCAA0A4BCE}" srcOrd="0" destOrd="0" presId="urn:microsoft.com/office/officeart/2005/8/layout/vList2"/>
    <dgm:cxn modelId="{004A330C-C071-46E9-B8E2-698266D4DB98}" type="presParOf" srcId="{E911B2C6-7766-4DD1-85C6-299021FB1B11}" destId="{8E5D7F1E-1138-4FC1-B4E8-7A95629F2BC7}" srcOrd="0" destOrd="0" presId="urn:microsoft.com/office/officeart/2005/8/layout/vList2"/>
    <dgm:cxn modelId="{6374956D-4794-4F87-863C-55E15B3E1799}" type="presParOf" srcId="{E911B2C6-7766-4DD1-85C6-299021FB1B11}" destId="{7F61A079-4AE9-46E8-9ECE-B913962C0D0B}" srcOrd="1" destOrd="0" presId="urn:microsoft.com/office/officeart/2005/8/layout/vList2"/>
    <dgm:cxn modelId="{69387B01-79F0-41E2-BE96-1A63B5B2250A}" type="presParOf" srcId="{E911B2C6-7766-4DD1-85C6-299021FB1B11}" destId="{9D41BEE9-47F6-4140-88B8-010937A4413C}" srcOrd="2" destOrd="0" presId="urn:microsoft.com/office/officeart/2005/8/layout/vList2"/>
    <dgm:cxn modelId="{FE01B4D4-39E7-45AD-A5DC-5F44959B3783}" type="presParOf" srcId="{E911B2C6-7766-4DD1-85C6-299021FB1B11}" destId="{59A2087E-94AF-4937-ABDC-FCCCAA0A4BCE}"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1150E1-6A3B-4B88-9059-FE3AFE835D8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E029F546-7FF3-444F-93D9-EA65EF9953E8}">
      <dgm:prSet phldrT="[文本]"/>
      <dgm:spPr/>
      <dgm:t>
        <a:bodyPr/>
        <a:lstStyle/>
        <a:p>
          <a:r>
            <a:rPr lang="zh-CN" altLang="en-US" dirty="0">
              <a:latin typeface="Times New Roman" panose="02020603050405020304" pitchFamily="18" charset="0"/>
              <a:ea typeface="仿宋" panose="02010609060101010101" pitchFamily="49" charset="-122"/>
            </a:rPr>
            <a:t>阈值：</a:t>
          </a:r>
        </a:p>
      </dgm:t>
    </dgm:pt>
    <dgm:pt modelId="{097FCB04-2736-4757-97C7-3876E268EE12}" type="parTrans" cxnId="{5A27CF67-1E40-4763-A5BD-5BAEE07827C8}">
      <dgm:prSet/>
      <dgm:spPr/>
      <dgm:t>
        <a:bodyPr/>
        <a:lstStyle/>
        <a:p>
          <a:endParaRPr lang="zh-CN" altLang="en-US"/>
        </a:p>
      </dgm:t>
    </dgm:pt>
    <dgm:pt modelId="{90BCDA05-452D-4CF7-9C7E-AD1F2DF3A7A0}" type="sibTrans" cxnId="{5A27CF67-1E40-4763-A5BD-5BAEE07827C8}">
      <dgm:prSet/>
      <dgm:spPr/>
      <dgm:t>
        <a:bodyPr/>
        <a:lstStyle/>
        <a:p>
          <a:endParaRPr lang="zh-CN" altLang="en-US"/>
        </a:p>
      </dgm:t>
    </dgm:pt>
    <dgm:pt modelId="{3291C573-D6DD-48BC-91C9-985E51A0AC5A}">
      <dgm:prSet phldrT="[文本]"/>
      <dgm:spPr/>
      <dgm:t>
        <a:bodyPr/>
        <a:lstStyle/>
        <a:p>
          <a:r>
            <a:rPr lang="zh-CN" altLang="en-US" dirty="0">
              <a:latin typeface="Times New Roman" panose="02020603050405020304" pitchFamily="18" charset="0"/>
              <a:ea typeface="仿宋" panose="02010609060101010101" pitchFamily="49" charset="-122"/>
            </a:rPr>
            <a:t>如：表</a:t>
          </a:r>
          <a:r>
            <a:rPr lang="en-US" altLang="zh-CN" dirty="0">
              <a:latin typeface="Times New Roman" panose="02020603050405020304" pitchFamily="18" charset="0"/>
              <a:ea typeface="仿宋" panose="02010609060101010101" pitchFamily="49" charset="-122"/>
            </a:rPr>
            <a:t>1-4-2 </a:t>
          </a:r>
          <a:r>
            <a:rPr lang="zh-CN" altLang="en-US" dirty="0">
              <a:latin typeface="Times New Roman" panose="02020603050405020304" pitchFamily="18" charset="0"/>
              <a:ea typeface="仿宋" panose="02010609060101010101" pitchFamily="49" charset="-122"/>
            </a:rPr>
            <a:t>大类分流时间阈值设定为</a:t>
          </a:r>
          <a:r>
            <a:rPr lang="en-US" altLang="zh-CN" dirty="0">
              <a:latin typeface="Times New Roman" panose="02020603050405020304" pitchFamily="18" charset="0"/>
              <a:ea typeface="仿宋" panose="02010609060101010101" pitchFamily="49" charset="-122"/>
            </a:rPr>
            <a:t>7</a:t>
          </a:r>
          <a:r>
            <a:rPr lang="zh-CN" altLang="en-US" dirty="0">
              <a:latin typeface="Times New Roman" panose="02020603050405020304" pitchFamily="18" charset="0"/>
              <a:ea typeface="仿宋" panose="02010609060101010101" pitchFamily="49" charset="-122"/>
            </a:rPr>
            <a:t>，超出则提醒（若属正常，确认即可）</a:t>
          </a:r>
        </a:p>
      </dgm:t>
    </dgm:pt>
    <dgm:pt modelId="{03DA1EBD-5901-4684-BA25-0ED51E570B4A}" type="parTrans" cxnId="{1529DA8F-318D-4ACC-9466-EF7293EED382}">
      <dgm:prSet/>
      <dgm:spPr/>
      <dgm:t>
        <a:bodyPr/>
        <a:lstStyle/>
        <a:p>
          <a:endParaRPr lang="zh-CN" altLang="en-US"/>
        </a:p>
      </dgm:t>
    </dgm:pt>
    <dgm:pt modelId="{8FE8842F-A07E-41C9-B23D-C57C13622F4A}" type="sibTrans" cxnId="{1529DA8F-318D-4ACC-9466-EF7293EED382}">
      <dgm:prSet/>
      <dgm:spPr/>
      <dgm:t>
        <a:bodyPr/>
        <a:lstStyle/>
        <a:p>
          <a:endParaRPr lang="zh-CN" altLang="en-US"/>
        </a:p>
      </dgm:t>
    </dgm:pt>
    <dgm:pt modelId="{66AA2B3A-464B-4EFE-8176-684E14501CB5}">
      <dgm:prSet phldrT="[文本]"/>
      <dgm:spPr/>
      <dgm:t>
        <a:bodyPr/>
        <a:lstStyle/>
        <a:p>
          <a:r>
            <a:rPr lang="zh-CN" altLang="en-US" dirty="0">
              <a:latin typeface="Times New Roman" panose="02020603050405020304" pitchFamily="18" charset="0"/>
              <a:ea typeface="仿宋" panose="02010609060101010101" pitchFamily="49" charset="-122"/>
            </a:rPr>
            <a:t>校验：表内校验、表间校验</a:t>
          </a:r>
        </a:p>
      </dgm:t>
    </dgm:pt>
    <dgm:pt modelId="{1A5B42C6-0F57-40A4-B864-9376705B8B23}" type="parTrans" cxnId="{07FEE523-26CA-4CD9-A888-43050A578B36}">
      <dgm:prSet/>
      <dgm:spPr/>
      <dgm:t>
        <a:bodyPr/>
        <a:lstStyle/>
        <a:p>
          <a:endParaRPr lang="zh-CN" altLang="en-US"/>
        </a:p>
      </dgm:t>
    </dgm:pt>
    <dgm:pt modelId="{8B8A52DE-CDAE-40B5-AF44-BF3E504783BF}" type="sibTrans" cxnId="{07FEE523-26CA-4CD9-A888-43050A578B36}">
      <dgm:prSet/>
      <dgm:spPr/>
      <dgm:t>
        <a:bodyPr/>
        <a:lstStyle/>
        <a:p>
          <a:endParaRPr lang="zh-CN" altLang="en-US"/>
        </a:p>
      </dgm:t>
    </dgm:pt>
    <dgm:pt modelId="{6558CDD6-EA22-4223-B76E-B588FCB3B25D}">
      <dgm:prSet phldrT="[文本]"/>
      <dgm:spPr/>
      <dgm:t>
        <a:bodyPr/>
        <a:lstStyle/>
        <a:p>
          <a:r>
            <a:rPr lang="zh-CN" altLang="en-US" dirty="0">
              <a:latin typeface="Times New Roman" panose="02020603050405020304" pitchFamily="18" charset="0"/>
              <a:ea typeface="仿宋" panose="02010609060101010101" pitchFamily="49" charset="-122"/>
            </a:rPr>
            <a:t>如：表</a:t>
          </a:r>
          <a:r>
            <a:rPr lang="en-US" altLang="zh-CN" dirty="0">
              <a:latin typeface="Times New Roman" panose="02020603050405020304" pitchFamily="18" charset="0"/>
              <a:ea typeface="仿宋" panose="02010609060101010101" pitchFamily="49" charset="-122"/>
            </a:rPr>
            <a:t>1-2</a:t>
          </a:r>
          <a:r>
            <a:rPr lang="zh-CN" altLang="en-US" dirty="0">
              <a:latin typeface="Times New Roman" panose="02020603050405020304" pitchFamily="18" charset="0"/>
              <a:ea typeface="仿宋" panose="02010609060101010101" pitchFamily="49" charset="-122"/>
            </a:rPr>
            <a:t>、表</a:t>
          </a:r>
          <a:r>
            <a:rPr lang="en-US" altLang="zh-CN" dirty="0">
              <a:latin typeface="Times New Roman" panose="02020603050405020304" pitchFamily="18" charset="0"/>
              <a:ea typeface="仿宋" panose="02010609060101010101" pitchFamily="49" charset="-122"/>
            </a:rPr>
            <a:t>1-3</a:t>
          </a:r>
          <a:r>
            <a:rPr lang="zh-CN" altLang="en-US" dirty="0">
              <a:latin typeface="Times New Roman" panose="02020603050405020304" pitchFamily="18" charset="0"/>
              <a:ea typeface="仿宋" panose="02010609060101010101" pitchFamily="49" charset="-122"/>
            </a:rPr>
            <a:t>与表</a:t>
          </a:r>
          <a:r>
            <a:rPr lang="en-US" altLang="zh-CN" dirty="0">
              <a:latin typeface="Times New Roman" panose="02020603050405020304" pitchFamily="18" charset="0"/>
              <a:ea typeface="仿宋" panose="02010609060101010101" pitchFamily="49" charset="-122"/>
            </a:rPr>
            <a:t>1-3-1</a:t>
          </a:r>
          <a:r>
            <a:rPr lang="zh-CN" altLang="en-US" dirty="0">
              <a:latin typeface="Times New Roman" panose="02020603050405020304" pitchFamily="18" charset="0"/>
              <a:ea typeface="仿宋" panose="02010609060101010101" pitchFamily="49" charset="-122"/>
            </a:rPr>
            <a:t>单位号重复、表</a:t>
          </a:r>
          <a:r>
            <a:rPr lang="en-US" altLang="zh-CN" dirty="0">
              <a:latin typeface="Times New Roman" panose="02020603050405020304" pitchFamily="18" charset="0"/>
              <a:ea typeface="仿宋" panose="02010609060101010101" pitchFamily="49" charset="-122"/>
            </a:rPr>
            <a:t>1-4-1</a:t>
          </a:r>
          <a:r>
            <a:rPr lang="zh-CN" altLang="en-US" dirty="0">
              <a:latin typeface="Times New Roman" panose="02020603050405020304" pitchFamily="18" charset="0"/>
              <a:ea typeface="仿宋" panose="02010609060101010101" pitchFamily="49" charset="-122"/>
            </a:rPr>
            <a:t>专业所属单位需为表</a:t>
          </a:r>
          <a:r>
            <a:rPr lang="en-US" altLang="zh-CN" dirty="0">
              <a:latin typeface="Times New Roman" panose="02020603050405020304" pitchFamily="18" charset="0"/>
              <a:ea typeface="仿宋" panose="02010609060101010101" pitchFamily="49" charset="-122"/>
            </a:rPr>
            <a:t>1-3</a:t>
          </a:r>
          <a:r>
            <a:rPr lang="zh-CN" altLang="en-US" dirty="0">
              <a:latin typeface="Times New Roman" panose="02020603050405020304" pitchFamily="18" charset="0"/>
              <a:ea typeface="仿宋" panose="02010609060101010101" pitchFamily="49" charset="-122"/>
            </a:rPr>
            <a:t>或表</a:t>
          </a:r>
          <a:r>
            <a:rPr lang="en-US" altLang="zh-CN" dirty="0">
              <a:latin typeface="Times New Roman" panose="02020603050405020304" pitchFamily="18" charset="0"/>
              <a:ea typeface="仿宋" panose="02010609060101010101" pitchFamily="49" charset="-122"/>
            </a:rPr>
            <a:t>1-3-1</a:t>
          </a:r>
          <a:r>
            <a:rPr lang="zh-CN" altLang="en-US" dirty="0">
              <a:latin typeface="Times New Roman" panose="02020603050405020304" pitchFamily="18" charset="0"/>
              <a:ea typeface="仿宋" panose="02010609060101010101" pitchFamily="49" charset="-122"/>
            </a:rPr>
            <a:t>、</a:t>
          </a:r>
        </a:p>
      </dgm:t>
    </dgm:pt>
    <dgm:pt modelId="{966CADC2-DA68-4ABC-BB90-7BCE607AD427}" type="parTrans" cxnId="{6C781653-8B2E-4FB8-8A7D-126F12B7A0A7}">
      <dgm:prSet/>
      <dgm:spPr/>
      <dgm:t>
        <a:bodyPr/>
        <a:lstStyle/>
        <a:p>
          <a:endParaRPr lang="zh-CN" altLang="en-US"/>
        </a:p>
      </dgm:t>
    </dgm:pt>
    <dgm:pt modelId="{1B84954F-86EB-479C-9512-553E6D6DAB5C}" type="sibTrans" cxnId="{6C781653-8B2E-4FB8-8A7D-126F12B7A0A7}">
      <dgm:prSet/>
      <dgm:spPr/>
      <dgm:t>
        <a:bodyPr/>
        <a:lstStyle/>
        <a:p>
          <a:endParaRPr lang="zh-CN" altLang="en-US"/>
        </a:p>
      </dgm:t>
    </dgm:pt>
    <dgm:pt modelId="{F4C02150-733B-4C2F-B5EE-24B087717F3D}">
      <dgm:prSet phldrT="[文本]"/>
      <dgm:spPr/>
      <dgm:t>
        <a:bodyPr/>
        <a:lstStyle/>
        <a:p>
          <a:r>
            <a:rPr lang="zh-CN" altLang="en-US" dirty="0">
              <a:latin typeface="Times New Roman" panose="02020603050405020304" pitchFamily="18" charset="0"/>
              <a:ea typeface="仿宋" panose="02010609060101010101" pitchFamily="49" charset="-122"/>
            </a:rPr>
            <a:t>表</a:t>
          </a:r>
          <a:r>
            <a:rPr lang="en-US" altLang="zh-CN" dirty="0">
              <a:latin typeface="Times New Roman" panose="02020603050405020304" pitchFamily="18" charset="0"/>
              <a:ea typeface="仿宋" panose="02010609060101010101" pitchFamily="49" charset="-122"/>
            </a:rPr>
            <a:t>1-2</a:t>
          </a:r>
          <a:r>
            <a:rPr lang="zh-CN" altLang="en-US" dirty="0">
              <a:latin typeface="Times New Roman" panose="02020603050405020304" pitchFamily="18" charset="0"/>
              <a:ea typeface="仿宋" panose="02010609060101010101" pitchFamily="49" charset="-122"/>
            </a:rPr>
            <a:t>内 单位号不能重复、表</a:t>
          </a:r>
          <a:r>
            <a:rPr lang="en-US" altLang="zh-CN" dirty="0">
              <a:latin typeface="Times New Roman" panose="02020603050405020304" pitchFamily="18" charset="0"/>
              <a:ea typeface="仿宋" panose="02010609060101010101" pitchFamily="49" charset="-122"/>
            </a:rPr>
            <a:t>1-4-1 </a:t>
          </a:r>
          <a:r>
            <a:rPr lang="zh-CN" altLang="en-US" dirty="0">
              <a:latin typeface="Times New Roman" panose="02020603050405020304" pitchFamily="18" charset="0"/>
              <a:ea typeface="仿宋" panose="02010609060101010101" pitchFamily="49" charset="-122"/>
            </a:rPr>
            <a:t>校内专业代码不重复</a:t>
          </a:r>
        </a:p>
      </dgm:t>
    </dgm:pt>
    <dgm:pt modelId="{6DC6319D-62B8-42B7-BC17-848A5FF10481}" type="parTrans" cxnId="{8CFF5C31-CD33-4374-B60A-A4D069F4B4B6}">
      <dgm:prSet/>
      <dgm:spPr/>
      <dgm:t>
        <a:bodyPr/>
        <a:lstStyle/>
        <a:p>
          <a:endParaRPr lang="zh-CN" altLang="en-US"/>
        </a:p>
      </dgm:t>
    </dgm:pt>
    <dgm:pt modelId="{BEB42CFD-C8E4-4E81-A5FD-5B5817105933}" type="sibTrans" cxnId="{8CFF5C31-CD33-4374-B60A-A4D069F4B4B6}">
      <dgm:prSet/>
      <dgm:spPr/>
      <dgm:t>
        <a:bodyPr/>
        <a:lstStyle/>
        <a:p>
          <a:endParaRPr lang="zh-CN" altLang="en-US"/>
        </a:p>
      </dgm:t>
    </dgm:pt>
    <dgm:pt modelId="{E3409762-88AB-4B64-918F-F77A46053A1E}">
      <dgm:prSet phldrT="[文本]"/>
      <dgm:spPr/>
      <dgm:t>
        <a:bodyPr/>
        <a:lstStyle/>
        <a:p>
          <a:r>
            <a:rPr lang="zh-CN" altLang="en-US" dirty="0">
              <a:latin typeface="Times New Roman" panose="02020603050405020304" pitchFamily="18" charset="0"/>
              <a:ea typeface="仿宋" panose="02010609060101010101" pitchFamily="49" charset="-122"/>
            </a:rPr>
            <a:t>表</a:t>
          </a:r>
          <a:r>
            <a:rPr lang="en-US" altLang="zh-CN" dirty="0">
              <a:latin typeface="Times New Roman" panose="02020603050405020304" pitchFamily="18" charset="0"/>
              <a:ea typeface="仿宋" panose="02010609060101010101" pitchFamily="49" charset="-122"/>
            </a:rPr>
            <a:t>1-5-1 </a:t>
          </a:r>
          <a:r>
            <a:rPr lang="zh-CN" altLang="en-US" dirty="0">
              <a:latin typeface="Times New Roman" panose="02020603050405020304" pitchFamily="18" charset="0"/>
              <a:ea typeface="仿宋" panose="02010609060101010101" pitchFamily="49" charset="-122"/>
            </a:rPr>
            <a:t>出生年月 表</a:t>
          </a:r>
          <a:r>
            <a:rPr lang="en-US" altLang="zh-CN" dirty="0">
              <a:latin typeface="Times New Roman" panose="02020603050405020304" pitchFamily="18" charset="0"/>
              <a:ea typeface="仿宋" panose="02010609060101010101" pitchFamily="49" charset="-122"/>
            </a:rPr>
            <a:t>1-5-2 </a:t>
          </a:r>
          <a:r>
            <a:rPr lang="zh-CN" altLang="en-US" dirty="0">
              <a:latin typeface="Times New Roman" panose="02020603050405020304" pitchFamily="18" charset="0"/>
              <a:ea typeface="仿宋" panose="02010609060101010101" pitchFamily="49" charset="-122"/>
            </a:rPr>
            <a:t>专业任教时间</a:t>
          </a:r>
        </a:p>
      </dgm:t>
    </dgm:pt>
    <dgm:pt modelId="{B8BD615B-1941-422F-A758-521CCF811CE2}" type="parTrans" cxnId="{305628B2-7D5D-44F0-965D-8983BF11A43E}">
      <dgm:prSet/>
      <dgm:spPr/>
      <dgm:t>
        <a:bodyPr/>
        <a:lstStyle/>
        <a:p>
          <a:endParaRPr lang="zh-CN" altLang="en-US"/>
        </a:p>
      </dgm:t>
    </dgm:pt>
    <dgm:pt modelId="{3F975172-005A-41A4-B970-2DF8FE53237F}" type="sibTrans" cxnId="{305628B2-7D5D-44F0-965D-8983BF11A43E}">
      <dgm:prSet/>
      <dgm:spPr/>
      <dgm:t>
        <a:bodyPr/>
        <a:lstStyle/>
        <a:p>
          <a:endParaRPr lang="zh-CN" altLang="en-US"/>
        </a:p>
      </dgm:t>
    </dgm:pt>
    <dgm:pt modelId="{6C3AFC58-001A-4C44-871A-DFFBAEA8F61D}">
      <dgm:prSet phldrT="[文本]"/>
      <dgm:spPr/>
      <dgm:t>
        <a:bodyPr/>
        <a:lstStyle/>
        <a:p>
          <a:r>
            <a:rPr lang="zh-CN" altLang="en-US" dirty="0">
              <a:latin typeface="Times New Roman" panose="02020603050405020304" pitchFamily="18" charset="0"/>
              <a:ea typeface="仿宋" panose="02010609060101010101" pitchFamily="49" charset="-122"/>
            </a:rPr>
            <a:t>表</a:t>
          </a:r>
          <a:r>
            <a:rPr lang="en-US" altLang="zh-CN" dirty="0">
              <a:latin typeface="Times New Roman" panose="02020603050405020304" pitchFamily="18" charset="0"/>
              <a:ea typeface="仿宋" panose="02010609060101010101" pitchFamily="49" charset="-122"/>
            </a:rPr>
            <a:t>2-1 </a:t>
          </a:r>
          <a:r>
            <a:rPr lang="zh-CN" altLang="en-US" dirty="0">
              <a:latin typeface="Times New Roman" panose="02020603050405020304" pitchFamily="18" charset="0"/>
              <a:ea typeface="仿宋" panose="02010609060101010101" pitchFamily="49" charset="-122"/>
            </a:rPr>
            <a:t>各项占地面积均有阈值限制，根据不同类型院校往年所报数据设定</a:t>
          </a:r>
        </a:p>
      </dgm:t>
    </dgm:pt>
    <dgm:pt modelId="{A88F97FD-1C50-4766-BA79-0B535F16B990}" type="parTrans" cxnId="{B476AE44-FFAB-4616-B4E0-9BDF9B2DCB5D}">
      <dgm:prSet/>
      <dgm:spPr/>
      <dgm:t>
        <a:bodyPr/>
        <a:lstStyle/>
        <a:p>
          <a:endParaRPr lang="zh-CN" altLang="en-US"/>
        </a:p>
      </dgm:t>
    </dgm:pt>
    <dgm:pt modelId="{4185FE7E-BFCE-490F-8B69-F47014BFD8C1}" type="sibTrans" cxnId="{B476AE44-FFAB-4616-B4E0-9BDF9B2DCB5D}">
      <dgm:prSet/>
      <dgm:spPr/>
      <dgm:t>
        <a:bodyPr/>
        <a:lstStyle/>
        <a:p>
          <a:endParaRPr lang="zh-CN" altLang="en-US"/>
        </a:p>
      </dgm:t>
    </dgm:pt>
    <dgm:pt modelId="{578A1529-FD09-42A1-9C22-7DF58C28DD93}">
      <dgm:prSet phldrT="[文本]"/>
      <dgm:spPr/>
      <dgm:t>
        <a:bodyPr/>
        <a:lstStyle/>
        <a:p>
          <a:r>
            <a:rPr lang="zh-CN" altLang="en-US" dirty="0">
              <a:latin typeface="Times New Roman" panose="02020603050405020304" pitchFamily="18" charset="0"/>
              <a:ea typeface="仿宋" panose="02010609060101010101" pitchFamily="49" charset="-122"/>
            </a:rPr>
            <a:t>经费、面积等数值型数据请认真</a:t>
          </a:r>
          <a:r>
            <a:rPr lang="zh-CN" altLang="en-US" dirty="0">
              <a:solidFill>
                <a:srgbClr val="FF0000"/>
              </a:solidFill>
              <a:latin typeface="Times New Roman" panose="02020603050405020304" pitchFamily="18" charset="0"/>
              <a:ea typeface="仿宋" panose="02010609060101010101" pitchFamily="49" charset="-122"/>
            </a:rPr>
            <a:t>核对单位</a:t>
          </a:r>
        </a:p>
      </dgm:t>
    </dgm:pt>
    <dgm:pt modelId="{901D9934-0B58-4128-8DA2-FCF4807E20F2}" type="parTrans" cxnId="{DDC28A82-6FB3-4696-B21E-FAF808FBFDCD}">
      <dgm:prSet/>
      <dgm:spPr/>
      <dgm:t>
        <a:bodyPr/>
        <a:lstStyle/>
        <a:p>
          <a:endParaRPr lang="zh-CN" altLang="en-US"/>
        </a:p>
      </dgm:t>
    </dgm:pt>
    <dgm:pt modelId="{5A64BF9B-866E-4AD4-B29C-A853E685833D}" type="sibTrans" cxnId="{DDC28A82-6FB3-4696-B21E-FAF808FBFDCD}">
      <dgm:prSet/>
      <dgm:spPr/>
      <dgm:t>
        <a:bodyPr/>
        <a:lstStyle/>
        <a:p>
          <a:endParaRPr lang="zh-CN" altLang="en-US"/>
        </a:p>
      </dgm:t>
    </dgm:pt>
    <dgm:pt modelId="{4B58505C-83BA-4043-8D2F-93E2B6069D4C}" type="pres">
      <dgm:prSet presAssocID="{B21150E1-6A3B-4B88-9059-FE3AFE835D88}" presName="linear" presStyleCnt="0">
        <dgm:presLayoutVars>
          <dgm:animLvl val="lvl"/>
          <dgm:resizeHandles val="exact"/>
        </dgm:presLayoutVars>
      </dgm:prSet>
      <dgm:spPr/>
      <dgm:t>
        <a:bodyPr/>
        <a:lstStyle/>
        <a:p>
          <a:endParaRPr lang="zh-CN" altLang="en-US"/>
        </a:p>
      </dgm:t>
    </dgm:pt>
    <dgm:pt modelId="{D4A2115F-8653-4CD0-965C-0C638083F635}" type="pres">
      <dgm:prSet presAssocID="{E029F546-7FF3-444F-93D9-EA65EF9953E8}" presName="parentText" presStyleLbl="node1" presStyleIdx="0" presStyleCnt="2" custScaleY="60999" custLinFactNeighborX="-620" custLinFactNeighborY="-62575">
        <dgm:presLayoutVars>
          <dgm:chMax val="0"/>
          <dgm:bulletEnabled val="1"/>
        </dgm:presLayoutVars>
      </dgm:prSet>
      <dgm:spPr/>
      <dgm:t>
        <a:bodyPr/>
        <a:lstStyle/>
        <a:p>
          <a:endParaRPr lang="zh-CN" altLang="en-US"/>
        </a:p>
      </dgm:t>
    </dgm:pt>
    <dgm:pt modelId="{28E113CE-52B5-4A59-88AC-4F8C88D1B2EF}" type="pres">
      <dgm:prSet presAssocID="{E029F546-7FF3-444F-93D9-EA65EF9953E8}" presName="childText" presStyleLbl="revTx" presStyleIdx="0" presStyleCnt="2" custScaleY="56385">
        <dgm:presLayoutVars>
          <dgm:bulletEnabled val="1"/>
        </dgm:presLayoutVars>
      </dgm:prSet>
      <dgm:spPr/>
      <dgm:t>
        <a:bodyPr/>
        <a:lstStyle/>
        <a:p>
          <a:endParaRPr lang="zh-CN" altLang="en-US"/>
        </a:p>
      </dgm:t>
    </dgm:pt>
    <dgm:pt modelId="{69857EDC-0C91-4F16-9662-F3F81F85326D}" type="pres">
      <dgm:prSet presAssocID="{66AA2B3A-464B-4EFE-8176-684E14501CB5}" presName="parentText" presStyleLbl="node1" presStyleIdx="1" presStyleCnt="2" custScaleY="64464">
        <dgm:presLayoutVars>
          <dgm:chMax val="0"/>
          <dgm:bulletEnabled val="1"/>
        </dgm:presLayoutVars>
      </dgm:prSet>
      <dgm:spPr/>
      <dgm:t>
        <a:bodyPr/>
        <a:lstStyle/>
        <a:p>
          <a:endParaRPr lang="zh-CN" altLang="en-US"/>
        </a:p>
      </dgm:t>
    </dgm:pt>
    <dgm:pt modelId="{71EB3F10-9836-4166-BA76-43E613D4019A}" type="pres">
      <dgm:prSet presAssocID="{66AA2B3A-464B-4EFE-8176-684E14501CB5}" presName="childText" presStyleLbl="revTx" presStyleIdx="1" presStyleCnt="2">
        <dgm:presLayoutVars>
          <dgm:bulletEnabled val="1"/>
        </dgm:presLayoutVars>
      </dgm:prSet>
      <dgm:spPr/>
      <dgm:t>
        <a:bodyPr/>
        <a:lstStyle/>
        <a:p>
          <a:endParaRPr lang="zh-CN" altLang="en-US"/>
        </a:p>
      </dgm:t>
    </dgm:pt>
  </dgm:ptLst>
  <dgm:cxnLst>
    <dgm:cxn modelId="{1EF35F3D-DE76-48FD-A00A-443ACA8F2084}" type="presOf" srcId="{B21150E1-6A3B-4B88-9059-FE3AFE835D88}" destId="{4B58505C-83BA-4043-8D2F-93E2B6069D4C}" srcOrd="0" destOrd="0" presId="urn:microsoft.com/office/officeart/2005/8/layout/vList2"/>
    <dgm:cxn modelId="{1529DA8F-318D-4ACC-9466-EF7293EED382}" srcId="{E029F546-7FF3-444F-93D9-EA65EF9953E8}" destId="{3291C573-D6DD-48BC-91C9-985E51A0AC5A}" srcOrd="0" destOrd="0" parTransId="{03DA1EBD-5901-4684-BA25-0ED51E570B4A}" sibTransId="{8FE8842F-A07E-41C9-B23D-C57C13622F4A}"/>
    <dgm:cxn modelId="{73A9A065-300F-4D1C-8A2C-FA0AFDA710B5}" type="presOf" srcId="{578A1529-FD09-42A1-9C22-7DF58C28DD93}" destId="{28E113CE-52B5-4A59-88AC-4F8C88D1B2EF}" srcOrd="0" destOrd="3" presId="urn:microsoft.com/office/officeart/2005/8/layout/vList2"/>
    <dgm:cxn modelId="{A1A5F869-C8AE-41CE-A2F9-94DD8365130C}" type="presOf" srcId="{E3409762-88AB-4B64-918F-F77A46053A1E}" destId="{28E113CE-52B5-4A59-88AC-4F8C88D1B2EF}" srcOrd="0" destOrd="1" presId="urn:microsoft.com/office/officeart/2005/8/layout/vList2"/>
    <dgm:cxn modelId="{305628B2-7D5D-44F0-965D-8983BF11A43E}" srcId="{E029F546-7FF3-444F-93D9-EA65EF9953E8}" destId="{E3409762-88AB-4B64-918F-F77A46053A1E}" srcOrd="1" destOrd="0" parTransId="{B8BD615B-1941-422F-A758-521CCF811CE2}" sibTransId="{3F975172-005A-41A4-B970-2DF8FE53237F}"/>
    <dgm:cxn modelId="{02962E53-0349-4A37-88F3-1C9C9FD26944}" type="presOf" srcId="{6C3AFC58-001A-4C44-871A-DFFBAEA8F61D}" destId="{28E113CE-52B5-4A59-88AC-4F8C88D1B2EF}" srcOrd="0" destOrd="2" presId="urn:microsoft.com/office/officeart/2005/8/layout/vList2"/>
    <dgm:cxn modelId="{BBE8640E-E03B-4271-92DA-983A49BE9237}" type="presOf" srcId="{F4C02150-733B-4C2F-B5EE-24B087717F3D}" destId="{71EB3F10-9836-4166-BA76-43E613D4019A}" srcOrd="0" destOrd="1" presId="urn:microsoft.com/office/officeart/2005/8/layout/vList2"/>
    <dgm:cxn modelId="{07FEE523-26CA-4CD9-A888-43050A578B36}" srcId="{B21150E1-6A3B-4B88-9059-FE3AFE835D88}" destId="{66AA2B3A-464B-4EFE-8176-684E14501CB5}" srcOrd="1" destOrd="0" parTransId="{1A5B42C6-0F57-40A4-B864-9376705B8B23}" sibTransId="{8B8A52DE-CDAE-40B5-AF44-BF3E504783BF}"/>
    <dgm:cxn modelId="{8CFF5C31-CD33-4374-B60A-A4D069F4B4B6}" srcId="{66AA2B3A-464B-4EFE-8176-684E14501CB5}" destId="{F4C02150-733B-4C2F-B5EE-24B087717F3D}" srcOrd="1" destOrd="0" parTransId="{6DC6319D-62B8-42B7-BC17-848A5FF10481}" sibTransId="{BEB42CFD-C8E4-4E81-A5FD-5B5817105933}"/>
    <dgm:cxn modelId="{DDC28A82-6FB3-4696-B21E-FAF808FBFDCD}" srcId="{E029F546-7FF3-444F-93D9-EA65EF9953E8}" destId="{578A1529-FD09-42A1-9C22-7DF58C28DD93}" srcOrd="3" destOrd="0" parTransId="{901D9934-0B58-4128-8DA2-FCF4807E20F2}" sibTransId="{5A64BF9B-866E-4AD4-B29C-A853E685833D}"/>
    <dgm:cxn modelId="{5A27CF67-1E40-4763-A5BD-5BAEE07827C8}" srcId="{B21150E1-6A3B-4B88-9059-FE3AFE835D88}" destId="{E029F546-7FF3-444F-93D9-EA65EF9953E8}" srcOrd="0" destOrd="0" parTransId="{097FCB04-2736-4757-97C7-3876E268EE12}" sibTransId="{90BCDA05-452D-4CF7-9C7E-AD1F2DF3A7A0}"/>
    <dgm:cxn modelId="{EDBF412C-145B-46E0-9EDF-708D4135E7F1}" type="presOf" srcId="{6558CDD6-EA22-4223-B76E-B588FCB3B25D}" destId="{71EB3F10-9836-4166-BA76-43E613D4019A}" srcOrd="0" destOrd="0" presId="urn:microsoft.com/office/officeart/2005/8/layout/vList2"/>
    <dgm:cxn modelId="{FBC189D2-5407-42EF-B01E-FBC074AF027F}" type="presOf" srcId="{3291C573-D6DD-48BC-91C9-985E51A0AC5A}" destId="{28E113CE-52B5-4A59-88AC-4F8C88D1B2EF}" srcOrd="0" destOrd="0" presId="urn:microsoft.com/office/officeart/2005/8/layout/vList2"/>
    <dgm:cxn modelId="{04918206-9A0A-4B01-B468-26908BA9951F}" type="presOf" srcId="{E029F546-7FF3-444F-93D9-EA65EF9953E8}" destId="{D4A2115F-8653-4CD0-965C-0C638083F635}" srcOrd="0" destOrd="0" presId="urn:microsoft.com/office/officeart/2005/8/layout/vList2"/>
    <dgm:cxn modelId="{91703BB6-E898-43B5-9338-D7FE71D16870}" type="presOf" srcId="{66AA2B3A-464B-4EFE-8176-684E14501CB5}" destId="{69857EDC-0C91-4F16-9662-F3F81F85326D}" srcOrd="0" destOrd="0" presId="urn:microsoft.com/office/officeart/2005/8/layout/vList2"/>
    <dgm:cxn modelId="{6C781653-8B2E-4FB8-8A7D-126F12B7A0A7}" srcId="{66AA2B3A-464B-4EFE-8176-684E14501CB5}" destId="{6558CDD6-EA22-4223-B76E-B588FCB3B25D}" srcOrd="0" destOrd="0" parTransId="{966CADC2-DA68-4ABC-BB90-7BCE607AD427}" sibTransId="{1B84954F-86EB-479C-9512-553E6D6DAB5C}"/>
    <dgm:cxn modelId="{B476AE44-FFAB-4616-B4E0-9BDF9B2DCB5D}" srcId="{E029F546-7FF3-444F-93D9-EA65EF9953E8}" destId="{6C3AFC58-001A-4C44-871A-DFFBAEA8F61D}" srcOrd="2" destOrd="0" parTransId="{A88F97FD-1C50-4766-BA79-0B535F16B990}" sibTransId="{4185FE7E-BFCE-490F-8B69-F47014BFD8C1}"/>
    <dgm:cxn modelId="{96036BB1-9324-4EA6-9A93-6E3F0004E78A}" type="presParOf" srcId="{4B58505C-83BA-4043-8D2F-93E2B6069D4C}" destId="{D4A2115F-8653-4CD0-965C-0C638083F635}" srcOrd="0" destOrd="0" presId="urn:microsoft.com/office/officeart/2005/8/layout/vList2"/>
    <dgm:cxn modelId="{A16CE81D-2DD1-4CFB-9700-26D2C38E59F0}" type="presParOf" srcId="{4B58505C-83BA-4043-8D2F-93E2B6069D4C}" destId="{28E113CE-52B5-4A59-88AC-4F8C88D1B2EF}" srcOrd="1" destOrd="0" presId="urn:microsoft.com/office/officeart/2005/8/layout/vList2"/>
    <dgm:cxn modelId="{35453477-6042-47EB-A99D-895EEA66EDDB}" type="presParOf" srcId="{4B58505C-83BA-4043-8D2F-93E2B6069D4C}" destId="{69857EDC-0C91-4F16-9662-F3F81F85326D}" srcOrd="2" destOrd="0" presId="urn:microsoft.com/office/officeart/2005/8/layout/vList2"/>
    <dgm:cxn modelId="{20968E5F-E079-47A3-BCEE-65112E46C66B}" type="presParOf" srcId="{4B58505C-83BA-4043-8D2F-93E2B6069D4C}" destId="{71EB3F10-9836-4166-BA76-43E613D4019A}"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F4DBF4-6D82-4033-90B7-403882E37CEF}">
      <dsp:nvSpPr>
        <dsp:cNvPr id="0" name=""/>
        <dsp:cNvSpPr/>
      </dsp:nvSpPr>
      <dsp:spPr>
        <a:xfrm>
          <a:off x="5755092" y="2027"/>
          <a:ext cx="1486118" cy="14248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a:latin typeface="Times New Roman" panose="02020603050405020304" pitchFamily="18" charset="0"/>
              <a:ea typeface="仿宋" panose="02010609060101010101" pitchFamily="49" charset="-122"/>
            </a:rPr>
            <a:t>数据统计对应时间</a:t>
          </a:r>
        </a:p>
      </dsp:txBody>
      <dsp:txXfrm>
        <a:off x="5796826" y="43761"/>
        <a:ext cx="1402650" cy="1341429"/>
      </dsp:txXfrm>
    </dsp:sp>
    <dsp:sp modelId="{3037AC76-DCF3-4D2E-A64A-0AF6E49CC69F}">
      <dsp:nvSpPr>
        <dsp:cNvPr id="0" name=""/>
        <dsp:cNvSpPr/>
      </dsp:nvSpPr>
      <dsp:spPr>
        <a:xfrm>
          <a:off x="3935890" y="1426925"/>
          <a:ext cx="2562261" cy="569959"/>
        </a:xfrm>
        <a:custGeom>
          <a:avLst/>
          <a:gdLst/>
          <a:ahLst/>
          <a:cxnLst/>
          <a:rect l="0" t="0" r="0" b="0"/>
          <a:pathLst>
            <a:path>
              <a:moveTo>
                <a:pt x="2562261" y="0"/>
              </a:moveTo>
              <a:lnTo>
                <a:pt x="2562261" y="284979"/>
              </a:lnTo>
              <a:lnTo>
                <a:pt x="0" y="284979"/>
              </a:lnTo>
              <a:lnTo>
                <a:pt x="0" y="56995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953A68-C532-4A7F-AFD9-7BFAFFC408AA}">
      <dsp:nvSpPr>
        <dsp:cNvPr id="0" name=""/>
        <dsp:cNvSpPr/>
      </dsp:nvSpPr>
      <dsp:spPr>
        <a:xfrm>
          <a:off x="2867216" y="1996884"/>
          <a:ext cx="2137346" cy="14248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a:latin typeface="Times New Roman" panose="02020603050405020304" pitchFamily="18" charset="0"/>
              <a:ea typeface="仿宋" panose="02010609060101010101" pitchFamily="49" charset="-122"/>
            </a:rPr>
            <a:t>时期数</a:t>
          </a:r>
        </a:p>
      </dsp:txBody>
      <dsp:txXfrm>
        <a:off x="2908950" y="2038618"/>
        <a:ext cx="2053878" cy="1341429"/>
      </dsp:txXfrm>
    </dsp:sp>
    <dsp:sp modelId="{385C1DF7-67EB-430F-A510-9C5624BCFA60}">
      <dsp:nvSpPr>
        <dsp:cNvPr id="0" name=""/>
        <dsp:cNvSpPr/>
      </dsp:nvSpPr>
      <dsp:spPr>
        <a:xfrm>
          <a:off x="1858581" y="3421782"/>
          <a:ext cx="2077308" cy="569959"/>
        </a:xfrm>
        <a:custGeom>
          <a:avLst/>
          <a:gdLst/>
          <a:ahLst/>
          <a:cxnLst/>
          <a:rect l="0" t="0" r="0" b="0"/>
          <a:pathLst>
            <a:path>
              <a:moveTo>
                <a:pt x="2077308" y="0"/>
              </a:moveTo>
              <a:lnTo>
                <a:pt x="2077308" y="284979"/>
              </a:lnTo>
              <a:lnTo>
                <a:pt x="0" y="284979"/>
              </a:lnTo>
              <a:lnTo>
                <a:pt x="0" y="56995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9664AD-58FD-4934-8DEC-30DFB7F55B89}">
      <dsp:nvSpPr>
        <dsp:cNvPr id="0" name=""/>
        <dsp:cNvSpPr/>
      </dsp:nvSpPr>
      <dsp:spPr>
        <a:xfrm>
          <a:off x="521243" y="3991741"/>
          <a:ext cx="2674675" cy="14248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a:latin typeface="Times New Roman" panose="02020603050405020304" pitchFamily="18" charset="0"/>
              <a:ea typeface="仿宋" panose="02010609060101010101" pitchFamily="49" charset="-122"/>
            </a:rPr>
            <a:t>自然年</a:t>
          </a:r>
          <a:endParaRPr lang="en-US" altLang="zh-CN" sz="2300" kern="1200" dirty="0">
            <a:latin typeface="Times New Roman" panose="02020603050405020304" pitchFamily="18" charset="0"/>
            <a:ea typeface="仿宋" panose="02010609060101010101" pitchFamily="49" charset="-122"/>
          </a:endParaRPr>
        </a:p>
        <a:p>
          <a:pPr lvl="0" algn="ctr" defTabSz="1022350">
            <a:lnSpc>
              <a:spcPct val="90000"/>
            </a:lnSpc>
            <a:spcBef>
              <a:spcPct val="0"/>
            </a:spcBef>
            <a:spcAft>
              <a:spcPct val="35000"/>
            </a:spcAft>
          </a:pPr>
          <a:r>
            <a:rPr lang="en-US" altLang="zh-CN" sz="2300" kern="1200" dirty="0">
              <a:latin typeface="Times New Roman" panose="02020603050405020304" pitchFamily="18" charset="0"/>
              <a:ea typeface="仿宋" panose="02010609060101010101" pitchFamily="49" charset="-122"/>
            </a:rPr>
            <a:t>1</a:t>
          </a:r>
          <a:r>
            <a:rPr lang="zh-CN" altLang="en-US" sz="2300" kern="1200" dirty="0">
              <a:latin typeface="Times New Roman" panose="02020603050405020304" pitchFamily="18" charset="0"/>
              <a:ea typeface="仿宋" panose="02010609060101010101" pitchFamily="49" charset="-122"/>
            </a:rPr>
            <a:t>月</a:t>
          </a:r>
          <a:r>
            <a:rPr lang="en-US" altLang="zh-CN" sz="2300" kern="1200" dirty="0">
              <a:latin typeface="Times New Roman" panose="02020603050405020304" pitchFamily="18" charset="0"/>
              <a:ea typeface="仿宋" panose="02010609060101010101" pitchFamily="49" charset="-122"/>
            </a:rPr>
            <a:t>1</a:t>
          </a:r>
          <a:r>
            <a:rPr lang="zh-CN" altLang="en-US" sz="2300" kern="1200" dirty="0">
              <a:latin typeface="Times New Roman" panose="02020603050405020304" pitchFamily="18" charset="0"/>
              <a:ea typeface="仿宋" panose="02010609060101010101" pitchFamily="49" charset="-122"/>
            </a:rPr>
            <a:t>日</a:t>
          </a:r>
          <a:r>
            <a:rPr lang="en-US" altLang="zh-CN" sz="2300" kern="1200" dirty="0">
              <a:latin typeface="Times New Roman" panose="02020603050405020304" pitchFamily="18" charset="0"/>
              <a:ea typeface="仿宋" panose="02010609060101010101" pitchFamily="49" charset="-122"/>
            </a:rPr>
            <a:t>—12</a:t>
          </a:r>
          <a:r>
            <a:rPr lang="zh-CN" altLang="en-US" sz="2300" kern="1200" dirty="0">
              <a:latin typeface="Times New Roman" panose="02020603050405020304" pitchFamily="18" charset="0"/>
              <a:ea typeface="仿宋" panose="02010609060101010101" pitchFamily="49" charset="-122"/>
            </a:rPr>
            <a:t>月</a:t>
          </a:r>
          <a:r>
            <a:rPr lang="en-US" altLang="zh-CN" sz="2300" kern="1200" dirty="0">
              <a:latin typeface="Times New Roman" panose="02020603050405020304" pitchFamily="18" charset="0"/>
              <a:ea typeface="仿宋" panose="02010609060101010101" pitchFamily="49" charset="-122"/>
            </a:rPr>
            <a:t>31</a:t>
          </a:r>
          <a:r>
            <a:rPr lang="zh-CN" altLang="en-US" sz="2300" kern="1200" dirty="0">
              <a:latin typeface="Times New Roman" panose="02020603050405020304" pitchFamily="18" charset="0"/>
              <a:ea typeface="仿宋" panose="02010609060101010101" pitchFamily="49" charset="-122"/>
            </a:rPr>
            <a:t>日</a:t>
          </a:r>
        </a:p>
      </dsp:txBody>
      <dsp:txXfrm>
        <a:off x="562977" y="4033475"/>
        <a:ext cx="2591207" cy="1341429"/>
      </dsp:txXfrm>
    </dsp:sp>
    <dsp:sp modelId="{31E88172-8F27-49FE-A3FB-9FE7289AFDC5}">
      <dsp:nvSpPr>
        <dsp:cNvPr id="0" name=""/>
        <dsp:cNvSpPr/>
      </dsp:nvSpPr>
      <dsp:spPr>
        <a:xfrm>
          <a:off x="3935890" y="3421782"/>
          <a:ext cx="1657939" cy="569959"/>
        </a:xfrm>
        <a:custGeom>
          <a:avLst/>
          <a:gdLst/>
          <a:ahLst/>
          <a:cxnLst/>
          <a:rect l="0" t="0" r="0" b="0"/>
          <a:pathLst>
            <a:path>
              <a:moveTo>
                <a:pt x="0" y="0"/>
              </a:moveTo>
              <a:lnTo>
                <a:pt x="0" y="284979"/>
              </a:lnTo>
              <a:lnTo>
                <a:pt x="1657939" y="284979"/>
              </a:lnTo>
              <a:lnTo>
                <a:pt x="1657939" y="56995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22E411-061A-4C3A-87CF-4A8AAC5997D7}">
      <dsp:nvSpPr>
        <dsp:cNvPr id="0" name=""/>
        <dsp:cNvSpPr/>
      </dsp:nvSpPr>
      <dsp:spPr>
        <a:xfrm>
          <a:off x="3837123" y="3991741"/>
          <a:ext cx="3513413" cy="14248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a:latin typeface="Times New Roman" panose="02020603050405020304" pitchFamily="18" charset="0"/>
              <a:ea typeface="仿宋" panose="02010609060101010101" pitchFamily="49" charset="-122"/>
            </a:rPr>
            <a:t>学年</a:t>
          </a:r>
          <a:endParaRPr lang="en-US" altLang="zh-CN" sz="2300" kern="1200" dirty="0">
            <a:latin typeface="Times New Roman" panose="02020603050405020304" pitchFamily="18" charset="0"/>
            <a:ea typeface="仿宋" panose="02010609060101010101" pitchFamily="49" charset="-122"/>
          </a:endParaRPr>
        </a:p>
        <a:p>
          <a:pPr lvl="0" algn="ctr" defTabSz="1022350">
            <a:lnSpc>
              <a:spcPct val="90000"/>
            </a:lnSpc>
            <a:spcBef>
              <a:spcPct val="0"/>
            </a:spcBef>
            <a:spcAft>
              <a:spcPct val="35000"/>
            </a:spcAft>
          </a:pPr>
          <a:r>
            <a:rPr lang="en-US" altLang="zh-CN" sz="2300" kern="1200" dirty="0">
              <a:latin typeface="Times New Roman" panose="02020603050405020304" pitchFamily="18" charset="0"/>
              <a:ea typeface="仿宋" panose="02010609060101010101" pitchFamily="49" charset="-122"/>
            </a:rPr>
            <a:t>9</a:t>
          </a:r>
          <a:r>
            <a:rPr lang="zh-CN" altLang="en-US" sz="2300" kern="1200" dirty="0">
              <a:latin typeface="Times New Roman" panose="02020603050405020304" pitchFamily="18" charset="0"/>
              <a:ea typeface="仿宋" panose="02010609060101010101" pitchFamily="49" charset="-122"/>
            </a:rPr>
            <a:t>月</a:t>
          </a:r>
          <a:r>
            <a:rPr lang="en-US" altLang="zh-CN" sz="2300" kern="1200" dirty="0">
              <a:latin typeface="Times New Roman" panose="02020603050405020304" pitchFamily="18" charset="0"/>
              <a:ea typeface="仿宋" panose="02010609060101010101" pitchFamily="49" charset="-122"/>
            </a:rPr>
            <a:t>1</a:t>
          </a:r>
          <a:r>
            <a:rPr lang="zh-CN" altLang="en-US" sz="2300" kern="1200" dirty="0">
              <a:latin typeface="Times New Roman" panose="02020603050405020304" pitchFamily="18" charset="0"/>
              <a:ea typeface="仿宋" panose="02010609060101010101" pitchFamily="49" charset="-122"/>
            </a:rPr>
            <a:t>日</a:t>
          </a:r>
          <a:r>
            <a:rPr lang="en-US" altLang="zh-CN" sz="2300" kern="1200" dirty="0">
              <a:latin typeface="Times New Roman" panose="02020603050405020304" pitchFamily="18" charset="0"/>
              <a:ea typeface="仿宋" panose="02010609060101010101" pitchFamily="49" charset="-122"/>
            </a:rPr>
            <a:t>—</a:t>
          </a:r>
          <a:r>
            <a:rPr lang="zh-CN" altLang="en-US" sz="2300" kern="1200" dirty="0">
              <a:latin typeface="Times New Roman" panose="02020603050405020304" pitchFamily="18" charset="0"/>
              <a:ea typeface="仿宋" panose="02010609060101010101" pitchFamily="49" charset="-122"/>
            </a:rPr>
            <a:t>次年</a:t>
          </a:r>
          <a:r>
            <a:rPr lang="en-US" altLang="zh-CN" sz="2300" kern="1200" dirty="0">
              <a:latin typeface="Times New Roman" panose="02020603050405020304" pitchFamily="18" charset="0"/>
              <a:ea typeface="仿宋" panose="02010609060101010101" pitchFamily="49" charset="-122"/>
            </a:rPr>
            <a:t>8</a:t>
          </a:r>
          <a:r>
            <a:rPr lang="zh-CN" altLang="en-US" sz="2300" kern="1200" dirty="0">
              <a:latin typeface="Times New Roman" panose="02020603050405020304" pitchFamily="18" charset="0"/>
              <a:ea typeface="仿宋" panose="02010609060101010101" pitchFamily="49" charset="-122"/>
            </a:rPr>
            <a:t>月</a:t>
          </a:r>
          <a:r>
            <a:rPr lang="en-US" altLang="zh-CN" sz="2300" kern="1200" dirty="0">
              <a:latin typeface="Times New Roman" panose="02020603050405020304" pitchFamily="18" charset="0"/>
              <a:ea typeface="仿宋" panose="02010609060101010101" pitchFamily="49" charset="-122"/>
            </a:rPr>
            <a:t>31</a:t>
          </a:r>
          <a:r>
            <a:rPr lang="zh-CN" altLang="en-US" sz="2300" kern="1200" dirty="0">
              <a:latin typeface="Times New Roman" panose="02020603050405020304" pitchFamily="18" charset="0"/>
              <a:ea typeface="仿宋" panose="02010609060101010101" pitchFamily="49" charset="-122"/>
            </a:rPr>
            <a:t>日</a:t>
          </a:r>
        </a:p>
      </dsp:txBody>
      <dsp:txXfrm>
        <a:off x="3878857" y="4033475"/>
        <a:ext cx="3429945" cy="1341429"/>
      </dsp:txXfrm>
    </dsp:sp>
    <dsp:sp modelId="{71C7357F-7FEC-4323-A8B3-05933A9F042D}">
      <dsp:nvSpPr>
        <dsp:cNvPr id="0" name=""/>
        <dsp:cNvSpPr/>
      </dsp:nvSpPr>
      <dsp:spPr>
        <a:xfrm>
          <a:off x="6498152" y="1426925"/>
          <a:ext cx="2562261" cy="569959"/>
        </a:xfrm>
        <a:custGeom>
          <a:avLst/>
          <a:gdLst/>
          <a:ahLst/>
          <a:cxnLst/>
          <a:rect l="0" t="0" r="0" b="0"/>
          <a:pathLst>
            <a:path>
              <a:moveTo>
                <a:pt x="0" y="0"/>
              </a:moveTo>
              <a:lnTo>
                <a:pt x="0" y="284979"/>
              </a:lnTo>
              <a:lnTo>
                <a:pt x="2562261" y="284979"/>
              </a:lnTo>
              <a:lnTo>
                <a:pt x="2562261" y="56995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765A07-895A-42F1-BE7C-09758EC70C0A}">
      <dsp:nvSpPr>
        <dsp:cNvPr id="0" name=""/>
        <dsp:cNvSpPr/>
      </dsp:nvSpPr>
      <dsp:spPr>
        <a:xfrm>
          <a:off x="7991740" y="1996884"/>
          <a:ext cx="2137346" cy="14248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a:latin typeface="Times New Roman" panose="02020603050405020304" pitchFamily="18" charset="0"/>
              <a:ea typeface="仿宋" panose="02010609060101010101" pitchFamily="49" charset="-122"/>
            </a:rPr>
            <a:t>时点数</a:t>
          </a:r>
        </a:p>
      </dsp:txBody>
      <dsp:txXfrm>
        <a:off x="8033474" y="2038618"/>
        <a:ext cx="2053878" cy="1341429"/>
      </dsp:txXfrm>
    </dsp:sp>
    <dsp:sp modelId="{7D9B27ED-39BC-41CE-98CA-0F6544F0B4C8}">
      <dsp:nvSpPr>
        <dsp:cNvPr id="0" name=""/>
        <dsp:cNvSpPr/>
      </dsp:nvSpPr>
      <dsp:spPr>
        <a:xfrm>
          <a:off x="9014693" y="3421782"/>
          <a:ext cx="91440" cy="569959"/>
        </a:xfrm>
        <a:custGeom>
          <a:avLst/>
          <a:gdLst/>
          <a:ahLst/>
          <a:cxnLst/>
          <a:rect l="0" t="0" r="0" b="0"/>
          <a:pathLst>
            <a:path>
              <a:moveTo>
                <a:pt x="45720" y="0"/>
              </a:moveTo>
              <a:lnTo>
                <a:pt x="45720" y="56995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264E84-326E-406D-9027-BAAFC4623627}">
      <dsp:nvSpPr>
        <dsp:cNvPr id="0" name=""/>
        <dsp:cNvSpPr/>
      </dsp:nvSpPr>
      <dsp:spPr>
        <a:xfrm>
          <a:off x="7991740" y="3991741"/>
          <a:ext cx="2137346" cy="14248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a:latin typeface="Times New Roman" panose="02020603050405020304" pitchFamily="18" charset="0"/>
              <a:ea typeface="仿宋" panose="02010609060101010101" pitchFamily="49" charset="-122"/>
            </a:rPr>
            <a:t>时点</a:t>
          </a:r>
          <a:endParaRPr lang="en-US" altLang="zh-CN" sz="2300" kern="1200" dirty="0">
            <a:latin typeface="Times New Roman" panose="02020603050405020304" pitchFamily="18" charset="0"/>
            <a:ea typeface="仿宋" panose="02010609060101010101" pitchFamily="49" charset="-122"/>
          </a:endParaRPr>
        </a:p>
        <a:p>
          <a:pPr lvl="0" algn="ctr" defTabSz="1022350">
            <a:lnSpc>
              <a:spcPct val="90000"/>
            </a:lnSpc>
            <a:spcBef>
              <a:spcPct val="0"/>
            </a:spcBef>
            <a:spcAft>
              <a:spcPct val="35000"/>
            </a:spcAft>
          </a:pPr>
          <a:r>
            <a:rPr lang="en-US" altLang="zh-CN" sz="2300" kern="1200" dirty="0">
              <a:latin typeface="Times New Roman" panose="02020603050405020304" pitchFamily="18" charset="0"/>
              <a:ea typeface="仿宋" panose="02010609060101010101" pitchFamily="49" charset="-122"/>
            </a:rPr>
            <a:t>9</a:t>
          </a:r>
          <a:r>
            <a:rPr lang="zh-CN" altLang="en-US" sz="2300" kern="1200" dirty="0">
              <a:latin typeface="Times New Roman" panose="02020603050405020304" pitchFamily="18" charset="0"/>
              <a:ea typeface="仿宋" panose="02010609060101010101" pitchFamily="49" charset="-122"/>
            </a:rPr>
            <a:t>月</a:t>
          </a:r>
          <a:r>
            <a:rPr lang="en-US" altLang="zh-CN" sz="2300" kern="1200" dirty="0">
              <a:latin typeface="Times New Roman" panose="02020603050405020304" pitchFamily="18" charset="0"/>
              <a:ea typeface="仿宋" panose="02010609060101010101" pitchFamily="49" charset="-122"/>
            </a:rPr>
            <a:t>30</a:t>
          </a:r>
          <a:r>
            <a:rPr lang="zh-CN" altLang="en-US" sz="2300" kern="1200" dirty="0">
              <a:latin typeface="Times New Roman" panose="02020603050405020304" pitchFamily="18" charset="0"/>
              <a:ea typeface="仿宋" panose="02010609060101010101" pitchFamily="49" charset="-122"/>
            </a:rPr>
            <a:t>日</a:t>
          </a:r>
        </a:p>
      </dsp:txBody>
      <dsp:txXfrm>
        <a:off x="8033474" y="4033475"/>
        <a:ext cx="2053878" cy="13414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D114F-B9FF-4F52-AD63-A5F9FFEE4734}">
      <dsp:nvSpPr>
        <dsp:cNvPr id="0" name=""/>
        <dsp:cNvSpPr/>
      </dsp:nvSpPr>
      <dsp:spPr>
        <a:xfrm>
          <a:off x="3267" y="843609"/>
          <a:ext cx="1736147" cy="633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zh-CN" altLang="en-US" sz="2200" kern="1200" dirty="0">
              <a:latin typeface="Times New Roman" panose="02020603050405020304" pitchFamily="18" charset="0"/>
              <a:ea typeface="仿宋" panose="02010609060101010101" pitchFamily="49" charset="-122"/>
            </a:rPr>
            <a:t>单位编号</a:t>
          </a:r>
        </a:p>
      </dsp:txBody>
      <dsp:txXfrm>
        <a:off x="3267" y="843609"/>
        <a:ext cx="1736147" cy="633600"/>
      </dsp:txXfrm>
    </dsp:sp>
    <dsp:sp modelId="{AF0CA58A-0B40-4842-8B6F-D0373C2A892F}">
      <dsp:nvSpPr>
        <dsp:cNvPr id="0" name=""/>
        <dsp:cNvSpPr/>
      </dsp:nvSpPr>
      <dsp:spPr>
        <a:xfrm>
          <a:off x="3267" y="1477209"/>
          <a:ext cx="1736147" cy="166072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zh-CN" altLang="en-US" sz="2200" kern="1200" dirty="0">
              <a:latin typeface="Times New Roman" panose="02020603050405020304" pitchFamily="18" charset="0"/>
              <a:ea typeface="仿宋" panose="02010609060101010101" pitchFamily="49" charset="-122"/>
            </a:rPr>
            <a:t>党政部门</a:t>
          </a:r>
        </a:p>
        <a:p>
          <a:pPr marL="228600" lvl="1" indent="-228600" algn="l" defTabSz="977900">
            <a:lnSpc>
              <a:spcPct val="90000"/>
            </a:lnSpc>
            <a:spcBef>
              <a:spcPct val="0"/>
            </a:spcBef>
            <a:spcAft>
              <a:spcPct val="15000"/>
            </a:spcAft>
            <a:buChar char="••"/>
          </a:pPr>
          <a:r>
            <a:rPr lang="zh-CN" altLang="en-US" sz="2200" kern="1200" dirty="0">
              <a:latin typeface="Times New Roman" panose="02020603050405020304" pitchFamily="18" charset="0"/>
              <a:ea typeface="仿宋" panose="02010609060101010101" pitchFamily="49" charset="-122"/>
            </a:rPr>
            <a:t>教学科研单位</a:t>
          </a:r>
        </a:p>
      </dsp:txBody>
      <dsp:txXfrm>
        <a:off x="3267" y="1477209"/>
        <a:ext cx="1736147" cy="1660724"/>
      </dsp:txXfrm>
    </dsp:sp>
    <dsp:sp modelId="{C4270537-5EC1-4784-9680-B496A82EC418}">
      <dsp:nvSpPr>
        <dsp:cNvPr id="0" name=""/>
        <dsp:cNvSpPr/>
      </dsp:nvSpPr>
      <dsp:spPr>
        <a:xfrm>
          <a:off x="1982475" y="843609"/>
          <a:ext cx="1736147" cy="633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zh-CN" altLang="en-US" sz="2200" kern="1200" dirty="0">
              <a:latin typeface="Times New Roman" panose="02020603050405020304" pitchFamily="18" charset="0"/>
              <a:ea typeface="仿宋" panose="02010609060101010101" pitchFamily="49" charset="-122"/>
            </a:rPr>
            <a:t>人员编号</a:t>
          </a:r>
        </a:p>
      </dsp:txBody>
      <dsp:txXfrm>
        <a:off x="1982475" y="843609"/>
        <a:ext cx="1736147" cy="633600"/>
      </dsp:txXfrm>
    </dsp:sp>
    <dsp:sp modelId="{CB682F48-D609-4C69-8576-D715408EE0C7}">
      <dsp:nvSpPr>
        <dsp:cNvPr id="0" name=""/>
        <dsp:cNvSpPr/>
      </dsp:nvSpPr>
      <dsp:spPr>
        <a:xfrm>
          <a:off x="1982475" y="1477209"/>
          <a:ext cx="1736147" cy="166072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zh-CN" altLang="en-US" sz="2200" kern="1200" dirty="0">
              <a:latin typeface="Times New Roman" panose="02020603050405020304" pitchFamily="18" charset="0"/>
              <a:ea typeface="仿宋" panose="02010609060101010101" pitchFamily="49" charset="-122"/>
            </a:rPr>
            <a:t>教职工</a:t>
          </a:r>
        </a:p>
        <a:p>
          <a:pPr marL="228600" lvl="1" indent="-228600" algn="l" defTabSz="977900">
            <a:lnSpc>
              <a:spcPct val="90000"/>
            </a:lnSpc>
            <a:spcBef>
              <a:spcPct val="0"/>
            </a:spcBef>
            <a:spcAft>
              <a:spcPct val="15000"/>
            </a:spcAft>
            <a:buChar char="••"/>
          </a:pPr>
          <a:r>
            <a:rPr lang="zh-CN" altLang="en-US" sz="2200" kern="1200" dirty="0">
              <a:latin typeface="Times New Roman" panose="02020603050405020304" pitchFamily="18" charset="0"/>
              <a:ea typeface="仿宋" panose="02010609060101010101" pitchFamily="49" charset="-122"/>
            </a:rPr>
            <a:t>外聘教师</a:t>
          </a:r>
        </a:p>
      </dsp:txBody>
      <dsp:txXfrm>
        <a:off x="1982475" y="1477209"/>
        <a:ext cx="1736147" cy="1660724"/>
      </dsp:txXfrm>
    </dsp:sp>
    <dsp:sp modelId="{30B7AED2-CA9D-4AFE-93E5-58D0501D8FEE}">
      <dsp:nvSpPr>
        <dsp:cNvPr id="0" name=""/>
        <dsp:cNvSpPr/>
      </dsp:nvSpPr>
      <dsp:spPr>
        <a:xfrm>
          <a:off x="3961683" y="843609"/>
          <a:ext cx="1736147" cy="633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zh-CN" altLang="en-US" sz="2200" kern="1200" dirty="0">
              <a:latin typeface="Times New Roman" panose="02020603050405020304" pitchFamily="18" charset="0"/>
              <a:ea typeface="仿宋" panose="02010609060101010101" pitchFamily="49" charset="-122"/>
            </a:rPr>
            <a:t>专业编号</a:t>
          </a:r>
        </a:p>
      </dsp:txBody>
      <dsp:txXfrm>
        <a:off x="3961683" y="843609"/>
        <a:ext cx="1736147" cy="633600"/>
      </dsp:txXfrm>
    </dsp:sp>
    <dsp:sp modelId="{318295C8-BDC8-4E25-8EB6-2802C05351A9}">
      <dsp:nvSpPr>
        <dsp:cNvPr id="0" name=""/>
        <dsp:cNvSpPr/>
      </dsp:nvSpPr>
      <dsp:spPr>
        <a:xfrm>
          <a:off x="3961683" y="1477209"/>
          <a:ext cx="1736147" cy="166072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zh-CN" altLang="en-US" sz="2200" kern="1200">
              <a:latin typeface="Times New Roman" panose="02020603050405020304" pitchFamily="18" charset="0"/>
              <a:ea typeface="仿宋" panose="02010609060101010101" pitchFamily="49" charset="-122"/>
            </a:rPr>
            <a:t>校内专业代码</a:t>
          </a:r>
        </a:p>
        <a:p>
          <a:pPr marL="228600" lvl="1" indent="-228600" algn="l" defTabSz="977900">
            <a:lnSpc>
              <a:spcPct val="90000"/>
            </a:lnSpc>
            <a:spcBef>
              <a:spcPct val="0"/>
            </a:spcBef>
            <a:spcAft>
              <a:spcPct val="15000"/>
            </a:spcAft>
            <a:buChar char="••"/>
          </a:pPr>
          <a:r>
            <a:rPr lang="zh-CN" altLang="en-US" sz="2200" kern="1200" dirty="0">
              <a:latin typeface="Times New Roman" panose="02020603050405020304" pitchFamily="18" charset="0"/>
              <a:ea typeface="仿宋" panose="02010609060101010101" pitchFamily="49" charset="-122"/>
            </a:rPr>
            <a:t>专业目录代码</a:t>
          </a:r>
        </a:p>
      </dsp:txBody>
      <dsp:txXfrm>
        <a:off x="3961683" y="1477209"/>
        <a:ext cx="1736147" cy="1660724"/>
      </dsp:txXfrm>
    </dsp:sp>
    <dsp:sp modelId="{43C47727-027F-4D81-8C31-8719B4ED3AF4}">
      <dsp:nvSpPr>
        <dsp:cNvPr id="0" name=""/>
        <dsp:cNvSpPr/>
      </dsp:nvSpPr>
      <dsp:spPr>
        <a:xfrm>
          <a:off x="5940891" y="843609"/>
          <a:ext cx="1736147" cy="633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zh-CN" altLang="en-US" sz="2200" kern="1200" dirty="0">
              <a:latin typeface="Times New Roman" panose="02020603050405020304" pitchFamily="18" charset="0"/>
              <a:ea typeface="仿宋" panose="02010609060101010101" pitchFamily="49" charset="-122"/>
            </a:rPr>
            <a:t>课程编号</a:t>
          </a:r>
        </a:p>
      </dsp:txBody>
      <dsp:txXfrm>
        <a:off x="5940891" y="843609"/>
        <a:ext cx="1736147" cy="633600"/>
      </dsp:txXfrm>
    </dsp:sp>
    <dsp:sp modelId="{03DF7FCF-D35C-4F2F-B336-0BEA9FBEA3E6}">
      <dsp:nvSpPr>
        <dsp:cNvPr id="0" name=""/>
        <dsp:cNvSpPr/>
      </dsp:nvSpPr>
      <dsp:spPr>
        <a:xfrm>
          <a:off x="5940891" y="1477209"/>
          <a:ext cx="1736147" cy="166072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zh-CN" altLang="en-US" sz="2200" kern="1200" dirty="0">
              <a:latin typeface="Times New Roman" panose="02020603050405020304" pitchFamily="18" charset="0"/>
              <a:ea typeface="仿宋" panose="02010609060101010101" pitchFamily="49" charset="-122"/>
            </a:rPr>
            <a:t>开课号</a:t>
          </a:r>
        </a:p>
        <a:p>
          <a:pPr marL="228600" lvl="1" indent="-228600" algn="l" defTabSz="977900">
            <a:lnSpc>
              <a:spcPct val="90000"/>
            </a:lnSpc>
            <a:spcBef>
              <a:spcPct val="0"/>
            </a:spcBef>
            <a:spcAft>
              <a:spcPct val="15000"/>
            </a:spcAft>
            <a:buChar char="••"/>
          </a:pPr>
          <a:r>
            <a:rPr lang="zh-CN" altLang="en-US" sz="2200" kern="1200" dirty="0">
              <a:latin typeface="Times New Roman" panose="02020603050405020304" pitchFamily="18" charset="0"/>
              <a:ea typeface="仿宋" panose="02010609060101010101" pitchFamily="49" charset="-122"/>
            </a:rPr>
            <a:t>课程号</a:t>
          </a:r>
        </a:p>
      </dsp:txBody>
      <dsp:txXfrm>
        <a:off x="5940891" y="1477209"/>
        <a:ext cx="1736147" cy="1660724"/>
      </dsp:txXfrm>
    </dsp:sp>
    <dsp:sp modelId="{EEDF7574-9571-4A1E-A7D0-6385B9874C31}">
      <dsp:nvSpPr>
        <dsp:cNvPr id="0" name=""/>
        <dsp:cNvSpPr/>
      </dsp:nvSpPr>
      <dsp:spPr>
        <a:xfrm>
          <a:off x="7920099" y="843609"/>
          <a:ext cx="1736147" cy="633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zh-CN" altLang="en-US" sz="2200" kern="1200" dirty="0">
              <a:latin typeface="Times New Roman" panose="02020603050405020304" pitchFamily="18" charset="0"/>
              <a:ea typeface="仿宋" panose="02010609060101010101" pitchFamily="49" charset="-122"/>
            </a:rPr>
            <a:t>学生编号</a:t>
          </a:r>
        </a:p>
      </dsp:txBody>
      <dsp:txXfrm>
        <a:off x="7920099" y="843609"/>
        <a:ext cx="1736147" cy="633600"/>
      </dsp:txXfrm>
    </dsp:sp>
    <dsp:sp modelId="{F2B0C333-1855-4F1B-832A-DC410DF3B7EE}">
      <dsp:nvSpPr>
        <dsp:cNvPr id="0" name=""/>
        <dsp:cNvSpPr/>
      </dsp:nvSpPr>
      <dsp:spPr>
        <a:xfrm>
          <a:off x="7920099" y="1477209"/>
          <a:ext cx="1736147" cy="166072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zh-CN" altLang="en-US" sz="2200" kern="1200" dirty="0">
              <a:latin typeface="Times New Roman" panose="02020603050405020304" pitchFamily="18" charset="0"/>
              <a:ea typeface="仿宋" panose="02010609060101010101" pitchFamily="49" charset="-122"/>
            </a:rPr>
            <a:t>学号</a:t>
          </a:r>
        </a:p>
      </dsp:txBody>
      <dsp:txXfrm>
        <a:off x="7920099" y="1477209"/>
        <a:ext cx="1736147" cy="1660724"/>
      </dsp:txXfrm>
    </dsp:sp>
    <dsp:sp modelId="{C6FD6761-61C4-4DFA-AFE1-286BC49163E9}">
      <dsp:nvSpPr>
        <dsp:cNvPr id="0" name=""/>
        <dsp:cNvSpPr/>
      </dsp:nvSpPr>
      <dsp:spPr>
        <a:xfrm>
          <a:off x="9899307" y="843609"/>
          <a:ext cx="1736147" cy="633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zh-CN" altLang="en-US" sz="2200" kern="1200" dirty="0">
              <a:latin typeface="Times New Roman" panose="02020603050405020304" pitchFamily="18" charset="0"/>
              <a:ea typeface="仿宋" panose="02010609060101010101" pitchFamily="49" charset="-122"/>
            </a:rPr>
            <a:t>实验室编号</a:t>
          </a:r>
        </a:p>
      </dsp:txBody>
      <dsp:txXfrm>
        <a:off x="9899307" y="843609"/>
        <a:ext cx="1736147" cy="633600"/>
      </dsp:txXfrm>
    </dsp:sp>
    <dsp:sp modelId="{980C3EA2-9F5A-4DA9-BFBE-9842B6F59A73}">
      <dsp:nvSpPr>
        <dsp:cNvPr id="0" name=""/>
        <dsp:cNvSpPr/>
      </dsp:nvSpPr>
      <dsp:spPr>
        <a:xfrm>
          <a:off x="9899307" y="1477209"/>
          <a:ext cx="1736147" cy="166072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zh-CN" altLang="en-US" sz="2200" kern="1200" dirty="0">
              <a:latin typeface="Times New Roman" panose="02020603050405020304" pitchFamily="18" charset="0"/>
              <a:ea typeface="仿宋" panose="02010609060101010101" pitchFamily="49" charset="-122"/>
            </a:rPr>
            <a:t>本科实验场所</a:t>
          </a:r>
        </a:p>
      </dsp:txBody>
      <dsp:txXfrm>
        <a:off x="9899307" y="1477209"/>
        <a:ext cx="1736147" cy="16607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5D7F1E-1138-4FC1-B4E8-7A95629F2BC7}">
      <dsp:nvSpPr>
        <dsp:cNvPr id="0" name=""/>
        <dsp:cNvSpPr/>
      </dsp:nvSpPr>
      <dsp:spPr>
        <a:xfrm>
          <a:off x="0" y="22547"/>
          <a:ext cx="11181521" cy="12577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l" defTabSz="2222500">
            <a:lnSpc>
              <a:spcPct val="90000"/>
            </a:lnSpc>
            <a:spcBef>
              <a:spcPct val="0"/>
            </a:spcBef>
            <a:spcAft>
              <a:spcPct val="35000"/>
            </a:spcAft>
          </a:pPr>
          <a:r>
            <a:rPr lang="zh-CN" altLang="en-US" sz="5000" kern="1200" dirty="0">
              <a:latin typeface="Times New Roman" panose="02020603050405020304" pitchFamily="18" charset="0"/>
              <a:ea typeface="仿宋" panose="02010609060101010101" pitchFamily="49" charset="-122"/>
            </a:rPr>
            <a:t>基础表</a:t>
          </a:r>
        </a:p>
      </dsp:txBody>
      <dsp:txXfrm>
        <a:off x="61398" y="83945"/>
        <a:ext cx="11058725" cy="1134954"/>
      </dsp:txXfrm>
    </dsp:sp>
    <dsp:sp modelId="{7F61A079-4AE9-46E8-9ECE-B913962C0D0B}">
      <dsp:nvSpPr>
        <dsp:cNvPr id="0" name=""/>
        <dsp:cNvSpPr/>
      </dsp:nvSpPr>
      <dsp:spPr>
        <a:xfrm>
          <a:off x="0" y="1280297"/>
          <a:ext cx="11181521" cy="129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013" tIns="63500" rIns="355600" bIns="63500" numCol="1" spcCol="1270" anchor="t" anchorCtr="0">
          <a:noAutofit/>
        </a:bodyPr>
        <a:lstStyle/>
        <a:p>
          <a:pPr marL="285750" lvl="1" indent="-285750" algn="l" defTabSz="1733550">
            <a:lnSpc>
              <a:spcPct val="90000"/>
            </a:lnSpc>
            <a:spcBef>
              <a:spcPct val="0"/>
            </a:spcBef>
            <a:spcAft>
              <a:spcPct val="20000"/>
            </a:spcAft>
            <a:buChar char="••"/>
          </a:pPr>
          <a:r>
            <a:rPr lang="zh-CN" altLang="en-US" sz="3900" kern="1200" dirty="0">
              <a:latin typeface="Times New Roman" panose="02020603050405020304" pitchFamily="18" charset="0"/>
              <a:ea typeface="仿宋" panose="02010609060101010101" pitchFamily="49" charset="-122"/>
            </a:rPr>
            <a:t>表</a:t>
          </a:r>
          <a:r>
            <a:rPr lang="en-US" altLang="zh-CN" sz="3900" kern="1200" dirty="0">
              <a:latin typeface="Times New Roman" panose="02020603050405020304" pitchFamily="18" charset="0"/>
              <a:ea typeface="仿宋" panose="02010609060101010101" pitchFamily="49" charset="-122"/>
            </a:rPr>
            <a:t>1-2</a:t>
          </a:r>
          <a:r>
            <a:rPr lang="zh-CN" altLang="en-US" sz="3900" kern="1200" dirty="0">
              <a:latin typeface="Times New Roman" panose="02020603050405020304" pitchFamily="18" charset="0"/>
              <a:ea typeface="仿宋" panose="02010609060101010101" pitchFamily="49" charset="-122"/>
            </a:rPr>
            <a:t>、表</a:t>
          </a:r>
          <a:r>
            <a:rPr lang="en-US" altLang="zh-CN" sz="3900" kern="1200" dirty="0">
              <a:latin typeface="Times New Roman" panose="02020603050405020304" pitchFamily="18" charset="0"/>
              <a:ea typeface="仿宋" panose="02010609060101010101" pitchFamily="49" charset="-122"/>
            </a:rPr>
            <a:t>1-3</a:t>
          </a:r>
          <a:r>
            <a:rPr lang="zh-CN" altLang="en-US" sz="3900" kern="1200" dirty="0">
              <a:latin typeface="Times New Roman" panose="02020603050405020304" pitchFamily="18" charset="0"/>
              <a:ea typeface="仿宋" panose="02010609060101010101" pitchFamily="49" charset="-122"/>
            </a:rPr>
            <a:t>、表</a:t>
          </a:r>
          <a:r>
            <a:rPr lang="en-US" altLang="zh-CN" sz="3900" kern="1200" dirty="0">
              <a:latin typeface="Times New Roman" panose="02020603050405020304" pitchFamily="18" charset="0"/>
              <a:ea typeface="仿宋" panose="02010609060101010101" pitchFamily="49" charset="-122"/>
            </a:rPr>
            <a:t>1-4-1</a:t>
          </a:r>
          <a:r>
            <a:rPr lang="zh-CN" altLang="en-US" sz="3900" kern="1200" dirty="0">
              <a:latin typeface="Times New Roman" panose="02020603050405020304" pitchFamily="18" charset="0"/>
              <a:ea typeface="仿宋" panose="02010609060101010101" pitchFamily="49" charset="-122"/>
            </a:rPr>
            <a:t>、表</a:t>
          </a:r>
          <a:r>
            <a:rPr lang="en-US" altLang="zh-CN" sz="3900" kern="1200" dirty="0">
              <a:latin typeface="Times New Roman" panose="02020603050405020304" pitchFamily="18" charset="0"/>
              <a:ea typeface="仿宋" panose="02010609060101010101" pitchFamily="49" charset="-122"/>
            </a:rPr>
            <a:t>1-4-2</a:t>
          </a:r>
          <a:r>
            <a:rPr lang="zh-CN" altLang="en-US" sz="3900" kern="1200" dirty="0">
              <a:latin typeface="Times New Roman" panose="02020603050405020304" pitchFamily="18" charset="0"/>
              <a:ea typeface="仿宋" panose="02010609060101010101" pitchFamily="49" charset="-122"/>
            </a:rPr>
            <a:t>、表</a:t>
          </a:r>
          <a:r>
            <a:rPr lang="en-US" altLang="zh-CN" sz="3900" kern="1200" dirty="0">
              <a:latin typeface="Times New Roman" panose="02020603050405020304" pitchFamily="18" charset="0"/>
              <a:ea typeface="仿宋" panose="02010609060101010101" pitchFamily="49" charset="-122"/>
            </a:rPr>
            <a:t>1-5-1</a:t>
          </a:r>
          <a:r>
            <a:rPr lang="zh-CN" altLang="en-US" sz="3900" kern="1200" dirty="0">
              <a:latin typeface="Times New Roman" panose="02020603050405020304" pitchFamily="18" charset="0"/>
              <a:ea typeface="仿宋" panose="02010609060101010101" pitchFamily="49" charset="-122"/>
            </a:rPr>
            <a:t>、表</a:t>
          </a:r>
          <a:r>
            <a:rPr lang="en-US" altLang="zh-CN" sz="3900" kern="1200" dirty="0">
              <a:latin typeface="Times New Roman" panose="02020603050405020304" pitchFamily="18" charset="0"/>
              <a:ea typeface="仿宋" panose="02010609060101010101" pitchFamily="49" charset="-122"/>
            </a:rPr>
            <a:t>1-5-3</a:t>
          </a:r>
          <a:r>
            <a:rPr lang="zh-CN" altLang="en-US" sz="3900" kern="1200" dirty="0">
              <a:latin typeface="Times New Roman" panose="02020603050405020304" pitchFamily="18" charset="0"/>
              <a:ea typeface="仿宋" panose="02010609060101010101" pitchFamily="49" charset="-122"/>
            </a:rPr>
            <a:t>、表</a:t>
          </a:r>
          <a:r>
            <a:rPr lang="en-US" altLang="zh-CN" sz="3900" kern="1200" dirty="0">
              <a:latin typeface="Times New Roman" panose="02020603050405020304" pitchFamily="18" charset="0"/>
              <a:ea typeface="仿宋" panose="02010609060101010101" pitchFamily="49" charset="-122"/>
            </a:rPr>
            <a:t>1-5-4</a:t>
          </a:r>
          <a:r>
            <a:rPr lang="zh-CN" altLang="en-US" sz="3900" kern="1200" dirty="0">
              <a:latin typeface="Times New Roman" panose="02020603050405020304" pitchFamily="18" charset="0"/>
              <a:ea typeface="仿宋" panose="02010609060101010101" pitchFamily="49" charset="-122"/>
            </a:rPr>
            <a:t>、表</a:t>
          </a:r>
          <a:r>
            <a:rPr lang="en-US" altLang="zh-CN" sz="3900" kern="1200" dirty="0">
              <a:latin typeface="Times New Roman" panose="02020603050405020304" pitchFamily="18" charset="0"/>
              <a:ea typeface="仿宋" panose="02010609060101010101" pitchFamily="49" charset="-122"/>
            </a:rPr>
            <a:t>1-6</a:t>
          </a:r>
          <a:r>
            <a:rPr lang="zh-CN" altLang="en-US" sz="3900" kern="1200" dirty="0">
              <a:latin typeface="Times New Roman" panose="02020603050405020304" pitchFamily="18" charset="0"/>
              <a:ea typeface="仿宋" panose="02010609060101010101" pitchFamily="49" charset="-122"/>
            </a:rPr>
            <a:t>、表</a:t>
          </a:r>
          <a:r>
            <a:rPr lang="en-US" altLang="zh-CN" sz="3900" kern="1200" dirty="0">
              <a:latin typeface="Times New Roman" panose="02020603050405020304" pitchFamily="18" charset="0"/>
              <a:ea typeface="仿宋" panose="02010609060101010101" pitchFamily="49" charset="-122"/>
            </a:rPr>
            <a:t>1-7-1</a:t>
          </a:r>
          <a:endParaRPr lang="zh-CN" altLang="en-US" sz="3900" kern="1200" dirty="0">
            <a:latin typeface="Times New Roman" panose="02020603050405020304" pitchFamily="18" charset="0"/>
            <a:ea typeface="仿宋" panose="02010609060101010101" pitchFamily="49" charset="-122"/>
          </a:endParaRPr>
        </a:p>
      </dsp:txBody>
      <dsp:txXfrm>
        <a:off x="0" y="1280297"/>
        <a:ext cx="11181521" cy="1293750"/>
      </dsp:txXfrm>
    </dsp:sp>
    <dsp:sp modelId="{9D41BEE9-47F6-4140-88B8-010937A4413C}">
      <dsp:nvSpPr>
        <dsp:cNvPr id="0" name=""/>
        <dsp:cNvSpPr/>
      </dsp:nvSpPr>
      <dsp:spPr>
        <a:xfrm>
          <a:off x="0" y="2574047"/>
          <a:ext cx="11181521" cy="12577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l" defTabSz="2222500">
            <a:lnSpc>
              <a:spcPct val="90000"/>
            </a:lnSpc>
            <a:spcBef>
              <a:spcPct val="0"/>
            </a:spcBef>
            <a:spcAft>
              <a:spcPct val="35000"/>
            </a:spcAft>
          </a:pPr>
          <a:r>
            <a:rPr lang="zh-CN" altLang="en-US" sz="5000" kern="1200" dirty="0">
              <a:latin typeface="Times New Roman" panose="02020603050405020304" pitchFamily="18" charset="0"/>
              <a:ea typeface="仿宋" panose="02010609060101010101" pitchFamily="49" charset="-122"/>
            </a:rPr>
            <a:t>与外部保持一致的表</a:t>
          </a:r>
        </a:p>
      </dsp:txBody>
      <dsp:txXfrm>
        <a:off x="61398" y="2635445"/>
        <a:ext cx="11058725" cy="1134954"/>
      </dsp:txXfrm>
    </dsp:sp>
    <dsp:sp modelId="{59A2087E-94AF-4937-ABDC-FCCCAA0A4BCE}">
      <dsp:nvSpPr>
        <dsp:cNvPr id="0" name=""/>
        <dsp:cNvSpPr/>
      </dsp:nvSpPr>
      <dsp:spPr>
        <a:xfrm>
          <a:off x="0" y="3831797"/>
          <a:ext cx="11181521" cy="1423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013" tIns="63500" rIns="355600" bIns="63500" numCol="1" spcCol="1270" anchor="t" anchorCtr="0">
          <a:noAutofit/>
        </a:bodyPr>
        <a:lstStyle/>
        <a:p>
          <a:pPr marL="285750" lvl="1" indent="-285750" algn="l" defTabSz="1733550">
            <a:lnSpc>
              <a:spcPct val="90000"/>
            </a:lnSpc>
            <a:spcBef>
              <a:spcPct val="0"/>
            </a:spcBef>
            <a:spcAft>
              <a:spcPct val="20000"/>
            </a:spcAft>
            <a:buChar char="••"/>
          </a:pPr>
          <a:r>
            <a:rPr lang="zh-CN" altLang="en-US" sz="3900" kern="1200" dirty="0">
              <a:latin typeface="Times New Roman" panose="02020603050405020304" pitchFamily="18" charset="0"/>
              <a:ea typeface="仿宋" panose="02010609060101010101" pitchFamily="49" charset="-122"/>
            </a:rPr>
            <a:t>高基表：</a:t>
          </a:r>
          <a:r>
            <a:rPr lang="zh-CN" sz="3900" kern="1200" dirty="0">
              <a:latin typeface="Times New Roman" panose="02020603050405020304" pitchFamily="18" charset="0"/>
              <a:ea typeface="仿宋" panose="02010609060101010101" pitchFamily="49" charset="-122"/>
            </a:rPr>
            <a:t>表</a:t>
          </a:r>
          <a:r>
            <a:rPr lang="en-US" sz="3900" kern="1200" dirty="0">
              <a:latin typeface="Times New Roman" panose="02020603050405020304" pitchFamily="18" charset="0"/>
              <a:ea typeface="仿宋" panose="02010609060101010101" pitchFamily="49" charset="-122"/>
            </a:rPr>
            <a:t>2-1</a:t>
          </a:r>
          <a:r>
            <a:rPr lang="zh-CN" sz="3900" kern="1200" dirty="0">
              <a:latin typeface="Times New Roman" panose="02020603050405020304" pitchFamily="18" charset="0"/>
              <a:ea typeface="仿宋" panose="02010609060101010101" pitchFamily="49" charset="-122"/>
            </a:rPr>
            <a:t>，表</a:t>
          </a:r>
          <a:r>
            <a:rPr lang="en-US" sz="3900" kern="1200" dirty="0">
              <a:latin typeface="Times New Roman" panose="02020603050405020304" pitchFamily="18" charset="0"/>
              <a:ea typeface="仿宋" panose="02010609060101010101" pitchFamily="49" charset="-122"/>
            </a:rPr>
            <a:t>2-2</a:t>
          </a:r>
          <a:r>
            <a:rPr lang="zh-CN" sz="3900" kern="1200" dirty="0">
              <a:latin typeface="Times New Roman" panose="02020603050405020304" pitchFamily="18" charset="0"/>
              <a:ea typeface="仿宋" panose="02010609060101010101" pitchFamily="49" charset="-122"/>
            </a:rPr>
            <a:t>，表</a:t>
          </a:r>
          <a:r>
            <a:rPr lang="en-US" sz="3900" kern="1200" dirty="0">
              <a:latin typeface="Times New Roman" panose="02020603050405020304" pitchFamily="18" charset="0"/>
              <a:ea typeface="仿宋" panose="02010609060101010101" pitchFamily="49" charset="-122"/>
            </a:rPr>
            <a:t>2-3-1</a:t>
          </a:r>
          <a:r>
            <a:rPr lang="zh-CN" sz="3900" kern="1200" dirty="0">
              <a:latin typeface="Times New Roman" panose="02020603050405020304" pitchFamily="18" charset="0"/>
              <a:ea typeface="仿宋" panose="02010609060101010101" pitchFamily="49" charset="-122"/>
            </a:rPr>
            <a:t>，表</a:t>
          </a:r>
          <a:r>
            <a:rPr lang="en-US" sz="3900" kern="1200" dirty="0">
              <a:latin typeface="Times New Roman" panose="02020603050405020304" pitchFamily="18" charset="0"/>
              <a:ea typeface="仿宋" panose="02010609060101010101" pitchFamily="49" charset="-122"/>
            </a:rPr>
            <a:t>2-5</a:t>
          </a:r>
          <a:r>
            <a:rPr lang="zh-CN" sz="3900" kern="1200" dirty="0">
              <a:latin typeface="Times New Roman" panose="02020603050405020304" pitchFamily="18" charset="0"/>
              <a:ea typeface="仿宋" panose="02010609060101010101" pitchFamily="49" charset="-122"/>
            </a:rPr>
            <a:t>，表</a:t>
          </a:r>
          <a:r>
            <a:rPr lang="en-US" sz="3900" kern="1200" dirty="0">
              <a:latin typeface="Times New Roman" panose="02020603050405020304" pitchFamily="18" charset="0"/>
              <a:ea typeface="仿宋" panose="02010609060101010101" pitchFamily="49" charset="-122"/>
            </a:rPr>
            <a:t>2-6</a:t>
          </a:r>
          <a:endParaRPr lang="zh-CN" altLang="en-US" sz="3900" kern="1200" dirty="0">
            <a:latin typeface="Times New Roman" panose="02020603050405020304" pitchFamily="18" charset="0"/>
            <a:ea typeface="仿宋" panose="02010609060101010101" pitchFamily="49" charset="-122"/>
          </a:endParaRPr>
        </a:p>
        <a:p>
          <a:pPr marL="285750" lvl="1" indent="-285750" algn="l" defTabSz="1733550">
            <a:lnSpc>
              <a:spcPct val="90000"/>
            </a:lnSpc>
            <a:spcBef>
              <a:spcPct val="0"/>
            </a:spcBef>
            <a:spcAft>
              <a:spcPct val="20000"/>
            </a:spcAft>
            <a:buChar char="••"/>
          </a:pPr>
          <a:r>
            <a:rPr lang="zh-CN" altLang="en-US" sz="3900" kern="1200" dirty="0">
              <a:latin typeface="Times New Roman" panose="02020603050405020304" pitchFamily="18" charset="0"/>
              <a:ea typeface="仿宋" panose="02010609060101010101" pitchFamily="49" charset="-122"/>
            </a:rPr>
            <a:t>实验室报表：表</a:t>
          </a:r>
          <a:r>
            <a:rPr lang="en-US" altLang="zh-CN" sz="3900" kern="1200" dirty="0">
              <a:latin typeface="Times New Roman" panose="02020603050405020304" pitchFamily="18" charset="0"/>
              <a:ea typeface="仿宋" panose="02010609060101010101" pitchFamily="49" charset="-122"/>
            </a:rPr>
            <a:t>2-7</a:t>
          </a:r>
          <a:r>
            <a:rPr lang="zh-CN" altLang="en-US" sz="3900" kern="1200" dirty="0">
              <a:latin typeface="Times New Roman" panose="02020603050405020304" pitchFamily="18" charset="0"/>
              <a:ea typeface="仿宋" panose="02010609060101010101" pitchFamily="49" charset="-122"/>
            </a:rPr>
            <a:t>、表</a:t>
          </a:r>
          <a:r>
            <a:rPr lang="en-US" altLang="zh-CN" sz="3900" kern="1200" dirty="0">
              <a:latin typeface="Times New Roman" panose="02020603050405020304" pitchFamily="18" charset="0"/>
              <a:ea typeface="仿宋" panose="02010609060101010101" pitchFamily="49" charset="-122"/>
            </a:rPr>
            <a:t>2-8-1</a:t>
          </a:r>
          <a:endParaRPr lang="zh-CN" altLang="en-US" sz="3900" kern="1200" dirty="0">
            <a:latin typeface="Times New Roman" panose="02020603050405020304" pitchFamily="18" charset="0"/>
            <a:ea typeface="仿宋" panose="02010609060101010101" pitchFamily="49" charset="-122"/>
          </a:endParaRPr>
        </a:p>
      </dsp:txBody>
      <dsp:txXfrm>
        <a:off x="0" y="3831797"/>
        <a:ext cx="11181521" cy="14231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A2115F-8653-4CD0-965C-0C638083F635}">
      <dsp:nvSpPr>
        <dsp:cNvPr id="0" name=""/>
        <dsp:cNvSpPr/>
      </dsp:nvSpPr>
      <dsp:spPr>
        <a:xfrm>
          <a:off x="0" y="0"/>
          <a:ext cx="11352403" cy="6751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zh-CN" altLang="en-US" sz="2700" kern="1200" dirty="0">
              <a:latin typeface="Times New Roman" panose="02020603050405020304" pitchFamily="18" charset="0"/>
              <a:ea typeface="仿宋" panose="02010609060101010101" pitchFamily="49" charset="-122"/>
            </a:rPr>
            <a:t>阈值：</a:t>
          </a:r>
        </a:p>
      </dsp:txBody>
      <dsp:txXfrm>
        <a:off x="32958" y="32958"/>
        <a:ext cx="11286487" cy="609233"/>
      </dsp:txXfrm>
    </dsp:sp>
    <dsp:sp modelId="{28E113CE-52B5-4A59-88AC-4F8C88D1B2EF}">
      <dsp:nvSpPr>
        <dsp:cNvPr id="0" name=""/>
        <dsp:cNvSpPr/>
      </dsp:nvSpPr>
      <dsp:spPr>
        <a:xfrm>
          <a:off x="0" y="800696"/>
          <a:ext cx="11352403" cy="2002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0439"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zh-CN" altLang="en-US" sz="2100" kern="1200" dirty="0">
              <a:latin typeface="Times New Roman" panose="02020603050405020304" pitchFamily="18" charset="0"/>
              <a:ea typeface="仿宋" panose="02010609060101010101" pitchFamily="49" charset="-122"/>
            </a:rPr>
            <a:t>如：表</a:t>
          </a:r>
          <a:r>
            <a:rPr lang="en-US" altLang="zh-CN" sz="2100" kern="1200" dirty="0">
              <a:latin typeface="Times New Roman" panose="02020603050405020304" pitchFamily="18" charset="0"/>
              <a:ea typeface="仿宋" panose="02010609060101010101" pitchFamily="49" charset="-122"/>
            </a:rPr>
            <a:t>1-4-2 </a:t>
          </a:r>
          <a:r>
            <a:rPr lang="zh-CN" altLang="en-US" sz="2100" kern="1200" dirty="0">
              <a:latin typeface="Times New Roman" panose="02020603050405020304" pitchFamily="18" charset="0"/>
              <a:ea typeface="仿宋" panose="02010609060101010101" pitchFamily="49" charset="-122"/>
            </a:rPr>
            <a:t>大类分流时间阈值设定为</a:t>
          </a:r>
          <a:r>
            <a:rPr lang="en-US" altLang="zh-CN" sz="2100" kern="1200" dirty="0">
              <a:latin typeface="Times New Roman" panose="02020603050405020304" pitchFamily="18" charset="0"/>
              <a:ea typeface="仿宋" panose="02010609060101010101" pitchFamily="49" charset="-122"/>
            </a:rPr>
            <a:t>7</a:t>
          </a:r>
          <a:r>
            <a:rPr lang="zh-CN" altLang="en-US" sz="2100" kern="1200" dirty="0">
              <a:latin typeface="Times New Roman" panose="02020603050405020304" pitchFamily="18" charset="0"/>
              <a:ea typeface="仿宋" panose="02010609060101010101" pitchFamily="49" charset="-122"/>
            </a:rPr>
            <a:t>，超出则提醒（若属正常，确认即可）</a:t>
          </a:r>
        </a:p>
        <a:p>
          <a:pPr marL="228600" lvl="1" indent="-228600" algn="l" defTabSz="933450">
            <a:lnSpc>
              <a:spcPct val="90000"/>
            </a:lnSpc>
            <a:spcBef>
              <a:spcPct val="0"/>
            </a:spcBef>
            <a:spcAft>
              <a:spcPct val="20000"/>
            </a:spcAft>
            <a:buChar char="••"/>
          </a:pPr>
          <a:r>
            <a:rPr lang="zh-CN" altLang="en-US" sz="2100" kern="1200" dirty="0">
              <a:latin typeface="Times New Roman" panose="02020603050405020304" pitchFamily="18" charset="0"/>
              <a:ea typeface="仿宋" panose="02010609060101010101" pitchFamily="49" charset="-122"/>
            </a:rPr>
            <a:t>表</a:t>
          </a:r>
          <a:r>
            <a:rPr lang="en-US" altLang="zh-CN" sz="2100" kern="1200" dirty="0">
              <a:latin typeface="Times New Roman" panose="02020603050405020304" pitchFamily="18" charset="0"/>
              <a:ea typeface="仿宋" panose="02010609060101010101" pitchFamily="49" charset="-122"/>
            </a:rPr>
            <a:t>1-5-1 </a:t>
          </a:r>
          <a:r>
            <a:rPr lang="zh-CN" altLang="en-US" sz="2100" kern="1200" dirty="0">
              <a:latin typeface="Times New Roman" panose="02020603050405020304" pitchFamily="18" charset="0"/>
              <a:ea typeface="仿宋" panose="02010609060101010101" pitchFamily="49" charset="-122"/>
            </a:rPr>
            <a:t>出生年月 表</a:t>
          </a:r>
          <a:r>
            <a:rPr lang="en-US" altLang="zh-CN" sz="2100" kern="1200" dirty="0">
              <a:latin typeface="Times New Roman" panose="02020603050405020304" pitchFamily="18" charset="0"/>
              <a:ea typeface="仿宋" panose="02010609060101010101" pitchFamily="49" charset="-122"/>
            </a:rPr>
            <a:t>1-5-2 </a:t>
          </a:r>
          <a:r>
            <a:rPr lang="zh-CN" altLang="en-US" sz="2100" kern="1200" dirty="0">
              <a:latin typeface="Times New Roman" panose="02020603050405020304" pitchFamily="18" charset="0"/>
              <a:ea typeface="仿宋" panose="02010609060101010101" pitchFamily="49" charset="-122"/>
            </a:rPr>
            <a:t>专业任教时间</a:t>
          </a:r>
        </a:p>
        <a:p>
          <a:pPr marL="228600" lvl="1" indent="-228600" algn="l" defTabSz="933450">
            <a:lnSpc>
              <a:spcPct val="90000"/>
            </a:lnSpc>
            <a:spcBef>
              <a:spcPct val="0"/>
            </a:spcBef>
            <a:spcAft>
              <a:spcPct val="20000"/>
            </a:spcAft>
            <a:buChar char="••"/>
          </a:pPr>
          <a:r>
            <a:rPr lang="zh-CN" altLang="en-US" sz="2100" kern="1200" dirty="0">
              <a:latin typeface="Times New Roman" panose="02020603050405020304" pitchFamily="18" charset="0"/>
              <a:ea typeface="仿宋" panose="02010609060101010101" pitchFamily="49" charset="-122"/>
            </a:rPr>
            <a:t>表</a:t>
          </a:r>
          <a:r>
            <a:rPr lang="en-US" altLang="zh-CN" sz="2100" kern="1200" dirty="0">
              <a:latin typeface="Times New Roman" panose="02020603050405020304" pitchFamily="18" charset="0"/>
              <a:ea typeface="仿宋" panose="02010609060101010101" pitchFamily="49" charset="-122"/>
            </a:rPr>
            <a:t>2-1 </a:t>
          </a:r>
          <a:r>
            <a:rPr lang="zh-CN" altLang="en-US" sz="2100" kern="1200" dirty="0">
              <a:latin typeface="Times New Roman" panose="02020603050405020304" pitchFamily="18" charset="0"/>
              <a:ea typeface="仿宋" panose="02010609060101010101" pitchFamily="49" charset="-122"/>
            </a:rPr>
            <a:t>各项占地面积均有阈值限制，根据不同类型院校往年所报数据设定</a:t>
          </a:r>
        </a:p>
        <a:p>
          <a:pPr marL="228600" lvl="1" indent="-228600" algn="l" defTabSz="933450">
            <a:lnSpc>
              <a:spcPct val="90000"/>
            </a:lnSpc>
            <a:spcBef>
              <a:spcPct val="0"/>
            </a:spcBef>
            <a:spcAft>
              <a:spcPct val="20000"/>
            </a:spcAft>
            <a:buChar char="••"/>
          </a:pPr>
          <a:r>
            <a:rPr lang="zh-CN" altLang="en-US" sz="2100" kern="1200" dirty="0">
              <a:latin typeface="Times New Roman" panose="02020603050405020304" pitchFamily="18" charset="0"/>
              <a:ea typeface="仿宋" panose="02010609060101010101" pitchFamily="49" charset="-122"/>
            </a:rPr>
            <a:t>经费、面积等数值型数据请认真</a:t>
          </a:r>
          <a:r>
            <a:rPr lang="zh-CN" altLang="en-US" sz="2100" kern="1200" dirty="0">
              <a:solidFill>
                <a:srgbClr val="FF0000"/>
              </a:solidFill>
              <a:latin typeface="Times New Roman" panose="02020603050405020304" pitchFamily="18" charset="0"/>
              <a:ea typeface="仿宋" panose="02010609060101010101" pitchFamily="49" charset="-122"/>
            </a:rPr>
            <a:t>核对单位</a:t>
          </a:r>
        </a:p>
      </dsp:txBody>
      <dsp:txXfrm>
        <a:off x="0" y="800696"/>
        <a:ext cx="11352403" cy="2002862"/>
      </dsp:txXfrm>
    </dsp:sp>
    <dsp:sp modelId="{69857EDC-0C91-4F16-9662-F3F81F85326D}">
      <dsp:nvSpPr>
        <dsp:cNvPr id="0" name=""/>
        <dsp:cNvSpPr/>
      </dsp:nvSpPr>
      <dsp:spPr>
        <a:xfrm>
          <a:off x="0" y="2803559"/>
          <a:ext cx="11352403" cy="713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zh-CN" altLang="en-US" sz="2700" kern="1200" dirty="0">
              <a:latin typeface="Times New Roman" panose="02020603050405020304" pitchFamily="18" charset="0"/>
              <a:ea typeface="仿宋" panose="02010609060101010101" pitchFamily="49" charset="-122"/>
            </a:rPr>
            <a:t>校验：表内校验、表间校验</a:t>
          </a:r>
        </a:p>
      </dsp:txBody>
      <dsp:txXfrm>
        <a:off x="34830" y="2838389"/>
        <a:ext cx="11282743" cy="643840"/>
      </dsp:txXfrm>
    </dsp:sp>
    <dsp:sp modelId="{71EB3F10-9836-4166-BA76-43E613D4019A}">
      <dsp:nvSpPr>
        <dsp:cNvPr id="0" name=""/>
        <dsp:cNvSpPr/>
      </dsp:nvSpPr>
      <dsp:spPr>
        <a:xfrm>
          <a:off x="0" y="3517059"/>
          <a:ext cx="11352403" cy="1776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0439"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zh-CN" altLang="en-US" sz="2100" kern="1200" dirty="0">
              <a:latin typeface="Times New Roman" panose="02020603050405020304" pitchFamily="18" charset="0"/>
              <a:ea typeface="仿宋" panose="02010609060101010101" pitchFamily="49" charset="-122"/>
            </a:rPr>
            <a:t>如：表</a:t>
          </a:r>
          <a:r>
            <a:rPr lang="en-US" altLang="zh-CN" sz="2100" kern="1200" dirty="0">
              <a:latin typeface="Times New Roman" panose="02020603050405020304" pitchFamily="18" charset="0"/>
              <a:ea typeface="仿宋" panose="02010609060101010101" pitchFamily="49" charset="-122"/>
            </a:rPr>
            <a:t>1-2</a:t>
          </a:r>
          <a:r>
            <a:rPr lang="zh-CN" altLang="en-US" sz="2100" kern="1200" dirty="0">
              <a:latin typeface="Times New Roman" panose="02020603050405020304" pitchFamily="18" charset="0"/>
              <a:ea typeface="仿宋" panose="02010609060101010101" pitchFamily="49" charset="-122"/>
            </a:rPr>
            <a:t>、表</a:t>
          </a:r>
          <a:r>
            <a:rPr lang="en-US" altLang="zh-CN" sz="2100" kern="1200" dirty="0">
              <a:latin typeface="Times New Roman" panose="02020603050405020304" pitchFamily="18" charset="0"/>
              <a:ea typeface="仿宋" panose="02010609060101010101" pitchFamily="49" charset="-122"/>
            </a:rPr>
            <a:t>1-3</a:t>
          </a:r>
          <a:r>
            <a:rPr lang="zh-CN" altLang="en-US" sz="2100" kern="1200" dirty="0">
              <a:latin typeface="Times New Roman" panose="02020603050405020304" pitchFamily="18" charset="0"/>
              <a:ea typeface="仿宋" panose="02010609060101010101" pitchFamily="49" charset="-122"/>
            </a:rPr>
            <a:t>与表</a:t>
          </a:r>
          <a:r>
            <a:rPr lang="en-US" altLang="zh-CN" sz="2100" kern="1200" dirty="0">
              <a:latin typeface="Times New Roman" panose="02020603050405020304" pitchFamily="18" charset="0"/>
              <a:ea typeface="仿宋" panose="02010609060101010101" pitchFamily="49" charset="-122"/>
            </a:rPr>
            <a:t>1-3-1</a:t>
          </a:r>
          <a:r>
            <a:rPr lang="zh-CN" altLang="en-US" sz="2100" kern="1200" dirty="0">
              <a:latin typeface="Times New Roman" panose="02020603050405020304" pitchFamily="18" charset="0"/>
              <a:ea typeface="仿宋" panose="02010609060101010101" pitchFamily="49" charset="-122"/>
            </a:rPr>
            <a:t>单位号重复、表</a:t>
          </a:r>
          <a:r>
            <a:rPr lang="en-US" altLang="zh-CN" sz="2100" kern="1200" dirty="0">
              <a:latin typeface="Times New Roman" panose="02020603050405020304" pitchFamily="18" charset="0"/>
              <a:ea typeface="仿宋" panose="02010609060101010101" pitchFamily="49" charset="-122"/>
            </a:rPr>
            <a:t>1-4-1</a:t>
          </a:r>
          <a:r>
            <a:rPr lang="zh-CN" altLang="en-US" sz="2100" kern="1200" dirty="0">
              <a:latin typeface="Times New Roman" panose="02020603050405020304" pitchFamily="18" charset="0"/>
              <a:ea typeface="仿宋" panose="02010609060101010101" pitchFamily="49" charset="-122"/>
            </a:rPr>
            <a:t>专业所属单位需为表</a:t>
          </a:r>
          <a:r>
            <a:rPr lang="en-US" altLang="zh-CN" sz="2100" kern="1200" dirty="0">
              <a:latin typeface="Times New Roman" panose="02020603050405020304" pitchFamily="18" charset="0"/>
              <a:ea typeface="仿宋" panose="02010609060101010101" pitchFamily="49" charset="-122"/>
            </a:rPr>
            <a:t>1-3</a:t>
          </a:r>
          <a:r>
            <a:rPr lang="zh-CN" altLang="en-US" sz="2100" kern="1200" dirty="0">
              <a:latin typeface="Times New Roman" panose="02020603050405020304" pitchFamily="18" charset="0"/>
              <a:ea typeface="仿宋" panose="02010609060101010101" pitchFamily="49" charset="-122"/>
            </a:rPr>
            <a:t>或表</a:t>
          </a:r>
          <a:r>
            <a:rPr lang="en-US" altLang="zh-CN" sz="2100" kern="1200" dirty="0">
              <a:latin typeface="Times New Roman" panose="02020603050405020304" pitchFamily="18" charset="0"/>
              <a:ea typeface="仿宋" panose="02010609060101010101" pitchFamily="49" charset="-122"/>
            </a:rPr>
            <a:t>1-3-1</a:t>
          </a:r>
          <a:r>
            <a:rPr lang="zh-CN" altLang="en-US" sz="2100" kern="1200" dirty="0">
              <a:latin typeface="Times New Roman" panose="02020603050405020304" pitchFamily="18" charset="0"/>
              <a:ea typeface="仿宋" panose="02010609060101010101" pitchFamily="49" charset="-122"/>
            </a:rPr>
            <a:t>、</a:t>
          </a:r>
        </a:p>
        <a:p>
          <a:pPr marL="228600" lvl="1" indent="-228600" algn="l" defTabSz="933450">
            <a:lnSpc>
              <a:spcPct val="90000"/>
            </a:lnSpc>
            <a:spcBef>
              <a:spcPct val="0"/>
            </a:spcBef>
            <a:spcAft>
              <a:spcPct val="20000"/>
            </a:spcAft>
            <a:buChar char="••"/>
          </a:pPr>
          <a:r>
            <a:rPr lang="zh-CN" altLang="en-US" sz="2100" kern="1200" dirty="0">
              <a:latin typeface="Times New Roman" panose="02020603050405020304" pitchFamily="18" charset="0"/>
              <a:ea typeface="仿宋" panose="02010609060101010101" pitchFamily="49" charset="-122"/>
            </a:rPr>
            <a:t>表</a:t>
          </a:r>
          <a:r>
            <a:rPr lang="en-US" altLang="zh-CN" sz="2100" kern="1200" dirty="0">
              <a:latin typeface="Times New Roman" panose="02020603050405020304" pitchFamily="18" charset="0"/>
              <a:ea typeface="仿宋" panose="02010609060101010101" pitchFamily="49" charset="-122"/>
            </a:rPr>
            <a:t>1-2</a:t>
          </a:r>
          <a:r>
            <a:rPr lang="zh-CN" altLang="en-US" sz="2100" kern="1200" dirty="0">
              <a:latin typeface="Times New Roman" panose="02020603050405020304" pitchFamily="18" charset="0"/>
              <a:ea typeface="仿宋" panose="02010609060101010101" pitchFamily="49" charset="-122"/>
            </a:rPr>
            <a:t>内 单位号不能重复、表</a:t>
          </a:r>
          <a:r>
            <a:rPr lang="en-US" altLang="zh-CN" sz="2100" kern="1200" dirty="0">
              <a:latin typeface="Times New Roman" panose="02020603050405020304" pitchFamily="18" charset="0"/>
              <a:ea typeface="仿宋" panose="02010609060101010101" pitchFamily="49" charset="-122"/>
            </a:rPr>
            <a:t>1-4-1 </a:t>
          </a:r>
          <a:r>
            <a:rPr lang="zh-CN" altLang="en-US" sz="2100" kern="1200" dirty="0">
              <a:latin typeface="Times New Roman" panose="02020603050405020304" pitchFamily="18" charset="0"/>
              <a:ea typeface="仿宋" panose="02010609060101010101" pitchFamily="49" charset="-122"/>
            </a:rPr>
            <a:t>校内专业代码不重复</a:t>
          </a:r>
        </a:p>
      </dsp:txBody>
      <dsp:txXfrm>
        <a:off x="0" y="3517059"/>
        <a:ext cx="11352403" cy="177606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noProof="1"/>
            </a:lvl1pPr>
          </a:lstStyle>
          <a:p>
            <a:pPr>
              <a:defRPr/>
            </a:pP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noProof="1">
                <a:cs typeface="+mn-cs"/>
              </a:defRPr>
            </a:lvl1pPr>
          </a:lstStyle>
          <a:p>
            <a:pPr>
              <a:defRPr/>
            </a:pPr>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noProof="1"/>
            </a:lvl1pPr>
          </a:lstStyle>
          <a:p>
            <a:pPr>
              <a:defRPr/>
            </a:pP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lstStyle>
            <a:lvl1pPr algn="r">
              <a:defRPr sz="1200" noProof="1" dirty="0"/>
            </a:lvl1pPr>
          </a:lstStyle>
          <a:p>
            <a:fld id="{DDDEF621-1D95-432F-9957-2699362503EB}" type="slidenum">
              <a:rPr lang="zh-CN" altLang="en-US"/>
              <a:pPr/>
              <a:t>‹#›</a:t>
            </a:fld>
            <a:endParaRPr lang="zh-CN" altLang="en-US"/>
          </a:p>
        </p:txBody>
      </p:sp>
    </p:spTree>
    <p:extLst>
      <p:ext uri="{BB962C8B-B14F-4D97-AF65-F5344CB8AC3E}">
        <p14:creationId xmlns:p14="http://schemas.microsoft.com/office/powerpoint/2010/main" val="25144121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noProof="1"/>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noProof="1">
                <a:cs typeface="+mn-cs"/>
              </a:defRPr>
            </a:lvl1pPr>
          </a:lstStyle>
          <a:p>
            <a:pPr>
              <a:defRPr/>
            </a:pPr>
            <a:endParaRPr lang="zh-CN" altLang="en-US"/>
          </a:p>
        </p:txBody>
      </p:sp>
      <p:sp>
        <p:nvSpPr>
          <p:cNvPr id="8196" name="幻灯片图像占位符 3"/>
          <p:cNvSpPr>
            <a:spLocks noGrp="1" noRot="1" noChangeAspect="1" noChangeArrowheads="1"/>
          </p:cNvSpPr>
          <p:nvPr>
            <p:ph type="sldImg" idx="4294967295"/>
          </p:nvPr>
        </p:nvSpPr>
        <p:spPr bwMode="auto">
          <a:xfrm>
            <a:off x="685800" y="1143000"/>
            <a:ext cx="5486400" cy="3086100"/>
          </a:xfrm>
          <a:prstGeom prst="rect">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8197" name="备注占位符 4"/>
          <p:cNvSpPr>
            <a:spLocks noGrp="1" noChangeArrowheads="1"/>
          </p:cNvSpPr>
          <p:nvPr>
            <p:ph type="body" sz="quarter" idx="4294967295"/>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noProof="1"/>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noProof="1" dirty="0"/>
            </a:lvl1pPr>
          </a:lstStyle>
          <a:p>
            <a:fld id="{2DB571D0-9CD0-4952-9505-CC9C20CA935F}" type="slidenum">
              <a:rPr lang="zh-CN" altLang="en-US"/>
              <a:pPr/>
              <a:t>‹#›</a:t>
            </a:fld>
            <a:endParaRPr lang="zh-CN" altLang="en-US"/>
          </a:p>
        </p:txBody>
      </p:sp>
    </p:spTree>
    <p:extLst>
      <p:ext uri="{BB962C8B-B14F-4D97-AF65-F5344CB8AC3E}">
        <p14:creationId xmlns:p14="http://schemas.microsoft.com/office/powerpoint/2010/main" val="154645078"/>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141C624-3EDD-4D30-936D-0B99B3D6F97F}" type="slidenum">
              <a:rPr lang="zh-CN" altLang="en-US" smtClean="0"/>
              <a:pPr/>
              <a:t>1</a:t>
            </a:fld>
            <a:endParaRPr lang="zh-CN" altLang="en-US"/>
          </a:p>
        </p:txBody>
      </p:sp>
    </p:spTree>
    <p:extLst>
      <p:ext uri="{BB962C8B-B14F-4D97-AF65-F5344CB8AC3E}">
        <p14:creationId xmlns:p14="http://schemas.microsoft.com/office/powerpoint/2010/main" val="2708914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141C624-3EDD-4D30-936D-0B99B3D6F97F}" type="slidenum">
              <a:rPr lang="zh-CN" altLang="en-US" smtClean="0"/>
              <a:pPr/>
              <a:t>13</a:t>
            </a:fld>
            <a:endParaRPr lang="zh-CN" altLang="en-US"/>
          </a:p>
        </p:txBody>
      </p:sp>
    </p:spTree>
    <p:extLst>
      <p:ext uri="{BB962C8B-B14F-4D97-AF65-F5344CB8AC3E}">
        <p14:creationId xmlns:p14="http://schemas.microsoft.com/office/powerpoint/2010/main" val="2255006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DB571D0-9CD0-4952-9505-CC9C20CA935F}" type="slidenum">
              <a:rPr lang="zh-CN" altLang="en-US" smtClean="0"/>
              <a:pPr/>
              <a:t>17</a:t>
            </a:fld>
            <a:endParaRPr lang="zh-CN" altLang="en-US"/>
          </a:p>
        </p:txBody>
      </p:sp>
    </p:spTree>
    <p:extLst>
      <p:ext uri="{BB962C8B-B14F-4D97-AF65-F5344CB8AC3E}">
        <p14:creationId xmlns:p14="http://schemas.microsoft.com/office/powerpoint/2010/main" val="266297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DB571D0-9CD0-4952-9505-CC9C20CA935F}" type="slidenum">
              <a:rPr lang="zh-CN" altLang="en-US" smtClean="0"/>
              <a:pPr/>
              <a:t>18</a:t>
            </a:fld>
            <a:endParaRPr lang="zh-CN" altLang="en-US"/>
          </a:p>
        </p:txBody>
      </p:sp>
    </p:spTree>
    <p:extLst>
      <p:ext uri="{BB962C8B-B14F-4D97-AF65-F5344CB8AC3E}">
        <p14:creationId xmlns:p14="http://schemas.microsoft.com/office/powerpoint/2010/main" val="266297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DB571D0-9CD0-4952-9505-CC9C20CA935F}" type="slidenum">
              <a:rPr lang="zh-CN" altLang="en-US" smtClean="0"/>
              <a:pPr/>
              <a:t>19</a:t>
            </a:fld>
            <a:endParaRPr lang="zh-CN" altLang="en-US"/>
          </a:p>
        </p:txBody>
      </p:sp>
    </p:spTree>
    <p:extLst>
      <p:ext uri="{BB962C8B-B14F-4D97-AF65-F5344CB8AC3E}">
        <p14:creationId xmlns:p14="http://schemas.microsoft.com/office/powerpoint/2010/main" val="266297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DB571D0-9CD0-4952-9505-CC9C20CA935F}" type="slidenum">
              <a:rPr lang="zh-CN" altLang="en-US" smtClean="0"/>
              <a:pPr/>
              <a:t>20</a:t>
            </a:fld>
            <a:endParaRPr lang="zh-CN" altLang="en-US"/>
          </a:p>
        </p:txBody>
      </p:sp>
    </p:spTree>
    <p:extLst>
      <p:ext uri="{BB962C8B-B14F-4D97-AF65-F5344CB8AC3E}">
        <p14:creationId xmlns:p14="http://schemas.microsoft.com/office/powerpoint/2010/main" val="266297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DB571D0-9CD0-4952-9505-CC9C20CA935F}" type="slidenum">
              <a:rPr lang="zh-CN" altLang="en-US" smtClean="0"/>
              <a:pPr/>
              <a:t>21</a:t>
            </a:fld>
            <a:endParaRPr lang="zh-CN" altLang="en-US"/>
          </a:p>
        </p:txBody>
      </p:sp>
    </p:spTree>
    <p:extLst>
      <p:ext uri="{BB962C8B-B14F-4D97-AF65-F5344CB8AC3E}">
        <p14:creationId xmlns:p14="http://schemas.microsoft.com/office/powerpoint/2010/main" val="266297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DB571D0-9CD0-4952-9505-CC9C20CA935F}" type="slidenum">
              <a:rPr lang="zh-CN" altLang="en-US" smtClean="0"/>
              <a:pPr/>
              <a:t>22</a:t>
            </a:fld>
            <a:endParaRPr lang="zh-CN" altLang="en-US"/>
          </a:p>
        </p:txBody>
      </p:sp>
    </p:spTree>
    <p:extLst>
      <p:ext uri="{BB962C8B-B14F-4D97-AF65-F5344CB8AC3E}">
        <p14:creationId xmlns:p14="http://schemas.microsoft.com/office/powerpoint/2010/main" val="266297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DB571D0-9CD0-4952-9505-CC9C20CA935F}" type="slidenum">
              <a:rPr lang="zh-CN" altLang="en-US" smtClean="0"/>
              <a:pPr/>
              <a:t>23</a:t>
            </a:fld>
            <a:endParaRPr lang="zh-CN" altLang="en-US"/>
          </a:p>
        </p:txBody>
      </p:sp>
    </p:spTree>
    <p:extLst>
      <p:ext uri="{BB962C8B-B14F-4D97-AF65-F5344CB8AC3E}">
        <p14:creationId xmlns:p14="http://schemas.microsoft.com/office/powerpoint/2010/main" val="266297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DB571D0-9CD0-4952-9505-CC9C20CA935F}" type="slidenum">
              <a:rPr lang="zh-CN" altLang="en-US" smtClean="0"/>
              <a:pPr/>
              <a:t>24</a:t>
            </a:fld>
            <a:endParaRPr lang="zh-CN" altLang="en-US"/>
          </a:p>
        </p:txBody>
      </p:sp>
    </p:spTree>
    <p:extLst>
      <p:ext uri="{BB962C8B-B14F-4D97-AF65-F5344CB8AC3E}">
        <p14:creationId xmlns:p14="http://schemas.microsoft.com/office/powerpoint/2010/main" val="2662970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DB571D0-9CD0-4952-9505-CC9C20CA935F}" type="slidenum">
              <a:rPr lang="zh-CN" altLang="en-US" smtClean="0"/>
              <a:pPr/>
              <a:t>25</a:t>
            </a:fld>
            <a:endParaRPr lang="zh-CN" altLang="en-US"/>
          </a:p>
        </p:txBody>
      </p:sp>
    </p:spTree>
    <p:extLst>
      <p:ext uri="{BB962C8B-B14F-4D97-AF65-F5344CB8AC3E}">
        <p14:creationId xmlns:p14="http://schemas.microsoft.com/office/powerpoint/2010/main" val="266297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141C624-3EDD-4D30-936D-0B99B3D6F97F}" type="slidenum">
              <a:rPr lang="zh-CN" altLang="en-US" smtClean="0"/>
              <a:pPr/>
              <a:t>2</a:t>
            </a:fld>
            <a:endParaRPr lang="zh-CN" altLang="en-US"/>
          </a:p>
        </p:txBody>
      </p:sp>
    </p:spTree>
    <p:extLst>
      <p:ext uri="{BB962C8B-B14F-4D97-AF65-F5344CB8AC3E}">
        <p14:creationId xmlns:p14="http://schemas.microsoft.com/office/powerpoint/2010/main" val="22550062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DB571D0-9CD0-4952-9505-CC9C20CA935F}" type="slidenum">
              <a:rPr lang="zh-CN" altLang="en-US" smtClean="0"/>
              <a:pPr/>
              <a:t>26</a:t>
            </a:fld>
            <a:endParaRPr lang="zh-CN" altLang="en-US"/>
          </a:p>
        </p:txBody>
      </p:sp>
    </p:spTree>
    <p:extLst>
      <p:ext uri="{BB962C8B-B14F-4D97-AF65-F5344CB8AC3E}">
        <p14:creationId xmlns:p14="http://schemas.microsoft.com/office/powerpoint/2010/main" val="266297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DB571D0-9CD0-4952-9505-CC9C20CA935F}" type="slidenum">
              <a:rPr lang="zh-CN" altLang="en-US" smtClean="0"/>
              <a:pPr/>
              <a:t>27</a:t>
            </a:fld>
            <a:endParaRPr lang="zh-CN" altLang="en-US"/>
          </a:p>
        </p:txBody>
      </p:sp>
    </p:spTree>
    <p:extLst>
      <p:ext uri="{BB962C8B-B14F-4D97-AF65-F5344CB8AC3E}">
        <p14:creationId xmlns:p14="http://schemas.microsoft.com/office/powerpoint/2010/main" val="266297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DB571D0-9CD0-4952-9505-CC9C20CA935F}" type="slidenum">
              <a:rPr lang="zh-CN" altLang="en-US" smtClean="0"/>
              <a:pPr/>
              <a:t>28</a:t>
            </a:fld>
            <a:endParaRPr lang="zh-CN" altLang="en-US"/>
          </a:p>
        </p:txBody>
      </p:sp>
    </p:spTree>
    <p:extLst>
      <p:ext uri="{BB962C8B-B14F-4D97-AF65-F5344CB8AC3E}">
        <p14:creationId xmlns:p14="http://schemas.microsoft.com/office/powerpoint/2010/main" val="2662970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DB571D0-9CD0-4952-9505-CC9C20CA935F}" type="slidenum">
              <a:rPr lang="zh-CN" altLang="en-US" smtClean="0"/>
              <a:pPr/>
              <a:t>29</a:t>
            </a:fld>
            <a:endParaRPr lang="zh-CN" altLang="en-US"/>
          </a:p>
        </p:txBody>
      </p:sp>
    </p:spTree>
    <p:extLst>
      <p:ext uri="{BB962C8B-B14F-4D97-AF65-F5344CB8AC3E}">
        <p14:creationId xmlns:p14="http://schemas.microsoft.com/office/powerpoint/2010/main" val="2662970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DB571D0-9CD0-4952-9505-CC9C20CA935F}" type="slidenum">
              <a:rPr lang="zh-CN" altLang="en-US" smtClean="0"/>
              <a:pPr/>
              <a:t>30</a:t>
            </a:fld>
            <a:endParaRPr lang="zh-CN" altLang="en-US"/>
          </a:p>
        </p:txBody>
      </p:sp>
    </p:spTree>
    <p:extLst>
      <p:ext uri="{BB962C8B-B14F-4D97-AF65-F5344CB8AC3E}">
        <p14:creationId xmlns:p14="http://schemas.microsoft.com/office/powerpoint/2010/main" val="2662970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DB571D0-9CD0-4952-9505-CC9C20CA935F}" type="slidenum">
              <a:rPr lang="zh-CN" altLang="en-US" smtClean="0"/>
              <a:pPr/>
              <a:t>31</a:t>
            </a:fld>
            <a:endParaRPr lang="zh-CN" altLang="en-US"/>
          </a:p>
        </p:txBody>
      </p:sp>
    </p:spTree>
    <p:extLst>
      <p:ext uri="{BB962C8B-B14F-4D97-AF65-F5344CB8AC3E}">
        <p14:creationId xmlns:p14="http://schemas.microsoft.com/office/powerpoint/2010/main" val="2662970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DB571D0-9CD0-4952-9505-CC9C20CA935F}" type="slidenum">
              <a:rPr lang="zh-CN" altLang="en-US" smtClean="0"/>
              <a:pPr/>
              <a:t>32</a:t>
            </a:fld>
            <a:endParaRPr lang="zh-CN" altLang="en-US"/>
          </a:p>
        </p:txBody>
      </p:sp>
    </p:spTree>
    <p:extLst>
      <p:ext uri="{BB962C8B-B14F-4D97-AF65-F5344CB8AC3E}">
        <p14:creationId xmlns:p14="http://schemas.microsoft.com/office/powerpoint/2010/main" val="2662970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DB571D0-9CD0-4952-9505-CC9C20CA935F}" type="slidenum">
              <a:rPr lang="zh-CN" altLang="en-US" smtClean="0"/>
              <a:pPr/>
              <a:t>33</a:t>
            </a:fld>
            <a:endParaRPr lang="zh-CN" altLang="en-US"/>
          </a:p>
        </p:txBody>
      </p:sp>
    </p:spTree>
    <p:extLst>
      <p:ext uri="{BB962C8B-B14F-4D97-AF65-F5344CB8AC3E}">
        <p14:creationId xmlns:p14="http://schemas.microsoft.com/office/powerpoint/2010/main" val="2662970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DB571D0-9CD0-4952-9505-CC9C20CA935F}" type="slidenum">
              <a:rPr lang="zh-CN" altLang="en-US" smtClean="0"/>
              <a:pPr/>
              <a:t>34</a:t>
            </a:fld>
            <a:endParaRPr lang="zh-CN" altLang="en-US"/>
          </a:p>
        </p:txBody>
      </p:sp>
    </p:spTree>
    <p:extLst>
      <p:ext uri="{BB962C8B-B14F-4D97-AF65-F5344CB8AC3E}">
        <p14:creationId xmlns:p14="http://schemas.microsoft.com/office/powerpoint/2010/main" val="2662970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zh-CN" altLang="en-US" dirty="0"/>
              <a:t>这张表的逻辑是这样，我们将教学经费支出分成两个大的部分，一部分是用于维持日常教学运转的，也就是教学日常运行支出。这是一个基础的、长期的经费。那么，除了维持日常运转，我们还会开展一些相对来说周期短一些的项目，包括教学改革和专业建设。那么这些支出，是以项目的形式来支出的。日常运行支出和专项支出。</a:t>
            </a:r>
          </a:p>
          <a:p>
            <a:endParaRPr lang="zh-CN" altLang="en-US" dirty="0"/>
          </a:p>
        </p:txBody>
      </p:sp>
      <p:sp>
        <p:nvSpPr>
          <p:cNvPr id="4" name="灯片编号占位符 3"/>
          <p:cNvSpPr>
            <a:spLocks noGrp="1"/>
          </p:cNvSpPr>
          <p:nvPr>
            <p:ph type="sldNum" sz="quarter" idx="10"/>
          </p:nvPr>
        </p:nvSpPr>
        <p:spPr/>
        <p:txBody>
          <a:bodyPr/>
          <a:lstStyle/>
          <a:p>
            <a:fld id="{2DB571D0-9CD0-4952-9505-CC9C20CA935F}" type="slidenum">
              <a:rPr lang="zh-CN" altLang="en-US" smtClean="0"/>
              <a:pPr/>
              <a:t>35</a:t>
            </a:fld>
            <a:endParaRPr lang="zh-CN" altLang="en-US"/>
          </a:p>
        </p:txBody>
      </p:sp>
    </p:spTree>
    <p:extLst>
      <p:ext uri="{BB962C8B-B14F-4D97-AF65-F5344CB8AC3E}">
        <p14:creationId xmlns:p14="http://schemas.microsoft.com/office/powerpoint/2010/main" val="266297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2F02F50-422C-4EE2-886E-9969F4D0A931}" type="slidenum">
              <a:rPr lang="zh-CN" altLang="en-US" smtClean="0"/>
              <a:pPr/>
              <a:t>3</a:t>
            </a:fld>
            <a:endParaRPr lang="zh-CN" altLang="en-US"/>
          </a:p>
        </p:txBody>
      </p:sp>
    </p:spTree>
    <p:extLst>
      <p:ext uri="{BB962C8B-B14F-4D97-AF65-F5344CB8AC3E}">
        <p14:creationId xmlns:p14="http://schemas.microsoft.com/office/powerpoint/2010/main" val="32165279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DB571D0-9CD0-4952-9505-CC9C20CA935F}" type="slidenum">
              <a:rPr lang="zh-CN" altLang="en-US" smtClean="0"/>
              <a:pPr/>
              <a:t>36</a:t>
            </a:fld>
            <a:endParaRPr lang="zh-CN" altLang="en-US"/>
          </a:p>
        </p:txBody>
      </p:sp>
    </p:spTree>
    <p:extLst>
      <p:ext uri="{BB962C8B-B14F-4D97-AF65-F5344CB8AC3E}">
        <p14:creationId xmlns:p14="http://schemas.microsoft.com/office/powerpoint/2010/main" val="2662970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DB571D0-9CD0-4952-9505-CC9C20CA935F}" type="slidenum">
              <a:rPr lang="zh-CN" altLang="en-US" smtClean="0"/>
              <a:pPr/>
              <a:t>37</a:t>
            </a:fld>
            <a:endParaRPr lang="zh-CN" altLang="en-US"/>
          </a:p>
        </p:txBody>
      </p:sp>
    </p:spTree>
    <p:extLst>
      <p:ext uri="{BB962C8B-B14F-4D97-AF65-F5344CB8AC3E}">
        <p14:creationId xmlns:p14="http://schemas.microsoft.com/office/powerpoint/2010/main" val="2662970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DB571D0-9CD0-4952-9505-CC9C20CA935F}" type="slidenum">
              <a:rPr lang="zh-CN" altLang="en-US" smtClean="0"/>
              <a:pPr/>
              <a:t>38</a:t>
            </a:fld>
            <a:endParaRPr lang="zh-CN" altLang="en-US"/>
          </a:p>
        </p:txBody>
      </p:sp>
    </p:spTree>
    <p:extLst>
      <p:ext uri="{BB962C8B-B14F-4D97-AF65-F5344CB8AC3E}">
        <p14:creationId xmlns:p14="http://schemas.microsoft.com/office/powerpoint/2010/main" val="2662970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DB571D0-9CD0-4952-9505-CC9C20CA935F}" type="slidenum">
              <a:rPr lang="zh-CN" altLang="en-US" smtClean="0"/>
              <a:pPr/>
              <a:t>39</a:t>
            </a:fld>
            <a:endParaRPr lang="zh-CN" altLang="en-US"/>
          </a:p>
        </p:txBody>
      </p:sp>
    </p:spTree>
    <p:extLst>
      <p:ext uri="{BB962C8B-B14F-4D97-AF65-F5344CB8AC3E}">
        <p14:creationId xmlns:p14="http://schemas.microsoft.com/office/powerpoint/2010/main" val="2662970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DB571D0-9CD0-4952-9505-CC9C20CA935F}" type="slidenum">
              <a:rPr lang="zh-CN" altLang="en-US" smtClean="0"/>
              <a:pPr/>
              <a:t>40</a:t>
            </a:fld>
            <a:endParaRPr lang="zh-CN" altLang="en-US"/>
          </a:p>
        </p:txBody>
      </p:sp>
    </p:spTree>
    <p:extLst>
      <p:ext uri="{BB962C8B-B14F-4D97-AF65-F5344CB8AC3E}">
        <p14:creationId xmlns:p14="http://schemas.microsoft.com/office/powerpoint/2010/main" val="2662970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DB571D0-9CD0-4952-9505-CC9C20CA935F}" type="slidenum">
              <a:rPr lang="zh-CN" altLang="en-US" smtClean="0"/>
              <a:pPr/>
              <a:t>41</a:t>
            </a:fld>
            <a:endParaRPr lang="zh-CN" altLang="en-US"/>
          </a:p>
        </p:txBody>
      </p:sp>
    </p:spTree>
    <p:extLst>
      <p:ext uri="{BB962C8B-B14F-4D97-AF65-F5344CB8AC3E}">
        <p14:creationId xmlns:p14="http://schemas.microsoft.com/office/powerpoint/2010/main" val="2662970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DB571D0-9CD0-4952-9505-CC9C20CA935F}" type="slidenum">
              <a:rPr lang="zh-CN" altLang="en-US" smtClean="0"/>
              <a:pPr/>
              <a:t>42</a:t>
            </a:fld>
            <a:endParaRPr lang="zh-CN" altLang="en-US"/>
          </a:p>
        </p:txBody>
      </p:sp>
    </p:spTree>
    <p:extLst>
      <p:ext uri="{BB962C8B-B14F-4D97-AF65-F5344CB8AC3E}">
        <p14:creationId xmlns:p14="http://schemas.microsoft.com/office/powerpoint/2010/main" val="2662970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DB571D0-9CD0-4952-9505-CC9C20CA935F}" type="slidenum">
              <a:rPr lang="zh-CN" altLang="en-US" smtClean="0"/>
              <a:pPr/>
              <a:t>43</a:t>
            </a:fld>
            <a:endParaRPr lang="zh-CN" altLang="en-US"/>
          </a:p>
        </p:txBody>
      </p:sp>
    </p:spTree>
    <p:extLst>
      <p:ext uri="{BB962C8B-B14F-4D97-AF65-F5344CB8AC3E}">
        <p14:creationId xmlns:p14="http://schemas.microsoft.com/office/powerpoint/2010/main" val="2662970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DB571D0-9CD0-4952-9505-CC9C20CA935F}" type="slidenum">
              <a:rPr lang="zh-CN" altLang="en-US" smtClean="0"/>
              <a:pPr/>
              <a:t>44</a:t>
            </a:fld>
            <a:endParaRPr lang="zh-CN" altLang="en-US"/>
          </a:p>
        </p:txBody>
      </p:sp>
    </p:spTree>
    <p:extLst>
      <p:ext uri="{BB962C8B-B14F-4D97-AF65-F5344CB8AC3E}">
        <p14:creationId xmlns:p14="http://schemas.microsoft.com/office/powerpoint/2010/main" val="2662970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DB571D0-9CD0-4952-9505-CC9C20CA935F}" type="slidenum">
              <a:rPr lang="zh-CN" altLang="en-US" smtClean="0"/>
              <a:pPr/>
              <a:t>45</a:t>
            </a:fld>
            <a:endParaRPr lang="zh-CN" altLang="en-US"/>
          </a:p>
        </p:txBody>
      </p:sp>
    </p:spTree>
    <p:extLst>
      <p:ext uri="{BB962C8B-B14F-4D97-AF65-F5344CB8AC3E}">
        <p14:creationId xmlns:p14="http://schemas.microsoft.com/office/powerpoint/2010/main" val="266297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5141C624-3EDD-4D30-936D-0B99B3D6F97F}" type="slidenum">
              <a:rPr lang="zh-CN" altLang="en-US" smtClean="0"/>
              <a:pPr/>
              <a:t>6</a:t>
            </a:fld>
            <a:endParaRPr lang="zh-CN" altLang="en-US"/>
          </a:p>
        </p:txBody>
      </p:sp>
    </p:spTree>
    <p:extLst>
      <p:ext uri="{BB962C8B-B14F-4D97-AF65-F5344CB8AC3E}">
        <p14:creationId xmlns:p14="http://schemas.microsoft.com/office/powerpoint/2010/main" val="8103257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DB571D0-9CD0-4952-9505-CC9C20CA935F}" type="slidenum">
              <a:rPr lang="zh-CN" altLang="en-US" smtClean="0"/>
              <a:pPr/>
              <a:t>46</a:t>
            </a:fld>
            <a:endParaRPr lang="zh-CN" altLang="en-US"/>
          </a:p>
        </p:txBody>
      </p:sp>
    </p:spTree>
    <p:extLst>
      <p:ext uri="{BB962C8B-B14F-4D97-AF65-F5344CB8AC3E}">
        <p14:creationId xmlns:p14="http://schemas.microsoft.com/office/powerpoint/2010/main" val="2662970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DB571D0-9CD0-4952-9505-CC9C20CA935F}" type="slidenum">
              <a:rPr lang="zh-CN" altLang="en-US" smtClean="0"/>
              <a:pPr/>
              <a:t>47</a:t>
            </a:fld>
            <a:endParaRPr lang="zh-CN" altLang="en-US"/>
          </a:p>
        </p:txBody>
      </p:sp>
    </p:spTree>
    <p:extLst>
      <p:ext uri="{BB962C8B-B14F-4D97-AF65-F5344CB8AC3E}">
        <p14:creationId xmlns:p14="http://schemas.microsoft.com/office/powerpoint/2010/main" val="2662970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DB571D0-9CD0-4952-9505-CC9C20CA935F}" type="slidenum">
              <a:rPr lang="zh-CN" altLang="en-US" smtClean="0"/>
              <a:pPr/>
              <a:t>48</a:t>
            </a:fld>
            <a:endParaRPr lang="zh-CN" altLang="en-US"/>
          </a:p>
        </p:txBody>
      </p:sp>
    </p:spTree>
    <p:extLst>
      <p:ext uri="{BB962C8B-B14F-4D97-AF65-F5344CB8AC3E}">
        <p14:creationId xmlns:p14="http://schemas.microsoft.com/office/powerpoint/2010/main" val="2662970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DB571D0-9CD0-4952-9505-CC9C20CA935F}" type="slidenum">
              <a:rPr lang="zh-CN" altLang="en-US" smtClean="0"/>
              <a:pPr/>
              <a:t>49</a:t>
            </a:fld>
            <a:endParaRPr lang="zh-CN" altLang="en-US"/>
          </a:p>
        </p:txBody>
      </p:sp>
    </p:spTree>
    <p:extLst>
      <p:ext uri="{BB962C8B-B14F-4D97-AF65-F5344CB8AC3E}">
        <p14:creationId xmlns:p14="http://schemas.microsoft.com/office/powerpoint/2010/main" val="2662970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DB571D0-9CD0-4952-9505-CC9C20CA935F}" type="slidenum">
              <a:rPr lang="zh-CN" altLang="en-US" smtClean="0"/>
              <a:pPr/>
              <a:t>50</a:t>
            </a:fld>
            <a:endParaRPr lang="zh-CN" altLang="en-US"/>
          </a:p>
        </p:txBody>
      </p:sp>
    </p:spTree>
    <p:extLst>
      <p:ext uri="{BB962C8B-B14F-4D97-AF65-F5344CB8AC3E}">
        <p14:creationId xmlns:p14="http://schemas.microsoft.com/office/powerpoint/2010/main" val="2662970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DB571D0-9CD0-4952-9505-CC9C20CA935F}" type="slidenum">
              <a:rPr lang="zh-CN" altLang="en-US" smtClean="0"/>
              <a:pPr/>
              <a:t>51</a:t>
            </a:fld>
            <a:endParaRPr lang="zh-CN" altLang="en-US"/>
          </a:p>
        </p:txBody>
      </p:sp>
    </p:spTree>
    <p:extLst>
      <p:ext uri="{BB962C8B-B14F-4D97-AF65-F5344CB8AC3E}">
        <p14:creationId xmlns:p14="http://schemas.microsoft.com/office/powerpoint/2010/main" val="2662970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DB571D0-9CD0-4952-9505-CC9C20CA935F}" type="slidenum">
              <a:rPr lang="zh-CN" altLang="en-US" smtClean="0"/>
              <a:pPr/>
              <a:t>52</a:t>
            </a:fld>
            <a:endParaRPr lang="zh-CN" altLang="en-US"/>
          </a:p>
        </p:txBody>
      </p:sp>
    </p:spTree>
    <p:extLst>
      <p:ext uri="{BB962C8B-B14F-4D97-AF65-F5344CB8AC3E}">
        <p14:creationId xmlns:p14="http://schemas.microsoft.com/office/powerpoint/2010/main" val="2662970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DB571D0-9CD0-4952-9505-CC9C20CA935F}" type="slidenum">
              <a:rPr lang="zh-CN" altLang="en-US" smtClean="0"/>
              <a:pPr/>
              <a:t>53</a:t>
            </a:fld>
            <a:endParaRPr lang="zh-CN" altLang="en-US"/>
          </a:p>
        </p:txBody>
      </p:sp>
    </p:spTree>
    <p:extLst>
      <p:ext uri="{BB962C8B-B14F-4D97-AF65-F5344CB8AC3E}">
        <p14:creationId xmlns:p14="http://schemas.microsoft.com/office/powerpoint/2010/main" val="2662970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DB571D0-9CD0-4952-9505-CC9C20CA935F}" type="slidenum">
              <a:rPr lang="zh-CN" altLang="en-US" smtClean="0"/>
              <a:pPr/>
              <a:t>54</a:t>
            </a:fld>
            <a:endParaRPr lang="zh-CN" altLang="en-US"/>
          </a:p>
        </p:txBody>
      </p:sp>
    </p:spTree>
    <p:extLst>
      <p:ext uri="{BB962C8B-B14F-4D97-AF65-F5344CB8AC3E}">
        <p14:creationId xmlns:p14="http://schemas.microsoft.com/office/powerpoint/2010/main" val="2662970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5141C624-3EDD-4D30-936D-0B99B3D6F97F}" type="slidenum">
              <a:rPr lang="zh-CN" altLang="en-US" smtClean="0"/>
              <a:pPr/>
              <a:t>56</a:t>
            </a:fld>
            <a:endParaRPr lang="zh-CN" altLang="en-US"/>
          </a:p>
        </p:txBody>
      </p:sp>
    </p:spTree>
    <p:extLst>
      <p:ext uri="{BB962C8B-B14F-4D97-AF65-F5344CB8AC3E}">
        <p14:creationId xmlns:p14="http://schemas.microsoft.com/office/powerpoint/2010/main" val="305493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5141C624-3EDD-4D30-936D-0B99B3D6F97F}" type="slidenum">
              <a:rPr lang="zh-CN" altLang="en-US" smtClean="0"/>
              <a:pPr/>
              <a:t>7</a:t>
            </a:fld>
            <a:endParaRPr lang="zh-CN" altLang="en-US"/>
          </a:p>
        </p:txBody>
      </p:sp>
    </p:spTree>
    <p:extLst>
      <p:ext uri="{BB962C8B-B14F-4D97-AF65-F5344CB8AC3E}">
        <p14:creationId xmlns:p14="http://schemas.microsoft.com/office/powerpoint/2010/main" val="8103257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5141C624-3EDD-4D30-936D-0B99B3D6F97F}" type="slidenum">
              <a:rPr lang="zh-CN" altLang="en-US" smtClean="0"/>
              <a:pPr/>
              <a:t>57</a:t>
            </a:fld>
            <a:endParaRPr lang="zh-CN" altLang="en-US"/>
          </a:p>
        </p:txBody>
      </p:sp>
    </p:spTree>
    <p:extLst>
      <p:ext uri="{BB962C8B-B14F-4D97-AF65-F5344CB8AC3E}">
        <p14:creationId xmlns:p14="http://schemas.microsoft.com/office/powerpoint/2010/main" val="3054938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5141C624-3EDD-4D30-936D-0B99B3D6F97F}" type="slidenum">
              <a:rPr lang="zh-CN" altLang="en-US" smtClean="0"/>
              <a:pPr/>
              <a:t>58</a:t>
            </a:fld>
            <a:endParaRPr lang="zh-CN" altLang="en-US"/>
          </a:p>
        </p:txBody>
      </p:sp>
    </p:spTree>
    <p:extLst>
      <p:ext uri="{BB962C8B-B14F-4D97-AF65-F5344CB8AC3E}">
        <p14:creationId xmlns:p14="http://schemas.microsoft.com/office/powerpoint/2010/main" val="3054938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5141C624-3EDD-4D30-936D-0B99B3D6F97F}" type="slidenum">
              <a:rPr lang="zh-CN" altLang="en-US" smtClean="0"/>
              <a:pPr/>
              <a:t>59</a:t>
            </a:fld>
            <a:endParaRPr lang="zh-CN" altLang="en-US"/>
          </a:p>
        </p:txBody>
      </p:sp>
    </p:spTree>
    <p:extLst>
      <p:ext uri="{BB962C8B-B14F-4D97-AF65-F5344CB8AC3E}">
        <p14:creationId xmlns:p14="http://schemas.microsoft.com/office/powerpoint/2010/main" val="3054938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5141C624-3EDD-4D30-936D-0B99B3D6F97F}" type="slidenum">
              <a:rPr lang="zh-CN" altLang="en-US" smtClean="0"/>
              <a:pPr/>
              <a:t>60</a:t>
            </a:fld>
            <a:endParaRPr lang="zh-CN" altLang="en-US"/>
          </a:p>
        </p:txBody>
      </p:sp>
    </p:spTree>
    <p:extLst>
      <p:ext uri="{BB962C8B-B14F-4D97-AF65-F5344CB8AC3E}">
        <p14:creationId xmlns:p14="http://schemas.microsoft.com/office/powerpoint/2010/main" val="3054938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5141C624-3EDD-4D30-936D-0B99B3D6F97F}" type="slidenum">
              <a:rPr lang="zh-CN" altLang="en-US" smtClean="0"/>
              <a:pPr/>
              <a:t>61</a:t>
            </a:fld>
            <a:endParaRPr lang="zh-CN" altLang="en-US"/>
          </a:p>
        </p:txBody>
      </p:sp>
    </p:spTree>
    <p:extLst>
      <p:ext uri="{BB962C8B-B14F-4D97-AF65-F5344CB8AC3E}">
        <p14:creationId xmlns:p14="http://schemas.microsoft.com/office/powerpoint/2010/main" val="3054938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5141C624-3EDD-4D30-936D-0B99B3D6F97F}" type="slidenum">
              <a:rPr lang="zh-CN" altLang="en-US" smtClean="0"/>
              <a:pPr/>
              <a:t>62</a:t>
            </a:fld>
            <a:endParaRPr lang="zh-CN" altLang="en-US"/>
          </a:p>
        </p:txBody>
      </p:sp>
    </p:spTree>
    <p:extLst>
      <p:ext uri="{BB962C8B-B14F-4D97-AF65-F5344CB8AC3E}">
        <p14:creationId xmlns:p14="http://schemas.microsoft.com/office/powerpoint/2010/main" val="28687185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5141C624-3EDD-4D30-936D-0B99B3D6F97F}" type="slidenum">
              <a:rPr lang="zh-CN" altLang="en-US" smtClean="0"/>
              <a:pPr/>
              <a:t>63</a:t>
            </a:fld>
            <a:endParaRPr lang="zh-CN" altLang="en-US"/>
          </a:p>
        </p:txBody>
      </p:sp>
    </p:spTree>
    <p:extLst>
      <p:ext uri="{BB962C8B-B14F-4D97-AF65-F5344CB8AC3E}">
        <p14:creationId xmlns:p14="http://schemas.microsoft.com/office/powerpoint/2010/main" val="3054938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5141C624-3EDD-4D30-936D-0B99B3D6F97F}" type="slidenum">
              <a:rPr lang="zh-CN" altLang="en-US" smtClean="0"/>
              <a:pPr/>
              <a:t>64</a:t>
            </a:fld>
            <a:endParaRPr lang="zh-CN" altLang="en-US"/>
          </a:p>
        </p:txBody>
      </p:sp>
    </p:spTree>
    <p:extLst>
      <p:ext uri="{BB962C8B-B14F-4D97-AF65-F5344CB8AC3E}">
        <p14:creationId xmlns:p14="http://schemas.microsoft.com/office/powerpoint/2010/main" val="3054938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5141C624-3EDD-4D30-936D-0B99B3D6F97F}" type="slidenum">
              <a:rPr lang="zh-CN" altLang="en-US" smtClean="0"/>
              <a:pPr/>
              <a:t>65</a:t>
            </a:fld>
            <a:endParaRPr lang="zh-CN" altLang="en-US"/>
          </a:p>
        </p:txBody>
      </p:sp>
    </p:spTree>
    <p:extLst>
      <p:ext uri="{BB962C8B-B14F-4D97-AF65-F5344CB8AC3E}">
        <p14:creationId xmlns:p14="http://schemas.microsoft.com/office/powerpoint/2010/main" val="30549381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5141C624-3EDD-4D30-936D-0B99B3D6F97F}" type="slidenum">
              <a:rPr lang="zh-CN" altLang="en-US" smtClean="0"/>
              <a:pPr/>
              <a:t>66</a:t>
            </a:fld>
            <a:endParaRPr lang="zh-CN" altLang="en-US"/>
          </a:p>
        </p:txBody>
      </p:sp>
    </p:spTree>
    <p:extLst>
      <p:ext uri="{BB962C8B-B14F-4D97-AF65-F5344CB8AC3E}">
        <p14:creationId xmlns:p14="http://schemas.microsoft.com/office/powerpoint/2010/main" val="305493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5141C624-3EDD-4D30-936D-0B99B3D6F97F}" type="slidenum">
              <a:rPr lang="zh-CN" altLang="en-US" smtClean="0"/>
              <a:pPr/>
              <a:t>9</a:t>
            </a:fld>
            <a:endParaRPr lang="zh-CN" altLang="en-US"/>
          </a:p>
        </p:txBody>
      </p:sp>
    </p:spTree>
    <p:extLst>
      <p:ext uri="{BB962C8B-B14F-4D97-AF65-F5344CB8AC3E}">
        <p14:creationId xmlns:p14="http://schemas.microsoft.com/office/powerpoint/2010/main" val="81032571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5141C624-3EDD-4D30-936D-0B99B3D6F97F}" type="slidenum">
              <a:rPr lang="zh-CN" altLang="en-US" smtClean="0"/>
              <a:pPr/>
              <a:t>67</a:t>
            </a:fld>
            <a:endParaRPr lang="zh-CN" altLang="en-US"/>
          </a:p>
        </p:txBody>
      </p:sp>
    </p:spTree>
    <p:extLst>
      <p:ext uri="{BB962C8B-B14F-4D97-AF65-F5344CB8AC3E}">
        <p14:creationId xmlns:p14="http://schemas.microsoft.com/office/powerpoint/2010/main" val="3054938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5141C624-3EDD-4D30-936D-0B99B3D6F97F}" type="slidenum">
              <a:rPr lang="zh-CN" altLang="en-US" smtClean="0"/>
              <a:pPr/>
              <a:t>68</a:t>
            </a:fld>
            <a:endParaRPr lang="zh-CN" altLang="en-US"/>
          </a:p>
        </p:txBody>
      </p:sp>
    </p:spTree>
    <p:extLst>
      <p:ext uri="{BB962C8B-B14F-4D97-AF65-F5344CB8AC3E}">
        <p14:creationId xmlns:p14="http://schemas.microsoft.com/office/powerpoint/2010/main" val="3054938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5141C624-3EDD-4D30-936D-0B99B3D6F97F}" type="slidenum">
              <a:rPr lang="zh-CN" altLang="en-US" smtClean="0"/>
              <a:pPr/>
              <a:t>69</a:t>
            </a:fld>
            <a:endParaRPr lang="zh-CN" altLang="en-US"/>
          </a:p>
        </p:txBody>
      </p:sp>
    </p:spTree>
    <p:extLst>
      <p:ext uri="{BB962C8B-B14F-4D97-AF65-F5344CB8AC3E}">
        <p14:creationId xmlns:p14="http://schemas.microsoft.com/office/powerpoint/2010/main" val="30549381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5141C624-3EDD-4D30-936D-0B99B3D6F97F}" type="slidenum">
              <a:rPr lang="zh-CN" altLang="en-US" smtClean="0"/>
              <a:pPr/>
              <a:t>70</a:t>
            </a:fld>
            <a:endParaRPr lang="zh-CN" altLang="en-US"/>
          </a:p>
        </p:txBody>
      </p:sp>
    </p:spTree>
    <p:extLst>
      <p:ext uri="{BB962C8B-B14F-4D97-AF65-F5344CB8AC3E}">
        <p14:creationId xmlns:p14="http://schemas.microsoft.com/office/powerpoint/2010/main" val="30549381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5141C624-3EDD-4D30-936D-0B99B3D6F97F}" type="slidenum">
              <a:rPr lang="zh-CN" altLang="en-US" smtClean="0"/>
              <a:pPr/>
              <a:t>83</a:t>
            </a:fld>
            <a:endParaRPr lang="zh-CN" altLang="en-US"/>
          </a:p>
        </p:txBody>
      </p:sp>
    </p:spTree>
    <p:extLst>
      <p:ext uri="{BB962C8B-B14F-4D97-AF65-F5344CB8AC3E}">
        <p14:creationId xmlns:p14="http://schemas.microsoft.com/office/powerpoint/2010/main" val="30549381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5141C624-3EDD-4D30-936D-0B99B3D6F97F}" type="slidenum">
              <a:rPr lang="zh-CN" altLang="en-US" smtClean="0"/>
              <a:pPr/>
              <a:t>84</a:t>
            </a:fld>
            <a:endParaRPr lang="zh-CN" altLang="en-US"/>
          </a:p>
        </p:txBody>
      </p:sp>
    </p:spTree>
    <p:extLst>
      <p:ext uri="{BB962C8B-B14F-4D97-AF65-F5344CB8AC3E}">
        <p14:creationId xmlns:p14="http://schemas.microsoft.com/office/powerpoint/2010/main" val="30549381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5141C624-3EDD-4D30-936D-0B99B3D6F97F}" type="slidenum">
              <a:rPr lang="zh-CN" altLang="en-US" smtClean="0"/>
              <a:pPr/>
              <a:t>85</a:t>
            </a:fld>
            <a:endParaRPr lang="zh-CN" altLang="en-US"/>
          </a:p>
        </p:txBody>
      </p:sp>
    </p:spTree>
    <p:extLst>
      <p:ext uri="{BB962C8B-B14F-4D97-AF65-F5344CB8AC3E}">
        <p14:creationId xmlns:p14="http://schemas.microsoft.com/office/powerpoint/2010/main" val="30549381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5141C624-3EDD-4D30-936D-0B99B3D6F97F}" type="slidenum">
              <a:rPr lang="zh-CN" altLang="en-US" smtClean="0"/>
              <a:pPr/>
              <a:t>86</a:t>
            </a:fld>
            <a:endParaRPr lang="zh-CN" altLang="en-US"/>
          </a:p>
        </p:txBody>
      </p:sp>
    </p:spTree>
    <p:extLst>
      <p:ext uri="{BB962C8B-B14F-4D97-AF65-F5344CB8AC3E}">
        <p14:creationId xmlns:p14="http://schemas.microsoft.com/office/powerpoint/2010/main" val="30549381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141C624-3EDD-4D30-936D-0B99B3D6F97F}" type="slidenum">
              <a:rPr lang="zh-CN" altLang="en-US" smtClean="0"/>
              <a:pPr/>
              <a:t>101</a:t>
            </a:fld>
            <a:endParaRPr lang="zh-CN" altLang="en-US"/>
          </a:p>
        </p:txBody>
      </p:sp>
    </p:spTree>
    <p:extLst>
      <p:ext uri="{BB962C8B-B14F-4D97-AF65-F5344CB8AC3E}">
        <p14:creationId xmlns:p14="http://schemas.microsoft.com/office/powerpoint/2010/main" val="2469697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幻灯片图像占位符 1"/>
          <p:cNvSpPr>
            <a:spLocks noGrp="1" noRot="1" noChangeAspect="1" noTextEdit="1"/>
          </p:cNvSpPr>
          <p:nvPr>
            <p:ph type="sldImg"/>
          </p:nvPr>
        </p:nvSpPr>
        <p:spPr bwMode="auto">
          <a:xfrm>
            <a:off x="404813" y="684213"/>
            <a:ext cx="6086475" cy="3424237"/>
          </a:xfrm>
          <a:noFill/>
          <a:ln>
            <a:solidFill>
              <a:srgbClr val="000000"/>
            </a:solidFill>
            <a:miter lim="800000"/>
            <a:headEnd/>
            <a:tailEnd/>
          </a:ln>
        </p:spPr>
      </p:sp>
      <p:sp>
        <p:nvSpPr>
          <p:cNvPr id="33794" name="备注占位符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kumimoji="0" lang="zh-CN" altLang="en-US" dirty="0"/>
          </a:p>
        </p:txBody>
      </p:sp>
      <p:sp>
        <p:nvSpPr>
          <p:cNvPr id="37892" name="灯片编号占位符 3"/>
          <p:cNvSpPr>
            <a:spLocks noGrp="1"/>
          </p:cNvSpPr>
          <p:nvPr>
            <p:ph type="sldNum" sz="quarter" idx="5"/>
          </p:nvPr>
        </p:nvSpPr>
        <p:spPr bwMode="auto">
          <a:ln>
            <a:miter lim="800000"/>
            <a:headEnd/>
            <a:tailEnd/>
          </a:ln>
        </p:spPr>
        <p:txBody>
          <a:bodyPr/>
          <a:lstStyle/>
          <a:p>
            <a:pPr>
              <a:defRPr/>
            </a:pPr>
            <a:fld id="{F9E1427B-5293-40C4-B1F4-C07E354FCE17}" type="slidenum">
              <a:rPr lang="zh-CN" altLang="en-US" smtClean="0"/>
              <a:pPr>
                <a:defRPr/>
              </a:pPr>
              <a:t>10</a:t>
            </a:fld>
            <a:endParaRPr lang="en-US" altLang="zh-CN" dirty="0"/>
          </a:p>
        </p:txBody>
      </p:sp>
    </p:spTree>
    <p:extLst>
      <p:ext uri="{BB962C8B-B14F-4D97-AF65-F5344CB8AC3E}">
        <p14:creationId xmlns:p14="http://schemas.microsoft.com/office/powerpoint/2010/main" val="2459028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5141C624-3EDD-4D30-936D-0B99B3D6F97F}" type="slidenum">
              <a:rPr lang="zh-CN" altLang="en-US" smtClean="0"/>
              <a:pPr/>
              <a:t>11</a:t>
            </a:fld>
            <a:endParaRPr lang="zh-CN" altLang="en-US"/>
          </a:p>
        </p:txBody>
      </p:sp>
    </p:spTree>
    <p:extLst>
      <p:ext uri="{BB962C8B-B14F-4D97-AF65-F5344CB8AC3E}">
        <p14:creationId xmlns:p14="http://schemas.microsoft.com/office/powerpoint/2010/main" val="4155458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zh-CN" dirty="0"/>
          </a:p>
        </p:txBody>
      </p:sp>
      <p:sp>
        <p:nvSpPr>
          <p:cNvPr id="1361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C71EAEC7-0007-4D12-B778-1F5ADC96D6C8}" type="slidenum">
              <a:rPr lang="zh-CN" altLang="en-US" i="0" smtClean="0">
                <a:solidFill>
                  <a:schemeClr val="tx1"/>
                </a:solidFill>
                <a:latin typeface="Arial" panose="020B0604020202020204" pitchFamily="34" charset="0"/>
              </a:rPr>
              <a:pPr/>
              <a:t>12</a:t>
            </a:fld>
            <a:endParaRPr lang="zh-CN" altLang="en-US" i="0">
              <a:solidFill>
                <a:schemeClr val="tx1"/>
              </a:solidFill>
              <a:latin typeface="Arial" panose="020B0604020202020204" pitchFamily="34" charset="0"/>
            </a:endParaRPr>
          </a:p>
        </p:txBody>
      </p:sp>
    </p:spTree>
    <p:extLst>
      <p:ext uri="{BB962C8B-B14F-4D97-AF65-F5344CB8AC3E}">
        <p14:creationId xmlns:p14="http://schemas.microsoft.com/office/powerpoint/2010/main" val="4274153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标题幻灯片">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KSO_FD"/>
          <p:cNvSpPr>
            <a:spLocks noGrp="1"/>
          </p:cNvSpPr>
          <p:nvPr>
            <p:ph type="dt" sz="half" idx="10"/>
          </p:nvPr>
        </p:nvSpPr>
        <p:spPr/>
        <p:txBody>
          <a:bodyPr/>
          <a:lstStyle/>
          <a:p>
            <a:pPr>
              <a:defRPr/>
            </a:pPr>
            <a:endParaRPr lang="zh-CN" altLang="en-US"/>
          </a:p>
        </p:txBody>
      </p:sp>
      <p:sp>
        <p:nvSpPr>
          <p:cNvPr id="5" name="KSO_FT"/>
          <p:cNvSpPr>
            <a:spLocks noGrp="1"/>
          </p:cNvSpPr>
          <p:nvPr>
            <p:ph type="ftr" sz="quarter" idx="11"/>
          </p:nvPr>
        </p:nvSpPr>
        <p:spPr/>
        <p:txBody>
          <a:bodyPr/>
          <a:lstStyle/>
          <a:p>
            <a:pPr>
              <a:defRPr/>
            </a:pPr>
            <a:endParaRPr lang="zh-CN" altLang="en-US"/>
          </a:p>
        </p:txBody>
      </p:sp>
      <p:sp>
        <p:nvSpPr>
          <p:cNvPr id="6" name="KSO_FN"/>
          <p:cNvSpPr>
            <a:spLocks noGrp="1"/>
          </p:cNvSpPr>
          <p:nvPr>
            <p:ph type="sldNum" sz="quarter" idx="12"/>
          </p:nvPr>
        </p:nvSpPr>
        <p:spPr/>
        <p:txBody>
          <a:bodyPr/>
          <a:lstStyle/>
          <a:p>
            <a:fld id="{BC1C4197-2F63-4AEB-A1BA-7A430C658495}" type="slidenum">
              <a:rPr lang="zh-CN" altLang="en-US" smtClean="0"/>
              <a:pPr/>
              <a:t>‹#›</a:t>
            </a:fld>
            <a:endParaRPr lang="zh-CN" altLang="en-US"/>
          </a:p>
        </p:txBody>
      </p:sp>
      <p:sp>
        <p:nvSpPr>
          <p:cNvPr id="3" name="KSO_CT2"/>
          <p:cNvSpPr>
            <a:spLocks noGrp="1"/>
          </p:cNvSpPr>
          <p:nvPr>
            <p:ph type="subTitle" idx="1" hasCustomPrompt="1"/>
          </p:nvPr>
        </p:nvSpPr>
        <p:spPr>
          <a:xfrm>
            <a:off x="1388706" y="1761277"/>
            <a:ext cx="9414589" cy="467211"/>
          </a:xfrm>
          <a:noFill/>
        </p:spPr>
        <p:txBody>
          <a:bodyPr>
            <a:noAutofit/>
          </a:bodyPr>
          <a:lstStyle>
            <a:lvl1pPr marL="0" indent="0" algn="ctr">
              <a:buNone/>
              <a:defRPr sz="1800">
                <a:solidFill>
                  <a:schemeClr val="tx1">
                    <a:lumMod val="65000"/>
                    <a:lumOff val="35000"/>
                  </a:schemeClr>
                </a:solidFill>
                <a:effectLs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dirty="0"/>
              <a:t>单击此处添加您的副标题</a:t>
            </a:r>
          </a:p>
        </p:txBody>
      </p:sp>
      <p:sp>
        <p:nvSpPr>
          <p:cNvPr id="7" name="KSO_CT1"/>
          <p:cNvSpPr>
            <a:spLocks noGrp="1"/>
          </p:cNvSpPr>
          <p:nvPr>
            <p:ph type="title" hasCustomPrompt="1"/>
          </p:nvPr>
        </p:nvSpPr>
        <p:spPr>
          <a:xfrm>
            <a:off x="1324646" y="892388"/>
            <a:ext cx="9542713" cy="835880"/>
          </a:xfrm>
        </p:spPr>
        <p:txBody>
          <a:bodyPr>
            <a:noAutofit/>
          </a:bodyPr>
          <a:lstStyle>
            <a:lvl1pPr algn="ctr">
              <a:defRPr sz="4200">
                <a:solidFill>
                  <a:schemeClr val="accent1"/>
                </a:solidFill>
                <a:effectLst/>
              </a:defRPr>
            </a:lvl1pPr>
          </a:lstStyle>
          <a:p>
            <a:r>
              <a:rPr lang="zh-CN" altLang="en-US" dirty="0"/>
              <a:t>单击此处添加您的标题文字</a:t>
            </a:r>
          </a:p>
        </p:txBody>
      </p:sp>
    </p:spTree>
    <p:extLst>
      <p:ext uri="{BB962C8B-B14F-4D97-AF65-F5344CB8AC3E}">
        <p14:creationId xmlns:p14="http://schemas.microsoft.com/office/powerpoint/2010/main" val="1530004784"/>
      </p:ext>
    </p:extLst>
  </p:cSld>
  <p:clrMapOvr>
    <a:masterClrMapping/>
  </p:clrMapOvr>
  <p:extLst>
    <p:ext uri="{DCECCB84-F9BA-43D5-87BE-67443E8EF086}">
      <p15:sldGuideLst xmlns:p15="http://schemas.microsoft.com/office/powerpoint/2012/main" xmlns="">
        <p15:guide id="1" orient="horz" pos="2160">
          <p15:clr>
            <a:srgbClr val="FBAE40"/>
          </p15:clr>
        </p15:guide>
        <p15:guide id="0" orient="horz" pos="1620">
          <p15:clr>
            <a:srgbClr val="FBAE40"/>
          </p15:clr>
        </p15:guide>
        <p15:guide id="2" pos="4967">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BC1"/>
          <p:cNvSpPr>
            <a:spLocks noGrp="1"/>
          </p:cNvSpPr>
          <p:nvPr>
            <p:ph type="body" orient="vert" idx="1"/>
          </p:nvPr>
        </p:nvSpPr>
        <p:spPr/>
        <p:txBody>
          <a:bodyPr vert="eaVert"/>
          <a:lstStyle/>
          <a:p>
            <a:pPr lvl="0"/>
            <a:r>
              <a:rPr lang="zh-CN" altLang="en-US"/>
              <a:t>单击此处编辑母版文本样式</a:t>
            </a:r>
          </a:p>
          <a:p>
            <a:pPr lvl="1"/>
            <a:r>
              <a:rPr lang="zh-CN" altLang="en-US"/>
              <a:t>二级</a:t>
            </a:r>
          </a:p>
        </p:txBody>
      </p:sp>
      <p:sp>
        <p:nvSpPr>
          <p:cNvPr id="4" name="KSO_FD"/>
          <p:cNvSpPr>
            <a:spLocks noGrp="1"/>
          </p:cNvSpPr>
          <p:nvPr>
            <p:ph type="dt" sz="half" idx="10"/>
          </p:nvPr>
        </p:nvSpPr>
        <p:spPr/>
        <p:txBody>
          <a:bodyPr/>
          <a:lstStyle/>
          <a:p>
            <a:pPr>
              <a:defRPr/>
            </a:pPr>
            <a:endParaRPr lang="zh-CN" altLang="en-US"/>
          </a:p>
        </p:txBody>
      </p:sp>
      <p:sp>
        <p:nvSpPr>
          <p:cNvPr id="5" name="KSO_FT"/>
          <p:cNvSpPr>
            <a:spLocks noGrp="1"/>
          </p:cNvSpPr>
          <p:nvPr>
            <p:ph type="ftr" sz="quarter" idx="11"/>
          </p:nvPr>
        </p:nvSpPr>
        <p:spPr/>
        <p:txBody>
          <a:bodyPr/>
          <a:lstStyle/>
          <a:p>
            <a:pPr>
              <a:defRPr/>
            </a:pPr>
            <a:endParaRPr lang="zh-CN" altLang="en-US"/>
          </a:p>
        </p:txBody>
      </p:sp>
      <p:sp>
        <p:nvSpPr>
          <p:cNvPr id="6" name="KSO_FN"/>
          <p:cNvSpPr>
            <a:spLocks noGrp="1"/>
          </p:cNvSpPr>
          <p:nvPr>
            <p:ph type="sldNum" sz="quarter" idx="12"/>
          </p:nvPr>
        </p:nvSpPr>
        <p:spPr/>
        <p:txBody>
          <a:bodyPr/>
          <a:lstStyle/>
          <a:p>
            <a:fld id="{81FBA9A7-C327-4326-9A5D-B4F350D38709}" type="slidenum">
              <a:rPr lang="zh-CN" altLang="en-US" smtClean="0"/>
              <a:pPr/>
              <a:t>‹#›</a:t>
            </a:fld>
            <a:endParaRPr lang="zh-CN" altLang="en-US"/>
          </a:p>
        </p:txBody>
      </p:sp>
    </p:spTree>
    <p:extLst>
      <p:ext uri="{BB962C8B-B14F-4D97-AF65-F5344CB8AC3E}">
        <p14:creationId xmlns:p14="http://schemas.microsoft.com/office/powerpoint/2010/main" val="104556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10171290" y="365126"/>
            <a:ext cx="1182511" cy="5811839"/>
          </a:xfrm>
        </p:spPr>
        <p:txBody>
          <a:bodyPr vert="eaVert"/>
          <a:lstStyle/>
          <a:p>
            <a:r>
              <a:rPr lang="zh-CN" altLang="en-US"/>
              <a:t>单击此处编辑母版标题样式</a:t>
            </a:r>
            <a:endParaRPr lang="en-US" dirty="0"/>
          </a:p>
        </p:txBody>
      </p:sp>
      <p:sp>
        <p:nvSpPr>
          <p:cNvPr id="3" name="KSO_BC1"/>
          <p:cNvSpPr>
            <a:spLocks noGrp="1"/>
          </p:cNvSpPr>
          <p:nvPr>
            <p:ph type="body" orient="vert" idx="1"/>
          </p:nvPr>
        </p:nvSpPr>
        <p:spPr>
          <a:xfrm>
            <a:off x="2113842" y="365126"/>
            <a:ext cx="7933269" cy="5811839"/>
          </a:xfrm>
        </p:spPr>
        <p:txBody>
          <a:bodyPr vert="eaVert"/>
          <a:lstStyle/>
          <a:p>
            <a:pPr lvl="0"/>
            <a:r>
              <a:rPr lang="zh-CN" altLang="en-US"/>
              <a:t>单击此处编辑母版文本样式</a:t>
            </a:r>
          </a:p>
          <a:p>
            <a:pPr lvl="1"/>
            <a:r>
              <a:rPr lang="zh-CN" altLang="en-US"/>
              <a:t>二级</a:t>
            </a:r>
          </a:p>
        </p:txBody>
      </p:sp>
      <p:sp>
        <p:nvSpPr>
          <p:cNvPr id="4" name="KSO_FD"/>
          <p:cNvSpPr>
            <a:spLocks noGrp="1"/>
          </p:cNvSpPr>
          <p:nvPr>
            <p:ph type="dt" sz="half" idx="10"/>
          </p:nvPr>
        </p:nvSpPr>
        <p:spPr/>
        <p:txBody>
          <a:bodyPr/>
          <a:lstStyle/>
          <a:p>
            <a:pPr>
              <a:defRPr/>
            </a:pPr>
            <a:endParaRPr lang="zh-CN" altLang="en-US"/>
          </a:p>
        </p:txBody>
      </p:sp>
      <p:sp>
        <p:nvSpPr>
          <p:cNvPr id="5" name="KSO_FT"/>
          <p:cNvSpPr>
            <a:spLocks noGrp="1"/>
          </p:cNvSpPr>
          <p:nvPr>
            <p:ph type="ftr" sz="quarter" idx="11"/>
          </p:nvPr>
        </p:nvSpPr>
        <p:spPr/>
        <p:txBody>
          <a:bodyPr/>
          <a:lstStyle/>
          <a:p>
            <a:pPr>
              <a:defRPr/>
            </a:pPr>
            <a:endParaRPr lang="zh-CN" altLang="en-US"/>
          </a:p>
        </p:txBody>
      </p:sp>
      <p:sp>
        <p:nvSpPr>
          <p:cNvPr id="6" name="KSO_FN"/>
          <p:cNvSpPr>
            <a:spLocks noGrp="1"/>
          </p:cNvSpPr>
          <p:nvPr>
            <p:ph type="sldNum" sz="quarter" idx="12"/>
          </p:nvPr>
        </p:nvSpPr>
        <p:spPr/>
        <p:txBody>
          <a:bodyPr/>
          <a:lstStyle/>
          <a:p>
            <a:fld id="{99168ACA-6C9D-41EE-8450-1C8BCD2111C6}" type="slidenum">
              <a:rPr lang="zh-CN" altLang="en-US" smtClean="0"/>
              <a:pPr/>
              <a:t>‹#›</a:t>
            </a:fld>
            <a:endParaRPr lang="zh-CN" altLang="en-US"/>
          </a:p>
        </p:txBody>
      </p:sp>
    </p:spTree>
    <p:extLst>
      <p:ext uri="{BB962C8B-B14F-4D97-AF65-F5344CB8AC3E}">
        <p14:creationId xmlns:p14="http://schemas.microsoft.com/office/powerpoint/2010/main" val="2815812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淡蓝">
    <p:spTree>
      <p:nvGrpSpPr>
        <p:cNvPr id="1" name=""/>
        <p:cNvGrpSpPr/>
        <p:nvPr/>
      </p:nvGrpSpPr>
      <p:grpSpPr>
        <a:xfrm>
          <a:off x="0" y="0"/>
          <a:ext cx="0" cy="0"/>
          <a:chOff x="0" y="0"/>
          <a:chExt cx="0" cy="0"/>
        </a:xfrm>
      </p:grpSpPr>
      <p:sp>
        <p:nvSpPr>
          <p:cNvPr id="12" name="日期占位符 11"/>
          <p:cNvSpPr>
            <a:spLocks noGrp="1"/>
          </p:cNvSpPr>
          <p:nvPr>
            <p:ph type="dt" sz="half" idx="10"/>
          </p:nvPr>
        </p:nvSpPr>
        <p:spPr/>
        <p:txBody>
          <a:bodyPr/>
          <a:lstStyle/>
          <a:p>
            <a:pPr>
              <a:defRPr/>
            </a:pPr>
            <a:fld id="{ABD4AC4A-DF3C-4DC5-BD05-AB579ECF9A78}" type="datetime1">
              <a:rPr lang="zh-CN" altLang="en-US" smtClean="0"/>
              <a:pPr>
                <a:defRPr/>
              </a:pPr>
              <a:t>2020/9/26</a:t>
            </a:fld>
            <a:endParaRPr lang="zh-CN" altLang="en-US"/>
          </a:p>
        </p:txBody>
      </p:sp>
      <p:sp>
        <p:nvSpPr>
          <p:cNvPr id="13" name="灯片编号占位符 12"/>
          <p:cNvSpPr>
            <a:spLocks noGrp="1"/>
          </p:cNvSpPr>
          <p:nvPr>
            <p:ph type="sldNum" sz="quarter" idx="11"/>
          </p:nvPr>
        </p:nvSpPr>
        <p:spPr>
          <a:xfrm>
            <a:off x="9347243" y="6500835"/>
            <a:ext cx="2844800" cy="428628"/>
          </a:xfrm>
        </p:spPr>
        <p:txBody>
          <a:bodyPr/>
          <a:lstStyle>
            <a:lvl1pPr>
              <a:defRPr sz="1500" baseline="0"/>
            </a:lvl1pPr>
          </a:lstStyle>
          <a:p>
            <a:pPr>
              <a:defRPr/>
            </a:pPr>
            <a:fld id="{F34F209F-7364-4BEE-B0C4-76D6E8CB9558}" type="slidenum">
              <a:rPr lang="zh-CN" altLang="en-US" smtClean="0"/>
              <a:pPr>
                <a:defRPr/>
              </a:pPr>
              <a:t>‹#›</a:t>
            </a:fld>
            <a:endParaRPr lang="zh-CN" altLang="en-US" dirty="0"/>
          </a:p>
        </p:txBody>
      </p:sp>
      <p:sp>
        <p:nvSpPr>
          <p:cNvPr id="14" name="页脚占位符 13"/>
          <p:cNvSpPr>
            <a:spLocks noGrp="1"/>
          </p:cNvSpPr>
          <p:nvPr>
            <p:ph type="ftr" sz="quarter" idx="12"/>
          </p:nvPr>
        </p:nvSpPr>
        <p:spPr/>
        <p:txBody>
          <a:bodyPr/>
          <a:lstStyle/>
          <a:p>
            <a:pPr>
              <a:defRPr/>
            </a:pPr>
            <a:endParaRPr lang="zh-CN" altLang="en-US"/>
          </a:p>
        </p:txBody>
      </p:sp>
    </p:spTree>
    <p:extLst>
      <p:ext uri="{BB962C8B-B14F-4D97-AF65-F5344CB8AC3E}">
        <p14:creationId xmlns:p14="http://schemas.microsoft.com/office/powerpoint/2010/main" val="1820686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
        <p:nvSpPr>
          <p:cNvPr id="8" name="矩形 7"/>
          <p:cNvSpPr/>
          <p:nvPr userDrawn="1"/>
        </p:nvSpPr>
        <p:spPr>
          <a:xfrm>
            <a:off x="48000" y="36000"/>
            <a:ext cx="12096000" cy="6786000"/>
          </a:xfrm>
          <a:prstGeom prst="rect">
            <a:avLst/>
          </a:prstGeom>
          <a:noFill/>
          <a:ln w="107950">
            <a:solidFill>
              <a:srgbClr val="4EA4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686861" y="36000"/>
            <a:ext cx="241607" cy="512640"/>
          </a:xfrm>
          <a:prstGeom prst="rect">
            <a:avLst/>
          </a:prstGeom>
          <a:solidFill>
            <a:srgbClr val="4EA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10238823" y="36000"/>
            <a:ext cx="241607" cy="512640"/>
          </a:xfrm>
          <a:prstGeom prst="rect">
            <a:avLst/>
          </a:prstGeom>
          <a:solidFill>
            <a:srgbClr val="4EA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占位符 13"/>
          <p:cNvSpPr>
            <a:spLocks noGrp="1"/>
          </p:cNvSpPr>
          <p:nvPr>
            <p:ph type="body" sz="quarter" idx="12" hasCustomPrompt="1"/>
          </p:nvPr>
        </p:nvSpPr>
        <p:spPr>
          <a:xfrm>
            <a:off x="10122028" y="647116"/>
            <a:ext cx="2069971" cy="382696"/>
          </a:xfrm>
        </p:spPr>
        <p:txBody>
          <a:bodyPr>
            <a:noAutofit/>
          </a:bodyPr>
          <a:lstStyle>
            <a:lvl1pPr marL="0" indent="0" algn="l">
              <a:buNone/>
              <a:defRPr sz="2800" baseline="0">
                <a:solidFill>
                  <a:srgbClr val="4EA4DD"/>
                </a:solidFill>
                <a:latin typeface="+mj-ea"/>
                <a:ea typeface="+mj-ea"/>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PART ONE</a:t>
            </a:r>
            <a:endParaRPr lang="zh-CN" altLang="en-US" dirty="0"/>
          </a:p>
        </p:txBody>
      </p:sp>
      <p:sp>
        <p:nvSpPr>
          <p:cNvPr id="12" name="文本占位符 13"/>
          <p:cNvSpPr>
            <a:spLocks noGrp="1"/>
          </p:cNvSpPr>
          <p:nvPr>
            <p:ph type="body" sz="quarter" idx="11" hasCustomPrompt="1"/>
          </p:nvPr>
        </p:nvSpPr>
        <p:spPr>
          <a:xfrm>
            <a:off x="532116" y="562708"/>
            <a:ext cx="6368824" cy="512036"/>
          </a:xfrm>
        </p:spPr>
        <p:txBody>
          <a:bodyPr>
            <a:noAutofit/>
          </a:bodyPr>
          <a:lstStyle>
            <a:lvl1pPr marL="0" indent="0" algn="l">
              <a:buNone/>
              <a:defRPr sz="3200">
                <a:solidFill>
                  <a:srgbClr val="4EA4DD"/>
                </a:solidFill>
                <a:latin typeface="+mj-ea"/>
                <a:ea typeface="+mj-ea"/>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点击此处添加标题</a:t>
            </a:r>
          </a:p>
        </p:txBody>
      </p:sp>
    </p:spTree>
    <p:extLst>
      <p:ext uri="{BB962C8B-B14F-4D97-AF65-F5344CB8AC3E}">
        <p14:creationId xmlns:p14="http://schemas.microsoft.com/office/powerpoint/2010/main" val="3255146109"/>
      </p:ext>
    </p:extLst>
  </p:cSld>
  <p:clrMapOvr>
    <a:masterClrMapping/>
  </p:clrMapOvr>
  <p:extLst>
    <p:ext uri="{DCECCB84-F9BA-43D5-87BE-67443E8EF086}">
      <p15:sldGuideLst xmlns:p15="http://schemas.microsoft.com/office/powerpoint/2012/main" xmlns="">
        <p15:guide id="1" orient="horz" pos="618">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BC1"/>
          <p:cNvSpPr>
            <a:spLocks noGrp="1"/>
          </p:cNvSpPr>
          <p:nvPr>
            <p:ph idx="1"/>
          </p:nvPr>
        </p:nvSpPr>
        <p:spPr/>
        <p:txBody>
          <a:bodyPr/>
          <a:lstStyle/>
          <a:p>
            <a:pPr lvl="0"/>
            <a:r>
              <a:rPr lang="zh-CN" altLang="en-US"/>
              <a:t>单击此处编辑母版文本样式</a:t>
            </a:r>
          </a:p>
          <a:p>
            <a:pPr lvl="1"/>
            <a:r>
              <a:rPr lang="zh-CN" altLang="en-US"/>
              <a:t>二级</a:t>
            </a:r>
          </a:p>
        </p:txBody>
      </p:sp>
      <p:sp>
        <p:nvSpPr>
          <p:cNvPr id="4" name="KSO_FD"/>
          <p:cNvSpPr>
            <a:spLocks noGrp="1"/>
          </p:cNvSpPr>
          <p:nvPr>
            <p:ph type="dt" sz="half" idx="10"/>
          </p:nvPr>
        </p:nvSpPr>
        <p:spPr/>
        <p:txBody>
          <a:bodyPr/>
          <a:lstStyle/>
          <a:p>
            <a:pPr>
              <a:defRPr/>
            </a:pPr>
            <a:endParaRPr lang="zh-CN" altLang="en-US"/>
          </a:p>
        </p:txBody>
      </p:sp>
      <p:sp>
        <p:nvSpPr>
          <p:cNvPr id="5" name="KSO_FT"/>
          <p:cNvSpPr>
            <a:spLocks noGrp="1"/>
          </p:cNvSpPr>
          <p:nvPr>
            <p:ph type="ftr" sz="quarter" idx="11"/>
          </p:nvPr>
        </p:nvSpPr>
        <p:spPr/>
        <p:txBody>
          <a:bodyPr/>
          <a:lstStyle/>
          <a:p>
            <a:pPr>
              <a:defRPr/>
            </a:pPr>
            <a:endParaRPr lang="zh-CN" altLang="en-US"/>
          </a:p>
        </p:txBody>
      </p:sp>
      <p:sp>
        <p:nvSpPr>
          <p:cNvPr id="6" name="KSO_FN"/>
          <p:cNvSpPr>
            <a:spLocks noGrp="1"/>
          </p:cNvSpPr>
          <p:nvPr>
            <p:ph type="sldNum" sz="quarter" idx="12"/>
          </p:nvPr>
        </p:nvSpPr>
        <p:spPr/>
        <p:txBody>
          <a:bodyPr/>
          <a:lstStyle/>
          <a:p>
            <a:fld id="{C6E87343-BA0D-4655-AB30-700213F185C8}" type="slidenum">
              <a:rPr lang="zh-CN" altLang="en-US" smtClean="0"/>
              <a:pPr/>
              <a:t>‹#›</a:t>
            </a:fld>
            <a:endParaRPr lang="zh-CN" altLang="en-US"/>
          </a:p>
        </p:txBody>
      </p:sp>
    </p:spTree>
    <p:extLst>
      <p:ext uri="{BB962C8B-B14F-4D97-AF65-F5344CB8AC3E}">
        <p14:creationId xmlns:p14="http://schemas.microsoft.com/office/powerpoint/2010/main" val="3426702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hasCustomPrompt="1"/>
          </p:nvPr>
        </p:nvSpPr>
        <p:spPr>
          <a:xfrm>
            <a:off x="2098675" y="2108200"/>
            <a:ext cx="7994651" cy="1235075"/>
          </a:xfrm>
        </p:spPr>
        <p:txBody>
          <a:bodyPr anchor="b">
            <a:normAutofit/>
          </a:bodyPr>
          <a:lstStyle>
            <a:lvl1pPr algn="ctr">
              <a:defRPr sz="3600">
                <a:solidFill>
                  <a:schemeClr val="accent1"/>
                </a:solidFill>
                <a:effectLst/>
              </a:defRPr>
            </a:lvl1pPr>
          </a:lstStyle>
          <a:p>
            <a:r>
              <a:rPr lang="zh-CN" altLang="en-US" dirty="0"/>
              <a:t>此处添加您的标题</a:t>
            </a:r>
            <a:endParaRPr lang="en-US" dirty="0"/>
          </a:p>
        </p:txBody>
      </p:sp>
      <p:sp>
        <p:nvSpPr>
          <p:cNvPr id="3" name="KSO_ST2"/>
          <p:cNvSpPr>
            <a:spLocks noGrp="1"/>
          </p:cNvSpPr>
          <p:nvPr>
            <p:ph type="body" idx="1" hasCustomPrompt="1"/>
          </p:nvPr>
        </p:nvSpPr>
        <p:spPr>
          <a:xfrm>
            <a:off x="4050894" y="3400424"/>
            <a:ext cx="4090217" cy="357479"/>
          </a:xfrm>
          <a:prstGeom prst="roundRect">
            <a:avLst>
              <a:gd name="adj" fmla="val 0"/>
            </a:avLst>
          </a:prstGeom>
          <a:solidFill>
            <a:schemeClr val="accent1"/>
          </a:solidFill>
        </p:spPr>
        <p:txBody>
          <a:bodyPr anchor="ctr">
            <a:normAutofit/>
          </a:bodyPr>
          <a:lstStyle>
            <a:lvl1pPr marL="0" indent="0" algn="ctr">
              <a:buNone/>
              <a:defRPr sz="16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zh-CN" altLang="en-US" dirty="0"/>
              <a:t>单击此处添加您的副标题</a:t>
            </a:r>
            <a:endParaRPr lang="en-US" altLang="zh-CN" dirty="0"/>
          </a:p>
        </p:txBody>
      </p:sp>
      <p:sp>
        <p:nvSpPr>
          <p:cNvPr id="4" name="KSO_FD"/>
          <p:cNvSpPr>
            <a:spLocks noGrp="1"/>
          </p:cNvSpPr>
          <p:nvPr>
            <p:ph type="dt" sz="half" idx="10"/>
          </p:nvPr>
        </p:nvSpPr>
        <p:spPr/>
        <p:txBody>
          <a:bodyPr/>
          <a:lstStyle/>
          <a:p>
            <a:pPr>
              <a:defRPr/>
            </a:pPr>
            <a:endParaRPr lang="zh-CN" altLang="en-US"/>
          </a:p>
        </p:txBody>
      </p:sp>
      <p:sp>
        <p:nvSpPr>
          <p:cNvPr id="5" name="KSO_FT"/>
          <p:cNvSpPr>
            <a:spLocks noGrp="1"/>
          </p:cNvSpPr>
          <p:nvPr>
            <p:ph type="ftr" sz="quarter" idx="11"/>
          </p:nvPr>
        </p:nvSpPr>
        <p:spPr/>
        <p:txBody>
          <a:bodyPr/>
          <a:lstStyle/>
          <a:p>
            <a:pPr>
              <a:defRPr/>
            </a:pPr>
            <a:endParaRPr lang="zh-CN" altLang="en-US"/>
          </a:p>
        </p:txBody>
      </p:sp>
      <p:sp>
        <p:nvSpPr>
          <p:cNvPr id="6" name="KSO_FN"/>
          <p:cNvSpPr>
            <a:spLocks noGrp="1"/>
          </p:cNvSpPr>
          <p:nvPr>
            <p:ph type="sldNum" sz="quarter" idx="12"/>
          </p:nvPr>
        </p:nvSpPr>
        <p:spPr/>
        <p:txBody>
          <a:bodyPr/>
          <a:lstStyle/>
          <a:p>
            <a:fld id="{491ED608-5D4A-4A61-8268-D645E69E8F4B}" type="slidenum">
              <a:rPr lang="zh-CN" altLang="en-US" smtClean="0"/>
              <a:pPr/>
              <a:t>‹#›</a:t>
            </a:fld>
            <a:endParaRPr lang="zh-CN" altLang="en-US"/>
          </a:p>
        </p:txBody>
      </p:sp>
    </p:spTree>
    <p:extLst>
      <p:ext uri="{BB962C8B-B14F-4D97-AF65-F5344CB8AC3E}">
        <p14:creationId xmlns:p14="http://schemas.microsoft.com/office/powerpoint/2010/main" val="4289395274"/>
      </p:ext>
    </p:extLst>
  </p:cSld>
  <p:clrMapOvr>
    <a:masterClrMapping/>
  </p:clrMapOvr>
  <p:extLst>
    <p:ext uri="{DCECCB84-F9BA-43D5-87BE-67443E8EF086}">
      <p15:sldGuideLst xmlns:p15="http://schemas.microsoft.com/office/powerpoint/2012/main" xmlns=""/>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BC1"/>
          <p:cNvSpPr>
            <a:spLocks noGrp="1"/>
          </p:cNvSpPr>
          <p:nvPr>
            <p:ph sz="half" idx="1"/>
          </p:nvPr>
        </p:nvSpPr>
        <p:spPr>
          <a:xfrm>
            <a:off x="1399823" y="1244601"/>
            <a:ext cx="5080000" cy="4932363"/>
          </a:xfrm>
        </p:spPr>
        <p:txBody>
          <a:bodyPr/>
          <a:lstStyle/>
          <a:p>
            <a:pPr lvl="0"/>
            <a:r>
              <a:rPr lang="zh-CN" altLang="en-US"/>
              <a:t>单击此处编辑母版文本样式</a:t>
            </a:r>
          </a:p>
          <a:p>
            <a:pPr lvl="1"/>
            <a:r>
              <a:rPr lang="zh-CN" altLang="en-US"/>
              <a:t>二级</a:t>
            </a:r>
          </a:p>
        </p:txBody>
      </p:sp>
      <p:sp>
        <p:nvSpPr>
          <p:cNvPr id="4" name="KSO_BC2"/>
          <p:cNvSpPr>
            <a:spLocks noGrp="1"/>
          </p:cNvSpPr>
          <p:nvPr>
            <p:ph sz="half" idx="2"/>
          </p:nvPr>
        </p:nvSpPr>
        <p:spPr>
          <a:xfrm>
            <a:off x="6519334" y="1244601"/>
            <a:ext cx="5094116" cy="4932363"/>
          </a:xfrm>
        </p:spPr>
        <p:txBody>
          <a:bodyPr/>
          <a:lstStyle/>
          <a:p>
            <a:pPr lvl="0"/>
            <a:r>
              <a:rPr lang="zh-CN" altLang="en-US"/>
              <a:t>单击此处编辑母版文本样式</a:t>
            </a:r>
          </a:p>
          <a:p>
            <a:pPr lvl="1"/>
            <a:r>
              <a:rPr lang="zh-CN" altLang="en-US"/>
              <a:t>二级</a:t>
            </a:r>
          </a:p>
        </p:txBody>
      </p:sp>
      <p:sp>
        <p:nvSpPr>
          <p:cNvPr id="5" name="KSO_FD"/>
          <p:cNvSpPr>
            <a:spLocks noGrp="1"/>
          </p:cNvSpPr>
          <p:nvPr>
            <p:ph type="dt" sz="half" idx="10"/>
          </p:nvPr>
        </p:nvSpPr>
        <p:spPr/>
        <p:txBody>
          <a:bodyPr/>
          <a:lstStyle/>
          <a:p>
            <a:pPr>
              <a:defRPr/>
            </a:pPr>
            <a:endParaRPr lang="zh-CN" altLang="en-US"/>
          </a:p>
        </p:txBody>
      </p:sp>
      <p:sp>
        <p:nvSpPr>
          <p:cNvPr id="6" name="KSO_FT"/>
          <p:cNvSpPr>
            <a:spLocks noGrp="1"/>
          </p:cNvSpPr>
          <p:nvPr>
            <p:ph type="ftr" sz="quarter" idx="11"/>
          </p:nvPr>
        </p:nvSpPr>
        <p:spPr/>
        <p:txBody>
          <a:bodyPr/>
          <a:lstStyle/>
          <a:p>
            <a:pPr>
              <a:defRPr/>
            </a:pPr>
            <a:endParaRPr lang="zh-CN" altLang="en-US"/>
          </a:p>
        </p:txBody>
      </p:sp>
      <p:sp>
        <p:nvSpPr>
          <p:cNvPr id="7" name="KSO_FN"/>
          <p:cNvSpPr>
            <a:spLocks noGrp="1"/>
          </p:cNvSpPr>
          <p:nvPr>
            <p:ph type="sldNum" sz="quarter" idx="12"/>
          </p:nvPr>
        </p:nvSpPr>
        <p:spPr/>
        <p:txBody>
          <a:bodyPr/>
          <a:lstStyle/>
          <a:p>
            <a:fld id="{4BE90C12-6733-455B-8554-E60B95A4CA07}" type="slidenum">
              <a:rPr lang="zh-CN" altLang="en-US" smtClean="0"/>
              <a:pPr/>
              <a:t>‹#›</a:t>
            </a:fld>
            <a:endParaRPr lang="zh-CN" altLang="en-US"/>
          </a:p>
        </p:txBody>
      </p:sp>
    </p:spTree>
    <p:extLst>
      <p:ext uri="{BB962C8B-B14F-4D97-AF65-F5344CB8AC3E}">
        <p14:creationId xmlns:p14="http://schemas.microsoft.com/office/powerpoint/2010/main" val="999960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2302932" y="118532"/>
            <a:ext cx="9312101" cy="71702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99435" y="1376363"/>
            <a:ext cx="5157787" cy="823912"/>
          </a:xfrm>
        </p:spPr>
        <p:txBody>
          <a:bodyPr anchor="b">
            <a:normAutofit/>
          </a:bodyPr>
          <a:lstStyle>
            <a:lvl1pPr marL="0" indent="0">
              <a:buNone/>
              <a:defRPr sz="18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KSO_BC1"/>
          <p:cNvSpPr>
            <a:spLocks noGrp="1"/>
          </p:cNvSpPr>
          <p:nvPr>
            <p:ph sz="half" idx="2"/>
          </p:nvPr>
        </p:nvSpPr>
        <p:spPr>
          <a:xfrm>
            <a:off x="1099435" y="2200275"/>
            <a:ext cx="5157787" cy="3684588"/>
          </a:xfrm>
        </p:spPr>
        <p:txBody>
          <a:bodyPr/>
          <a:lstStyle/>
          <a:p>
            <a:pPr lvl="0"/>
            <a:r>
              <a:rPr lang="zh-CN" altLang="en-US"/>
              <a:t>单击此处编辑母版文本样式</a:t>
            </a:r>
          </a:p>
          <a:p>
            <a:pPr lvl="1"/>
            <a:r>
              <a:rPr lang="zh-CN" altLang="en-US"/>
              <a:t>二级</a:t>
            </a:r>
          </a:p>
        </p:txBody>
      </p:sp>
      <p:sp>
        <p:nvSpPr>
          <p:cNvPr id="5" name="Text Placeholder 4"/>
          <p:cNvSpPr>
            <a:spLocks noGrp="1"/>
          </p:cNvSpPr>
          <p:nvPr>
            <p:ph type="body" sz="quarter" idx="3"/>
          </p:nvPr>
        </p:nvSpPr>
        <p:spPr>
          <a:xfrm>
            <a:off x="6431847" y="1376363"/>
            <a:ext cx="5183188" cy="823912"/>
          </a:xfrm>
        </p:spPr>
        <p:txBody>
          <a:bodyPr anchor="b">
            <a:normAutofit/>
          </a:bodyPr>
          <a:lstStyle>
            <a:lvl1pPr marL="0" indent="0">
              <a:buNone/>
              <a:defRPr sz="18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KSO_BC2"/>
          <p:cNvSpPr>
            <a:spLocks noGrp="1"/>
          </p:cNvSpPr>
          <p:nvPr>
            <p:ph sz="quarter" idx="4"/>
          </p:nvPr>
        </p:nvSpPr>
        <p:spPr>
          <a:xfrm>
            <a:off x="6431847" y="2200275"/>
            <a:ext cx="5183188" cy="3684588"/>
          </a:xfrm>
        </p:spPr>
        <p:txBody>
          <a:bodyPr/>
          <a:lstStyle/>
          <a:p>
            <a:pPr lvl="0"/>
            <a:r>
              <a:rPr lang="zh-CN" altLang="en-US"/>
              <a:t>单击此处编辑母版文本样式</a:t>
            </a:r>
          </a:p>
          <a:p>
            <a:pPr lvl="1"/>
            <a:r>
              <a:rPr lang="zh-CN" altLang="en-US"/>
              <a:t>二级</a:t>
            </a:r>
          </a:p>
        </p:txBody>
      </p:sp>
      <p:sp>
        <p:nvSpPr>
          <p:cNvPr id="7" name="KSO_FD"/>
          <p:cNvSpPr>
            <a:spLocks noGrp="1"/>
          </p:cNvSpPr>
          <p:nvPr>
            <p:ph type="dt" sz="half" idx="10"/>
          </p:nvPr>
        </p:nvSpPr>
        <p:spPr/>
        <p:txBody>
          <a:bodyPr/>
          <a:lstStyle/>
          <a:p>
            <a:pPr>
              <a:defRPr/>
            </a:pPr>
            <a:endParaRPr lang="zh-CN" altLang="en-US"/>
          </a:p>
        </p:txBody>
      </p:sp>
      <p:sp>
        <p:nvSpPr>
          <p:cNvPr id="8" name="KSO_FT"/>
          <p:cNvSpPr>
            <a:spLocks noGrp="1"/>
          </p:cNvSpPr>
          <p:nvPr>
            <p:ph type="ftr" sz="quarter" idx="11"/>
          </p:nvPr>
        </p:nvSpPr>
        <p:spPr/>
        <p:txBody>
          <a:bodyPr/>
          <a:lstStyle/>
          <a:p>
            <a:pPr>
              <a:defRPr/>
            </a:pPr>
            <a:endParaRPr lang="zh-CN" altLang="en-US"/>
          </a:p>
        </p:txBody>
      </p:sp>
      <p:sp>
        <p:nvSpPr>
          <p:cNvPr id="9" name="KSO_FN"/>
          <p:cNvSpPr>
            <a:spLocks noGrp="1"/>
          </p:cNvSpPr>
          <p:nvPr>
            <p:ph type="sldNum" sz="quarter" idx="12"/>
          </p:nvPr>
        </p:nvSpPr>
        <p:spPr/>
        <p:txBody>
          <a:bodyPr/>
          <a:lstStyle/>
          <a:p>
            <a:fld id="{02DE5BB1-8CC3-455E-887D-E37168E399B8}" type="slidenum">
              <a:rPr lang="zh-CN" altLang="en-US" smtClean="0"/>
              <a:pPr/>
              <a:t>‹#›</a:t>
            </a:fld>
            <a:endParaRPr lang="zh-CN" altLang="en-US"/>
          </a:p>
        </p:txBody>
      </p:sp>
    </p:spTree>
    <p:extLst>
      <p:ext uri="{BB962C8B-B14F-4D97-AF65-F5344CB8AC3E}">
        <p14:creationId xmlns:p14="http://schemas.microsoft.com/office/powerpoint/2010/main" val="3470419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FD"/>
          <p:cNvSpPr>
            <a:spLocks noGrp="1"/>
          </p:cNvSpPr>
          <p:nvPr>
            <p:ph type="dt" sz="half" idx="10"/>
          </p:nvPr>
        </p:nvSpPr>
        <p:spPr/>
        <p:txBody>
          <a:bodyPr/>
          <a:lstStyle/>
          <a:p>
            <a:pPr>
              <a:defRPr/>
            </a:pPr>
            <a:endParaRPr lang="zh-CN" altLang="en-US"/>
          </a:p>
        </p:txBody>
      </p:sp>
      <p:sp>
        <p:nvSpPr>
          <p:cNvPr id="4" name="KSO_FT"/>
          <p:cNvSpPr>
            <a:spLocks noGrp="1"/>
          </p:cNvSpPr>
          <p:nvPr>
            <p:ph type="ftr" sz="quarter" idx="11"/>
          </p:nvPr>
        </p:nvSpPr>
        <p:spPr/>
        <p:txBody>
          <a:bodyPr/>
          <a:lstStyle/>
          <a:p>
            <a:pPr>
              <a:defRPr/>
            </a:pPr>
            <a:endParaRPr lang="zh-CN" altLang="en-US"/>
          </a:p>
        </p:txBody>
      </p:sp>
      <p:sp>
        <p:nvSpPr>
          <p:cNvPr id="5" name="KSO_FN"/>
          <p:cNvSpPr>
            <a:spLocks noGrp="1"/>
          </p:cNvSpPr>
          <p:nvPr>
            <p:ph type="sldNum" sz="quarter" idx="12"/>
          </p:nvPr>
        </p:nvSpPr>
        <p:spPr/>
        <p:txBody>
          <a:bodyPr/>
          <a:lstStyle/>
          <a:p>
            <a:fld id="{3CC98773-7BE6-46A9-A3A0-74B2A748D94F}" type="slidenum">
              <a:rPr lang="zh-CN" altLang="en-US" smtClean="0"/>
              <a:pPr/>
              <a:t>‹#›</a:t>
            </a:fld>
            <a:endParaRPr lang="zh-CN" altLang="en-US"/>
          </a:p>
        </p:txBody>
      </p:sp>
    </p:spTree>
    <p:extLst>
      <p:ext uri="{BB962C8B-B14F-4D97-AF65-F5344CB8AC3E}">
        <p14:creationId xmlns:p14="http://schemas.microsoft.com/office/powerpoint/2010/main" val="3463589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KSO_FD"/>
          <p:cNvSpPr>
            <a:spLocks noGrp="1"/>
          </p:cNvSpPr>
          <p:nvPr>
            <p:ph type="dt" sz="half" idx="10"/>
          </p:nvPr>
        </p:nvSpPr>
        <p:spPr/>
        <p:txBody>
          <a:bodyPr/>
          <a:lstStyle/>
          <a:p>
            <a:pPr>
              <a:defRPr/>
            </a:pPr>
            <a:endParaRPr lang="zh-CN" altLang="en-US"/>
          </a:p>
        </p:txBody>
      </p:sp>
      <p:sp>
        <p:nvSpPr>
          <p:cNvPr id="3" name="KSO_FT"/>
          <p:cNvSpPr>
            <a:spLocks noGrp="1"/>
          </p:cNvSpPr>
          <p:nvPr>
            <p:ph type="ftr" sz="quarter" idx="11"/>
          </p:nvPr>
        </p:nvSpPr>
        <p:spPr/>
        <p:txBody>
          <a:bodyPr/>
          <a:lstStyle/>
          <a:p>
            <a:pPr>
              <a:defRPr/>
            </a:pPr>
            <a:endParaRPr lang="zh-CN" altLang="en-US"/>
          </a:p>
        </p:txBody>
      </p:sp>
      <p:sp>
        <p:nvSpPr>
          <p:cNvPr id="4" name="KSO_FN"/>
          <p:cNvSpPr>
            <a:spLocks noGrp="1"/>
          </p:cNvSpPr>
          <p:nvPr>
            <p:ph type="sldNum" sz="quarter" idx="12"/>
          </p:nvPr>
        </p:nvSpPr>
        <p:spPr/>
        <p:txBody>
          <a:bodyPr/>
          <a:lstStyle/>
          <a:p>
            <a:fld id="{B61E908A-1A1D-4281-B1CF-5C560281A042}" type="slidenum">
              <a:rPr lang="zh-CN" altLang="en-US" smtClean="0"/>
              <a:pPr/>
              <a:t>‹#›</a:t>
            </a:fld>
            <a:endParaRPr lang="zh-CN" altLang="en-US"/>
          </a:p>
        </p:txBody>
      </p:sp>
    </p:spTree>
    <p:extLst>
      <p:ext uri="{BB962C8B-B14F-4D97-AF65-F5344CB8AC3E}">
        <p14:creationId xmlns:p14="http://schemas.microsoft.com/office/powerpoint/2010/main" val="2199814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1144590" y="533403"/>
            <a:ext cx="3932237" cy="1600200"/>
          </a:xfrm>
        </p:spPr>
        <p:txBody>
          <a:bodyPr anchor="b"/>
          <a:lstStyle>
            <a:lvl1pPr>
              <a:defRPr sz="3200"/>
            </a:lvl1pPr>
          </a:lstStyle>
          <a:p>
            <a:r>
              <a:rPr lang="zh-CN" altLang="en-US"/>
              <a:t>单击此处编辑母版标题样式</a:t>
            </a:r>
            <a:endParaRPr lang="en-US" dirty="0"/>
          </a:p>
        </p:txBody>
      </p:sp>
      <p:sp>
        <p:nvSpPr>
          <p:cNvPr id="3" name="KSO_BC1"/>
          <p:cNvSpPr>
            <a:spLocks noGrp="1"/>
          </p:cNvSpPr>
          <p:nvPr>
            <p:ph idx="1"/>
          </p:nvPr>
        </p:nvSpPr>
        <p:spPr>
          <a:xfrm>
            <a:off x="5487989" y="1063629"/>
            <a:ext cx="6172200"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p:txBody>
      </p:sp>
      <p:sp>
        <p:nvSpPr>
          <p:cNvPr id="4" name="KSO_BC2"/>
          <p:cNvSpPr>
            <a:spLocks noGrp="1"/>
          </p:cNvSpPr>
          <p:nvPr>
            <p:ph type="body" sz="half" idx="2"/>
          </p:nvPr>
        </p:nvSpPr>
        <p:spPr>
          <a:xfrm>
            <a:off x="1144590" y="2133603"/>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KSO_FD"/>
          <p:cNvSpPr>
            <a:spLocks noGrp="1"/>
          </p:cNvSpPr>
          <p:nvPr>
            <p:ph type="dt" sz="half" idx="10"/>
          </p:nvPr>
        </p:nvSpPr>
        <p:spPr/>
        <p:txBody>
          <a:bodyPr/>
          <a:lstStyle/>
          <a:p>
            <a:pPr>
              <a:defRPr/>
            </a:pPr>
            <a:endParaRPr lang="zh-CN" altLang="en-US"/>
          </a:p>
        </p:txBody>
      </p:sp>
      <p:sp>
        <p:nvSpPr>
          <p:cNvPr id="6" name="KSO_FT"/>
          <p:cNvSpPr>
            <a:spLocks noGrp="1"/>
          </p:cNvSpPr>
          <p:nvPr>
            <p:ph type="ftr" sz="quarter" idx="11"/>
          </p:nvPr>
        </p:nvSpPr>
        <p:spPr/>
        <p:txBody>
          <a:bodyPr/>
          <a:lstStyle/>
          <a:p>
            <a:pPr>
              <a:defRPr/>
            </a:pPr>
            <a:endParaRPr lang="zh-CN" altLang="en-US"/>
          </a:p>
        </p:txBody>
      </p:sp>
      <p:sp>
        <p:nvSpPr>
          <p:cNvPr id="7" name="KSO_FN"/>
          <p:cNvSpPr>
            <a:spLocks noGrp="1"/>
          </p:cNvSpPr>
          <p:nvPr>
            <p:ph type="sldNum" sz="quarter" idx="12"/>
          </p:nvPr>
        </p:nvSpPr>
        <p:spPr/>
        <p:txBody>
          <a:bodyPr/>
          <a:lstStyle/>
          <a:p>
            <a:fld id="{2873BDC6-61D8-4B02-97BA-1B5AE96030F9}" type="slidenum">
              <a:rPr lang="zh-CN" altLang="en-US" smtClean="0"/>
              <a:pPr/>
              <a:t>‹#›</a:t>
            </a:fld>
            <a:endParaRPr lang="zh-CN" altLang="en-US"/>
          </a:p>
        </p:txBody>
      </p:sp>
    </p:spTree>
    <p:extLst>
      <p:ext uri="{BB962C8B-B14F-4D97-AF65-F5344CB8AC3E}">
        <p14:creationId xmlns:p14="http://schemas.microsoft.com/office/powerpoint/2010/main" val="506507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1246192" y="457200"/>
            <a:ext cx="3932237" cy="1600200"/>
          </a:xfrm>
        </p:spPr>
        <p:txBody>
          <a:bodyPr anchor="b"/>
          <a:lstStyle>
            <a:lvl1pPr>
              <a:defRPr sz="3200"/>
            </a:lvl1pPr>
          </a:lstStyle>
          <a:p>
            <a:r>
              <a:rPr lang="zh-CN" altLang="en-US"/>
              <a:t>单击此处编辑母版标题样式</a:t>
            </a:r>
            <a:endParaRPr lang="en-US" dirty="0"/>
          </a:p>
        </p:txBody>
      </p:sp>
      <p:sp>
        <p:nvSpPr>
          <p:cNvPr id="3" name="KSO_BC1"/>
          <p:cNvSpPr>
            <a:spLocks noGrp="1" noChangeAspect="1"/>
          </p:cNvSpPr>
          <p:nvPr>
            <p:ph type="pic" idx="1"/>
          </p:nvPr>
        </p:nvSpPr>
        <p:spPr>
          <a:xfrm>
            <a:off x="5442833" y="987428"/>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KSO_BC2"/>
          <p:cNvSpPr>
            <a:spLocks noGrp="1"/>
          </p:cNvSpPr>
          <p:nvPr>
            <p:ph type="body" sz="half" idx="2"/>
          </p:nvPr>
        </p:nvSpPr>
        <p:spPr>
          <a:xfrm>
            <a:off x="1246192"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KSO_FD"/>
          <p:cNvSpPr>
            <a:spLocks noGrp="1"/>
          </p:cNvSpPr>
          <p:nvPr>
            <p:ph type="dt" sz="half" idx="10"/>
          </p:nvPr>
        </p:nvSpPr>
        <p:spPr/>
        <p:txBody>
          <a:bodyPr/>
          <a:lstStyle/>
          <a:p>
            <a:pPr>
              <a:defRPr/>
            </a:pPr>
            <a:endParaRPr lang="zh-CN" altLang="en-US"/>
          </a:p>
        </p:txBody>
      </p:sp>
      <p:sp>
        <p:nvSpPr>
          <p:cNvPr id="6" name="KSO_FT"/>
          <p:cNvSpPr>
            <a:spLocks noGrp="1"/>
          </p:cNvSpPr>
          <p:nvPr>
            <p:ph type="ftr" sz="quarter" idx="11"/>
          </p:nvPr>
        </p:nvSpPr>
        <p:spPr/>
        <p:txBody>
          <a:bodyPr/>
          <a:lstStyle/>
          <a:p>
            <a:pPr>
              <a:defRPr/>
            </a:pPr>
            <a:endParaRPr lang="zh-CN" altLang="en-US"/>
          </a:p>
        </p:txBody>
      </p:sp>
      <p:sp>
        <p:nvSpPr>
          <p:cNvPr id="7" name="KSO_FN"/>
          <p:cNvSpPr>
            <a:spLocks noGrp="1"/>
          </p:cNvSpPr>
          <p:nvPr>
            <p:ph type="sldNum" sz="quarter" idx="12"/>
          </p:nvPr>
        </p:nvSpPr>
        <p:spPr/>
        <p:txBody>
          <a:bodyPr/>
          <a:lstStyle/>
          <a:p>
            <a:fld id="{15050643-15A9-430B-A65E-7528A6EB9C60}" type="slidenum">
              <a:rPr lang="zh-CN" altLang="en-US" smtClean="0"/>
              <a:pPr/>
              <a:t>‹#›</a:t>
            </a:fld>
            <a:endParaRPr lang="zh-CN" altLang="en-US"/>
          </a:p>
        </p:txBody>
      </p:sp>
    </p:spTree>
    <p:extLst>
      <p:ext uri="{BB962C8B-B14F-4D97-AF65-F5344CB8AC3E}">
        <p14:creationId xmlns:p14="http://schemas.microsoft.com/office/powerpoint/2010/main" val="2613701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p:nvPicPr>
        <p:blipFill>
          <a:blip r:embed="rId15"/>
          <a:stretch>
            <a:fillRect/>
          </a:stretch>
        </p:blipFill>
        <p:spPr>
          <a:xfrm>
            <a:off x="1" y="4023360"/>
            <a:ext cx="12209527" cy="2834640"/>
          </a:xfrm>
          <a:prstGeom prst="rect">
            <a:avLst/>
          </a:prstGeom>
        </p:spPr>
      </p:pic>
      <p:sp>
        <p:nvSpPr>
          <p:cNvPr id="2" name="KSO_BT1"/>
          <p:cNvSpPr>
            <a:spLocks noGrp="1"/>
          </p:cNvSpPr>
          <p:nvPr>
            <p:ph type="title"/>
          </p:nvPr>
        </p:nvSpPr>
        <p:spPr>
          <a:xfrm>
            <a:off x="558799" y="162557"/>
            <a:ext cx="11056060" cy="699595"/>
          </a:xfrm>
          <a:prstGeom prst="rect">
            <a:avLst/>
          </a:prstGeom>
        </p:spPr>
        <p:txBody>
          <a:bodyPr vert="horz" lIns="91440" tIns="45720" rIns="91440" bIns="45720" rtlCol="0" anchor="b">
            <a:normAutofit/>
          </a:bodyPr>
          <a:lstStyle/>
          <a:p>
            <a:r>
              <a:rPr lang="zh-CN" altLang="en-US" dirty="0"/>
              <a:t>单击此处编辑母版标题样式</a:t>
            </a:r>
            <a:endParaRPr lang="en-US" dirty="0"/>
          </a:p>
        </p:txBody>
      </p:sp>
      <p:sp>
        <p:nvSpPr>
          <p:cNvPr id="4" name="KSO_FD"/>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zh-CN" altLang="en-US"/>
          </a:p>
        </p:txBody>
      </p:sp>
      <p:sp>
        <p:nvSpPr>
          <p:cNvPr id="5" name="KSO_FT"/>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CN" altLang="en-US"/>
          </a:p>
        </p:txBody>
      </p:sp>
      <p:sp>
        <p:nvSpPr>
          <p:cNvPr id="6" name="KSO_FN"/>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168ACA-6C9D-41EE-8450-1C8BCD2111C6}" type="slidenum">
              <a:rPr lang="zh-CN" altLang="en-US" smtClean="0"/>
              <a:pPr/>
              <a:t>‹#›</a:t>
            </a:fld>
            <a:endParaRPr lang="zh-CN" altLang="en-US"/>
          </a:p>
        </p:txBody>
      </p:sp>
      <p:sp>
        <p:nvSpPr>
          <p:cNvPr id="3" name="KSO_BC1"/>
          <p:cNvSpPr>
            <a:spLocks noGrp="1"/>
          </p:cNvSpPr>
          <p:nvPr>
            <p:ph type="body" idx="1"/>
          </p:nvPr>
        </p:nvSpPr>
        <p:spPr>
          <a:xfrm>
            <a:off x="558801" y="1026615"/>
            <a:ext cx="11056060" cy="5193212"/>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p:txBody>
      </p:sp>
    </p:spTree>
    <p:extLst>
      <p:ext uri="{BB962C8B-B14F-4D97-AF65-F5344CB8AC3E}">
        <p14:creationId xmlns:p14="http://schemas.microsoft.com/office/powerpoint/2010/main" val="3585217860"/>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 id="2147483941" r:id="rId13"/>
  </p:sldLayoutIdLst>
  <p:txStyles>
    <p:titleStyle>
      <a:lvl1pPr algn="l" defTabSz="914377" rtl="0" eaLnBrk="1" latinLnBrk="0" hangingPunct="1">
        <a:lnSpc>
          <a:spcPct val="90000"/>
        </a:lnSpc>
        <a:spcBef>
          <a:spcPct val="0"/>
        </a:spcBef>
        <a:buNone/>
        <a:defRPr sz="3200" b="1" i="0" kern="1200" baseline="0">
          <a:solidFill>
            <a:schemeClr val="accent1"/>
          </a:solidFill>
          <a:effectLst/>
          <a:latin typeface="Arial Black" panose="020B0A04020102020204" pitchFamily="34" charset="0"/>
          <a:ea typeface="微软雅黑" panose="020B0503020204020204" pitchFamily="34" charset="-122"/>
          <a:cs typeface="+mj-cs"/>
        </a:defRPr>
      </a:lvl1pPr>
    </p:titleStyle>
    <p:bodyStyle>
      <a:lvl1pPr marL="357179" indent="-357179" algn="just" defTabSz="914377" rtl="0" eaLnBrk="1" latinLnBrk="0" hangingPunct="1">
        <a:lnSpc>
          <a:spcPct val="110000"/>
        </a:lnSpc>
        <a:spcBef>
          <a:spcPts val="1800"/>
        </a:spcBef>
        <a:spcAft>
          <a:spcPts val="0"/>
        </a:spcAft>
        <a:buClr>
          <a:schemeClr val="accent1"/>
        </a:buClr>
        <a:buSzPct val="100000"/>
        <a:buFont typeface="Wingdings 2" panose="05020102010507070707" pitchFamily="18" charset="2"/>
        <a:buChar char=""/>
        <a:defRPr sz="2000" kern="1200" baseline="0">
          <a:solidFill>
            <a:schemeClr val="accent1"/>
          </a:solidFill>
          <a:latin typeface="Arial" panose="020B0604020202020204" pitchFamily="34" charset="0"/>
          <a:ea typeface="微软雅黑" panose="020B0503020204020204" pitchFamily="34" charset="-122"/>
          <a:cs typeface="+mn-cs"/>
        </a:defRPr>
      </a:lvl1pPr>
      <a:lvl2pPr marL="357179" indent="-357179" algn="just" defTabSz="914377" rtl="0" eaLnBrk="1" latinLnBrk="0" hangingPunct="1">
        <a:lnSpc>
          <a:spcPct val="130000"/>
        </a:lnSpc>
        <a:spcBef>
          <a:spcPts val="0"/>
        </a:spcBef>
        <a:spcAft>
          <a:spcPts val="600"/>
        </a:spcAft>
        <a:buClr>
          <a:schemeClr val="accent2">
            <a:lumMod val="60000"/>
            <a:lumOff val="40000"/>
          </a:schemeClr>
        </a:buClr>
        <a:buFont typeface="幼圆" panose="02010509060101010101" pitchFamily="49" charset="-122"/>
        <a:buChar char=" "/>
        <a:defRPr sz="1600" kern="1200" baseline="0">
          <a:solidFill>
            <a:schemeClr val="tx1">
              <a:lumMod val="65000"/>
              <a:lumOff val="35000"/>
            </a:schemeClr>
          </a:solidFill>
          <a:latin typeface="幼圆" panose="02010509060101010101" pitchFamily="49" charset="-122"/>
          <a:ea typeface="幼圆" panose="02010509060101010101" pitchFamily="49" charset="-122"/>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0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8.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0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0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emf"/><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emf"/><Relationship Id="rId10" Type="http://schemas.microsoft.com/office/2007/relationships/hdphoto" Target="../media/hdphoto1.wdp"/><Relationship Id="rId4" Type="http://schemas.openxmlformats.org/officeDocument/2006/relationships/image" Target="../media/image11.emf"/><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1.wdp"/><Relationship Id="rId7" Type="http://schemas.openxmlformats.org/officeDocument/2006/relationships/diagramColors" Target="../diagrams/colors2.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07/relationships/hdphoto" Target="../media/hdphoto1.wdp"/><Relationship Id="rId7" Type="http://schemas.openxmlformats.org/officeDocument/2006/relationships/diagramColors" Target="../diagrams/colors3.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8" Type="http://schemas.microsoft.com/office/2007/relationships/diagramDrawing" Target="../diagrams/drawing4.xml"/><Relationship Id="rId3" Type="http://schemas.microsoft.com/office/2007/relationships/hdphoto" Target="../media/hdphoto1.wdp"/><Relationship Id="rId7" Type="http://schemas.openxmlformats.org/officeDocument/2006/relationships/diagramColors" Target="../diagrams/colors4.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microsoft.com/office/2007/relationships/hdphoto" Target="../media/hdphoto1.wdp"/></Relationships>
</file>

<file path=ppt/slides/_rels/slide9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9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7.xml"/><Relationship Id="rId4" Type="http://schemas.microsoft.com/office/2007/relationships/hdphoto" Target="../media/hdphoto1.wdp"/></Relationships>
</file>

<file path=ppt/slides/_rels/slide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Layout" Target="../slideLayouts/slideLayout7.xml"/><Relationship Id="rId4" Type="http://schemas.microsoft.com/office/2007/relationships/hdphoto" Target="../media/hdphoto1.wdp"/></Relationships>
</file>

<file path=ppt/slides/_rels/slide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png"/><Relationship Id="rId1" Type="http://schemas.openxmlformats.org/officeDocument/2006/relationships/slideLayout" Target="../slideLayouts/slideLayout7.xml"/><Relationship Id="rId4" Type="http://schemas.microsoft.com/office/2007/relationships/hdphoto" Target="../media/hdphoto1.wdp"/></Relationships>
</file>

<file path=ppt/slides/_rels/slide9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9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9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9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ichard Clayderman ">
            <a:hlinkClick r:id="" action="ppaction://media"/>
          </p:cNvPr>
          <p:cNvPicPr>
            <a:picLocks noChangeAspect="1"/>
          </p:cNvPicPr>
          <p:nvPr>
            <a:audioFile r:link="rId1"/>
            <p:extLst>
              <p:ext uri="{DAA4B4D4-6D71-4841-9C94-3DE7FCFB9230}">
                <p14:media xmlns:p14="http://schemas.microsoft.com/office/powerpoint/2010/main" r:embed="rId2">
                  <p14:trim st="3780"/>
                </p14:media>
              </p:ext>
            </p:extLst>
          </p:nvPr>
        </p:nvPicPr>
        <p:blipFill>
          <a:blip r:embed="rId5" cstate="print"/>
          <a:stretch>
            <a:fillRect/>
          </a:stretch>
        </p:blipFill>
        <p:spPr>
          <a:xfrm>
            <a:off x="10975975" y="3768441"/>
            <a:ext cx="609600" cy="609600"/>
          </a:xfrm>
          <a:prstGeom prst="rect">
            <a:avLst/>
          </a:prstGeom>
        </p:spPr>
      </p:pic>
      <p:sp>
        <p:nvSpPr>
          <p:cNvPr id="8" name="矩形 7"/>
          <p:cNvSpPr/>
          <p:nvPr/>
        </p:nvSpPr>
        <p:spPr>
          <a:xfrm>
            <a:off x="0" y="3659718"/>
            <a:ext cx="12192000" cy="1261073"/>
          </a:xfrm>
          <a:prstGeom prst="rect">
            <a:avLst/>
          </a:prstGeom>
          <a:solidFill>
            <a:srgbClr val="453D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
                <a:rot lat="0" lon="0" rev="10800000"/>
              </a:lightRig>
            </a:scene3d>
            <a:sp3d>
              <a:bevelT w="27940" h="12700"/>
              <a:contourClr>
                <a:srgbClr val="DDDDDD"/>
              </a:contourClr>
            </a:sp3d>
          </a:bodyPr>
          <a:lstStyle/>
          <a:p>
            <a:pPr algn="ctr">
              <a:defRPr/>
            </a:pPr>
            <a:endParaRPr kumimoji="1" lang="en-US" altLang="zh-CN" b="1" spc="150" dirty="0">
              <a:ln w="11430"/>
              <a:solidFill>
                <a:prstClr val="white"/>
              </a:solidFill>
              <a:effectLst>
                <a:outerShdw blurRad="25400" algn="tl" rotWithShape="0">
                  <a:srgbClr val="000000">
                    <a:alpha val="43000"/>
                  </a:srgbClr>
                </a:outerShdw>
              </a:effectLst>
              <a:latin typeface="Times New Roman" panose="02020603050405020304" pitchFamily="18" charset="0"/>
              <a:ea typeface="仿宋" panose="02010609060101010101" pitchFamily="49" charset="-122"/>
              <a:cs typeface="Times New Roman Uni" panose="02020603050405020304" pitchFamily="18" charset="-122"/>
            </a:endParaRPr>
          </a:p>
          <a:p>
            <a:pPr algn="ctr">
              <a:defRPr/>
            </a:pPr>
            <a:r>
              <a:rPr kumimoji="1" lang="zh-CN" altLang="en-US" sz="4700" b="1" spc="150" dirty="0">
                <a:ln w="11430"/>
                <a:solidFill>
                  <a:prstClr val="white"/>
                </a:solidFill>
                <a:effectLst>
                  <a:outerShdw blurRad="25400" algn="tl" rotWithShape="0">
                    <a:srgbClr val="000000">
                      <a:alpha val="43000"/>
                    </a:srgbClr>
                  </a:outerShdw>
                </a:effectLst>
                <a:latin typeface="Times New Roman" panose="02020603050405020304" pitchFamily="18" charset="0"/>
                <a:ea typeface="仿宋" panose="02010609060101010101" pitchFamily="49" charset="-122"/>
                <a:cs typeface="Times New Roman Uni" panose="02020603050405020304" pitchFamily="18" charset="-122"/>
              </a:rPr>
              <a:t>         </a:t>
            </a:r>
            <a:r>
              <a:rPr kumimoji="1" lang="zh-CN" altLang="en-US" sz="4700" b="1" spc="300" dirty="0">
                <a:ln w="11430"/>
                <a:solidFill>
                  <a:prstClr val="white"/>
                </a:solidFill>
                <a:effectLst>
                  <a:outerShdw blurRad="25400" algn="tl" rotWithShape="0">
                    <a:srgbClr val="000000">
                      <a:alpha val="43000"/>
                    </a:srgbClr>
                  </a:outerShdw>
                </a:effectLst>
                <a:latin typeface="Times New Roman" panose="02020603050405020304" pitchFamily="18" charset="0"/>
                <a:ea typeface="仿宋" panose="02010609060101010101" pitchFamily="49" charset="-122"/>
                <a:cs typeface="Times New Roman Uni" panose="02020603050405020304" pitchFamily="18" charset="-122"/>
              </a:rPr>
              <a:t>做好基础数据填报</a:t>
            </a:r>
            <a:endParaRPr lang="zh-CN" altLang="en-US" sz="4700" b="1" spc="300" dirty="0">
              <a:ln w="11430"/>
              <a:solidFill>
                <a:prstClr val="white"/>
              </a:solidFill>
              <a:effectLst>
                <a:outerShdw blurRad="25400" algn="tl" rotWithShape="0">
                  <a:srgbClr val="000000">
                    <a:alpha val="43000"/>
                  </a:srgbClr>
                </a:outerShdw>
              </a:effectLst>
              <a:latin typeface="Times New Roman" panose="02020603050405020304" pitchFamily="18" charset="0"/>
              <a:ea typeface="仿宋" panose="02010609060101010101" pitchFamily="49" charset="-122"/>
              <a:cs typeface="Times New Roman Uni" panose="02020603050405020304" pitchFamily="18" charset="-122"/>
            </a:endParaRPr>
          </a:p>
        </p:txBody>
      </p:sp>
      <p:sp>
        <p:nvSpPr>
          <p:cNvPr id="7" name="矩形 6"/>
          <p:cNvSpPr/>
          <p:nvPr/>
        </p:nvSpPr>
        <p:spPr>
          <a:xfrm>
            <a:off x="0" y="2242038"/>
            <a:ext cx="12192000" cy="14250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4472C4"/>
              </a:solidFill>
              <a:latin typeface="Times New Roman" panose="02020603050405020304" pitchFamily="18" charset="0"/>
              <a:ea typeface="仿宋" panose="02010609060101010101" pitchFamily="49" charset="-122"/>
            </a:endParaRPr>
          </a:p>
        </p:txBody>
      </p:sp>
      <p:sp>
        <p:nvSpPr>
          <p:cNvPr id="3" name="椭圆 2"/>
          <p:cNvSpPr/>
          <p:nvPr/>
        </p:nvSpPr>
        <p:spPr>
          <a:xfrm>
            <a:off x="536575" y="1959360"/>
            <a:ext cx="2016125" cy="2016125"/>
          </a:xfrm>
          <a:prstGeom prst="ellipse">
            <a:avLst/>
          </a:prstGeom>
          <a:solidFill>
            <a:srgbClr val="FFFF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zh-CN" altLang="en-US">
              <a:solidFill>
                <a:prstClr val="white"/>
              </a:solidFill>
              <a:latin typeface="Times New Roman" panose="02020603050405020304" pitchFamily="18" charset="0"/>
              <a:ea typeface="仿宋" panose="02010609060101010101" pitchFamily="49" charset="-122"/>
            </a:endParaRPr>
          </a:p>
        </p:txBody>
      </p:sp>
      <p:pic>
        <p:nvPicPr>
          <p:cNvPr id="4101" name="图片 13" descr="logo.png"/>
          <p:cNvPicPr>
            <a:picLocks noChangeAspect="1"/>
          </p:cNvPicPr>
          <p:nvPr/>
        </p:nvPicPr>
        <p:blipFill>
          <a:blip r:embed="rId6" cstate="print"/>
          <a:srcRect/>
          <a:stretch>
            <a:fillRect/>
          </a:stretch>
        </p:blipFill>
        <p:spPr bwMode="auto">
          <a:xfrm>
            <a:off x="384208" y="1826964"/>
            <a:ext cx="2360613" cy="2305050"/>
          </a:xfrm>
          <a:prstGeom prst="rect">
            <a:avLst/>
          </a:prstGeom>
          <a:noFill/>
          <a:ln w="9525">
            <a:noFill/>
            <a:miter lim="800000"/>
            <a:headEnd/>
            <a:tailEnd/>
          </a:ln>
        </p:spPr>
      </p:pic>
      <p:sp>
        <p:nvSpPr>
          <p:cNvPr id="12" name="文本框 11"/>
          <p:cNvSpPr txBox="1">
            <a:spLocks noChangeArrowheads="1"/>
          </p:cNvSpPr>
          <p:nvPr/>
        </p:nvSpPr>
        <p:spPr bwMode="auto">
          <a:xfrm>
            <a:off x="4356789" y="5470786"/>
            <a:ext cx="4769711" cy="957250"/>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lnSpc>
                <a:spcPct val="150000"/>
              </a:lnSpc>
              <a:spcBef>
                <a:spcPct val="0"/>
              </a:spcBef>
              <a:spcAft>
                <a:spcPct val="0"/>
              </a:spcAft>
            </a:pPr>
            <a:r>
              <a:rPr lang="zh-CN" altLang="en-US" sz="2000" b="1" dirty="0">
                <a:ln w="11430"/>
                <a:solidFill>
                  <a:srgbClr val="0066CC"/>
                </a:solidFill>
                <a:latin typeface="Times New Roman" panose="02020603050405020304" pitchFamily="18" charset="0"/>
                <a:ea typeface="仿宋" panose="02010609060101010101" pitchFamily="49" charset="-122"/>
                <a:cs typeface="Arial" pitchFamily="34" charset="0"/>
              </a:rPr>
              <a:t>教育部高等教育教学评估中心信息处</a:t>
            </a:r>
            <a:endParaRPr lang="en-US" altLang="zh-CN" sz="2000" b="1" dirty="0">
              <a:ln w="11430"/>
              <a:solidFill>
                <a:srgbClr val="0066CC"/>
              </a:solidFill>
              <a:latin typeface="Times New Roman" panose="02020603050405020304" pitchFamily="18" charset="0"/>
              <a:ea typeface="仿宋" panose="02010609060101010101" pitchFamily="49" charset="-122"/>
              <a:cs typeface="Arial" pitchFamily="34" charset="0"/>
            </a:endParaRPr>
          </a:p>
          <a:p>
            <a:pPr algn="ctr" fontAlgn="base">
              <a:lnSpc>
                <a:spcPct val="150000"/>
              </a:lnSpc>
              <a:spcBef>
                <a:spcPct val="0"/>
              </a:spcBef>
              <a:spcAft>
                <a:spcPct val="0"/>
              </a:spcAft>
            </a:pPr>
            <a:r>
              <a:rPr lang="en-US" altLang="zh-CN" sz="2000" b="1" dirty="0">
                <a:ln w="11430"/>
                <a:solidFill>
                  <a:srgbClr val="0066CC"/>
                </a:solidFill>
                <a:latin typeface="Times New Roman" panose="02020603050405020304" pitchFamily="18" charset="0"/>
                <a:ea typeface="仿宋" panose="02010609060101010101" pitchFamily="49" charset="-122"/>
                <a:cs typeface="Arial" pitchFamily="34" charset="0"/>
              </a:rPr>
              <a:t>2020</a:t>
            </a:r>
            <a:r>
              <a:rPr lang="zh-CN" altLang="en-US" sz="2000" b="1" dirty="0">
                <a:ln w="11430"/>
                <a:solidFill>
                  <a:srgbClr val="0066CC"/>
                </a:solidFill>
                <a:latin typeface="Times New Roman" panose="02020603050405020304" pitchFamily="18" charset="0"/>
                <a:ea typeface="仿宋" panose="02010609060101010101" pitchFamily="49" charset="-122"/>
                <a:cs typeface="Arial" pitchFamily="34" charset="0"/>
              </a:rPr>
              <a:t>年</a:t>
            </a:r>
            <a:r>
              <a:rPr lang="en-US" altLang="zh-CN" sz="2000" b="1" dirty="0">
                <a:ln w="11430"/>
                <a:solidFill>
                  <a:srgbClr val="0066CC"/>
                </a:solidFill>
                <a:latin typeface="Times New Roman" panose="02020603050405020304" pitchFamily="18" charset="0"/>
                <a:ea typeface="仿宋" panose="02010609060101010101" pitchFamily="49" charset="-122"/>
                <a:cs typeface="Arial" pitchFamily="34" charset="0"/>
              </a:rPr>
              <a:t>09</a:t>
            </a:r>
            <a:r>
              <a:rPr lang="zh-CN" altLang="en-US" sz="2000" b="1" dirty="0">
                <a:ln w="11430"/>
                <a:solidFill>
                  <a:srgbClr val="0066CC"/>
                </a:solidFill>
                <a:latin typeface="Times New Roman" panose="02020603050405020304" pitchFamily="18" charset="0"/>
                <a:ea typeface="仿宋" panose="02010609060101010101" pitchFamily="49" charset="-122"/>
                <a:cs typeface="Arial" pitchFamily="34" charset="0"/>
              </a:rPr>
              <a:t>月</a:t>
            </a:r>
          </a:p>
        </p:txBody>
      </p:sp>
      <p:sp>
        <p:nvSpPr>
          <p:cNvPr id="15" name="矩形 14"/>
          <p:cNvSpPr/>
          <p:nvPr/>
        </p:nvSpPr>
        <p:spPr>
          <a:xfrm>
            <a:off x="11118850" y="1736980"/>
            <a:ext cx="323850" cy="323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latin typeface="Times New Roman" panose="02020603050405020304" pitchFamily="18" charset="0"/>
              <a:ea typeface="仿宋" panose="02010609060101010101" pitchFamily="49" charset="-122"/>
            </a:endParaRPr>
          </a:p>
        </p:txBody>
      </p:sp>
      <p:sp>
        <p:nvSpPr>
          <p:cNvPr id="16" name="矩形 15"/>
          <p:cNvSpPr/>
          <p:nvPr/>
        </p:nvSpPr>
        <p:spPr>
          <a:xfrm>
            <a:off x="10877550" y="1495680"/>
            <a:ext cx="252413" cy="25241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latin typeface="Times New Roman" panose="02020603050405020304" pitchFamily="18" charset="0"/>
              <a:ea typeface="仿宋" panose="02010609060101010101" pitchFamily="49" charset="-122"/>
            </a:endParaRPr>
          </a:p>
        </p:txBody>
      </p:sp>
      <p:sp>
        <p:nvSpPr>
          <p:cNvPr id="4105" name="矩形 3"/>
          <p:cNvSpPr>
            <a:spLocks noChangeArrowheads="1"/>
          </p:cNvSpPr>
          <p:nvPr/>
        </p:nvSpPr>
        <p:spPr bwMode="auto">
          <a:xfrm>
            <a:off x="510612" y="2531414"/>
            <a:ext cx="11344955" cy="815608"/>
          </a:xfrm>
          <a:prstGeom prst="rect">
            <a:avLst/>
          </a:prstGeom>
          <a:noFill/>
          <a:ln w="9525">
            <a:noFill/>
            <a:miter lim="800000"/>
            <a:headEnd/>
            <a:tailEnd/>
          </a:ln>
        </p:spPr>
        <p:txBody>
          <a:bodyPr wrap="square">
            <a:spAutoFit/>
          </a:bodyPr>
          <a:lstStyle/>
          <a:p>
            <a:pPr fontAlgn="base">
              <a:spcBef>
                <a:spcPct val="0"/>
              </a:spcBef>
              <a:spcAft>
                <a:spcPct val="0"/>
              </a:spcAft>
            </a:pPr>
            <a:r>
              <a:rPr lang="zh-CN" altLang="en-US" sz="47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ea typeface="仿宋" panose="02010609060101010101" pitchFamily="49" charset="-122"/>
              </a:rPr>
              <a:t>             强化监测预警建设</a:t>
            </a:r>
            <a:endParaRPr lang="zh-CN" altLang="zh-CN" sz="47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ea typeface="仿宋" panose="02010609060101010101" pitchFamily="49" charset="-122"/>
            </a:endParaRPr>
          </a:p>
        </p:txBody>
      </p:sp>
    </p:spTree>
    <p:extLst>
      <p:ext uri="{BB962C8B-B14F-4D97-AF65-F5344CB8AC3E}">
        <p14:creationId xmlns:p14="http://schemas.microsoft.com/office/powerpoint/2010/main" val="949704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8"/>
          <p:cNvSpPr txBox="1">
            <a:spLocks noChangeArrowheads="1"/>
          </p:cNvSpPr>
          <p:nvPr/>
        </p:nvSpPr>
        <p:spPr bwMode="auto">
          <a:xfrm>
            <a:off x="527382" y="62866"/>
            <a:ext cx="10287029" cy="707887"/>
          </a:xfrm>
          <a:prstGeom prst="rect">
            <a:avLst/>
          </a:prstGeom>
          <a:noFill/>
          <a:ln w="9525">
            <a:noFill/>
            <a:miter lim="800000"/>
            <a:headEnd/>
            <a:tailEnd/>
          </a:ln>
        </p:spPr>
        <p:txBody>
          <a:bodyPr vert="horz" wrap="square" lIns="121920" tIns="60960" rIns="121920" bIns="60960" numCol="1" anchor="ctr" anchorCtr="0" compatLnSpc="1">
            <a:prstTxWarp prst="textNoShape">
              <a:avLst/>
            </a:prstTxWarp>
          </a:bodyPr>
          <a:lstStyle>
            <a:defPPr>
              <a:defRPr lang="zh-CN"/>
            </a:defPPr>
            <a:lvl1pPr latinLnBrk="1">
              <a:defRPr sz="4000" i="0">
                <a:solidFill>
                  <a:srgbClr val="0033CC"/>
                </a:solidFill>
                <a:effectLst/>
                <a:latin typeface="Haettenschweiler" panose="020B0706040902060204" pitchFamily="34" charset="0"/>
                <a:ea typeface="微软雅黑" pitchFamily="34" charset="-122"/>
                <a:cs typeface="+mj-cs"/>
              </a:defRPr>
            </a:lvl1pPr>
            <a:lvl2pPr algn="ctr">
              <a:defRPr sz="4000">
                <a:solidFill>
                  <a:srgbClr val="0033CC"/>
                </a:solidFill>
                <a:latin typeface="微软雅黑" panose="020B0503020204020204" pitchFamily="34" charset="-122"/>
                <a:ea typeface="微软雅黑" panose="020B0503020204020204" pitchFamily="34" charset="-122"/>
              </a:defRPr>
            </a:lvl2pPr>
            <a:lvl3pPr algn="ctr">
              <a:defRPr sz="4000">
                <a:solidFill>
                  <a:srgbClr val="0033CC"/>
                </a:solidFill>
                <a:latin typeface="微软雅黑" panose="020B0503020204020204" pitchFamily="34" charset="-122"/>
                <a:ea typeface="微软雅黑" panose="020B0503020204020204" pitchFamily="34" charset="-122"/>
              </a:defRPr>
            </a:lvl3pPr>
            <a:lvl4pPr algn="ctr">
              <a:defRPr sz="4000">
                <a:solidFill>
                  <a:srgbClr val="0033CC"/>
                </a:solidFill>
                <a:latin typeface="微软雅黑" panose="020B0503020204020204" pitchFamily="34" charset="-122"/>
                <a:ea typeface="微软雅黑" panose="020B0503020204020204" pitchFamily="34" charset="-122"/>
              </a:defRPr>
            </a:lvl4pPr>
            <a:lvl5pPr algn="ctr">
              <a:defRPr sz="4000">
                <a:solidFill>
                  <a:srgbClr val="0033CC"/>
                </a:solidFill>
                <a:latin typeface="微软雅黑" panose="020B0503020204020204" pitchFamily="34" charset="-122"/>
                <a:ea typeface="微软雅黑" panose="020B0503020204020204" pitchFamily="34" charset="-122"/>
              </a:defRPr>
            </a:lvl5pPr>
            <a:lvl6pPr marL="457200" algn="ctr" fontAlgn="base">
              <a:spcBef>
                <a:spcPct val="0"/>
              </a:spcBef>
              <a:spcAft>
                <a:spcPct val="0"/>
              </a:spcAft>
              <a:defRPr sz="4400">
                <a:solidFill>
                  <a:schemeClr val="tx1"/>
                </a:solidFill>
                <a:latin typeface="Calibri" pitchFamily="34" charset="0"/>
                <a:ea typeface="宋体" charset="-122"/>
              </a:defRPr>
            </a:lvl6pPr>
            <a:lvl7pPr marL="914400" algn="ctr" fontAlgn="base">
              <a:spcBef>
                <a:spcPct val="0"/>
              </a:spcBef>
              <a:spcAft>
                <a:spcPct val="0"/>
              </a:spcAft>
              <a:defRPr sz="4400">
                <a:solidFill>
                  <a:schemeClr val="tx1"/>
                </a:solidFill>
                <a:latin typeface="Calibri" pitchFamily="34" charset="0"/>
                <a:ea typeface="宋体" charset="-122"/>
              </a:defRPr>
            </a:lvl7pPr>
            <a:lvl8pPr marL="1371600" algn="ctr" fontAlgn="base">
              <a:spcBef>
                <a:spcPct val="0"/>
              </a:spcBef>
              <a:spcAft>
                <a:spcPct val="0"/>
              </a:spcAft>
              <a:defRPr sz="4400">
                <a:solidFill>
                  <a:schemeClr val="tx1"/>
                </a:solidFill>
                <a:latin typeface="Calibri" pitchFamily="34" charset="0"/>
                <a:ea typeface="宋体" charset="-122"/>
              </a:defRPr>
            </a:lvl8pPr>
            <a:lvl9pPr marL="1828800" algn="ctr" fontAlgn="base">
              <a:spcBef>
                <a:spcPct val="0"/>
              </a:spcBef>
              <a:spcAft>
                <a:spcPct val="0"/>
              </a:spcAft>
              <a:defRPr sz="4400">
                <a:solidFill>
                  <a:schemeClr val="tx1"/>
                </a:solidFill>
                <a:latin typeface="Calibri" pitchFamily="34" charset="0"/>
                <a:ea typeface="宋体" charset="-122"/>
              </a:defRPr>
            </a:lvl9pPr>
          </a:lstStyle>
          <a:p>
            <a:r>
              <a:rPr lang="zh-CN" altLang="en-US" sz="3200" dirty="0">
                <a:latin typeface="Times New Roman" panose="02020603050405020304" pitchFamily="18" charset="0"/>
                <a:ea typeface="仿宋" panose="02010609060101010101" pitchFamily="49" charset="-122"/>
                <a:sym typeface="Haettenschweiler" panose="020B0706040902060204" pitchFamily="34" charset="0"/>
              </a:rPr>
              <a:t>数据平台指标体系</a:t>
            </a:r>
            <a:endParaRPr lang="zh-CN" altLang="en-US" sz="3200" dirty="0">
              <a:latin typeface="Times New Roman" panose="02020603050405020304" pitchFamily="18" charset="0"/>
              <a:ea typeface="仿宋" panose="02010609060101010101" pitchFamily="49" charset="-122"/>
            </a:endParaRPr>
          </a:p>
        </p:txBody>
      </p:sp>
      <p:grpSp>
        <p:nvGrpSpPr>
          <p:cNvPr id="2" name="组合 48"/>
          <p:cNvGrpSpPr/>
          <p:nvPr/>
        </p:nvGrpSpPr>
        <p:grpSpPr>
          <a:xfrm>
            <a:off x="726187" y="1047734"/>
            <a:ext cx="9941845" cy="4604673"/>
            <a:chOff x="610847" y="1883612"/>
            <a:chExt cx="7129505" cy="4604676"/>
          </a:xfrm>
        </p:grpSpPr>
        <p:sp>
          <p:nvSpPr>
            <p:cNvPr id="5" name="任意多边形 4"/>
            <p:cNvSpPr/>
            <p:nvPr/>
          </p:nvSpPr>
          <p:spPr>
            <a:xfrm>
              <a:off x="1980424" y="1883612"/>
              <a:ext cx="5759928" cy="700047"/>
            </a:xfrm>
            <a:custGeom>
              <a:avLst/>
              <a:gdLst>
                <a:gd name="connsiteX0" fmla="*/ 0 w 5756656"/>
                <a:gd name="connsiteY0" fmla="*/ 0 h 594819"/>
                <a:gd name="connsiteX1" fmla="*/ 5756656 w 5756656"/>
                <a:gd name="connsiteY1" fmla="*/ 0 h 594819"/>
                <a:gd name="connsiteX2" fmla="*/ 5756656 w 5756656"/>
                <a:gd name="connsiteY2" fmla="*/ 594819 h 594819"/>
                <a:gd name="connsiteX3" fmla="*/ 0 w 5756656"/>
                <a:gd name="connsiteY3" fmla="*/ 594819 h 594819"/>
                <a:gd name="connsiteX4" fmla="*/ 0 w 5756656"/>
                <a:gd name="connsiteY4" fmla="*/ 0 h 594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6656" h="594819">
                  <a:moveTo>
                    <a:pt x="0" y="0"/>
                  </a:moveTo>
                  <a:lnTo>
                    <a:pt x="5756656" y="0"/>
                  </a:lnTo>
                  <a:lnTo>
                    <a:pt x="5756656" y="594819"/>
                  </a:lnTo>
                  <a:lnTo>
                    <a:pt x="0" y="594819"/>
                  </a:lnTo>
                  <a:lnTo>
                    <a:pt x="0" y="0"/>
                  </a:lnTo>
                  <a:close/>
                </a:path>
              </a:pathLst>
            </a:custGeom>
          </p:spPr>
          <p:style>
            <a:lnRef idx="2">
              <a:schemeClr val="accent6"/>
            </a:lnRef>
            <a:fillRef idx="1">
              <a:schemeClr val="lt1"/>
            </a:fillRef>
            <a:effectRef idx="0">
              <a:schemeClr val="accent6"/>
            </a:effectRef>
            <a:fontRef idx="minor">
              <a:schemeClr val="dk1"/>
            </a:fontRef>
          </p:style>
          <p:txBody>
            <a:bodyPr spcFirstLastPara="0" vert="horz" wrap="square" lIns="390881" tIns="47413" rIns="47413" bIns="47413" numCol="1" spcCol="1270" anchor="ctr" anchorCtr="0">
              <a:noAutofit/>
            </a:bodyPr>
            <a:lstStyle/>
            <a:p>
              <a:pPr defTabSz="829713">
                <a:lnSpc>
                  <a:spcPct val="150000"/>
                </a:lnSpc>
                <a:spcBef>
                  <a:spcPct val="0"/>
                </a:spcBef>
                <a:spcAft>
                  <a:spcPct val="35000"/>
                </a:spcAft>
              </a:pPr>
              <a:r>
                <a:rPr lang="zh-CN" altLang="en-US" sz="1867" b="1" dirty="0">
                  <a:solidFill>
                    <a:srgbClr val="0033CC"/>
                  </a:solidFill>
                  <a:latin typeface="Times New Roman" panose="02020603050405020304" pitchFamily="18" charset="0"/>
                  <a:ea typeface="仿宋" panose="02010609060101010101" pitchFamily="49" charset="-122"/>
                </a:rPr>
                <a:t>学校概况、校区、教学行政单位、办学指导思想、教职工、专业、学生、实验室、基地等</a:t>
              </a:r>
              <a:endParaRPr lang="zh-CN" altLang="en-US" sz="1867" dirty="0">
                <a:solidFill>
                  <a:srgbClr val="0033CC"/>
                </a:solidFill>
                <a:latin typeface="Times New Roman" panose="02020603050405020304" pitchFamily="18" charset="0"/>
                <a:ea typeface="仿宋" panose="02010609060101010101" pitchFamily="49" charset="-122"/>
              </a:endParaRPr>
            </a:p>
          </p:txBody>
        </p:sp>
        <p:sp>
          <p:nvSpPr>
            <p:cNvPr id="24" name="任意多边形 23"/>
            <p:cNvSpPr/>
            <p:nvPr/>
          </p:nvSpPr>
          <p:spPr>
            <a:xfrm>
              <a:off x="610847" y="1978863"/>
              <a:ext cx="1584888" cy="614506"/>
            </a:xfrm>
            <a:custGeom>
              <a:avLst/>
              <a:gdLst>
                <a:gd name="connsiteX0" fmla="*/ 1221193 w 1452028"/>
                <a:gd name="connsiteY0" fmla="*/ 0 h 461670"/>
                <a:gd name="connsiteX1" fmla="*/ 1452028 w 1452028"/>
                <a:gd name="connsiteY1" fmla="*/ 230835 h 461670"/>
                <a:gd name="connsiteX2" fmla="*/ 1221193 w 1452028"/>
                <a:gd name="connsiteY2" fmla="*/ 461670 h 461670"/>
                <a:gd name="connsiteX3" fmla="*/ 1216878 w 1452028"/>
                <a:gd name="connsiteY3" fmla="*/ 461235 h 461670"/>
                <a:gd name="connsiteX4" fmla="*/ 0 w 1452028"/>
                <a:gd name="connsiteY4" fmla="*/ 461235 h 461670"/>
                <a:gd name="connsiteX5" fmla="*/ 0 w 1452028"/>
                <a:gd name="connsiteY5" fmla="*/ 435 h 461670"/>
                <a:gd name="connsiteX6" fmla="*/ 1216878 w 1452028"/>
                <a:gd name="connsiteY6" fmla="*/ 435 h 46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2028" h="461670">
                  <a:moveTo>
                    <a:pt x="1221193" y="0"/>
                  </a:moveTo>
                  <a:cubicBezTo>
                    <a:pt x="1348680" y="0"/>
                    <a:pt x="1452028" y="103348"/>
                    <a:pt x="1452028" y="230835"/>
                  </a:cubicBezTo>
                  <a:cubicBezTo>
                    <a:pt x="1452028" y="358322"/>
                    <a:pt x="1348680" y="461670"/>
                    <a:pt x="1221193" y="461670"/>
                  </a:cubicBezTo>
                  <a:lnTo>
                    <a:pt x="1216878" y="461235"/>
                  </a:lnTo>
                  <a:lnTo>
                    <a:pt x="0" y="461235"/>
                  </a:lnTo>
                  <a:lnTo>
                    <a:pt x="0" y="435"/>
                  </a:lnTo>
                  <a:lnTo>
                    <a:pt x="1216878" y="435"/>
                  </a:lnTo>
                  <a:close/>
                </a:path>
              </a:pathLst>
            </a:custGeom>
            <a:solidFill>
              <a:srgbClr val="2D18C6"/>
            </a:solidFill>
          </p:spPr>
          <p:style>
            <a:lnRef idx="0">
              <a:schemeClr val="accent1"/>
            </a:lnRef>
            <a:fillRef idx="3">
              <a:schemeClr val="accent1"/>
            </a:fillRef>
            <a:effectRef idx="3">
              <a:schemeClr val="accent1"/>
            </a:effectRef>
            <a:fontRef idx="minor">
              <a:schemeClr val="lt1"/>
            </a:fontRef>
          </p:style>
          <p:txBody>
            <a:bodyPr/>
            <a:lstStyle/>
            <a:p>
              <a:endParaRPr lang="zh-CN" altLang="en-US">
                <a:latin typeface="Times New Roman" panose="02020603050405020304" pitchFamily="18" charset="0"/>
                <a:ea typeface="仿宋" panose="02010609060101010101" pitchFamily="49" charset="-122"/>
              </a:endParaRPr>
            </a:p>
          </p:txBody>
        </p:sp>
        <p:sp>
          <p:nvSpPr>
            <p:cNvPr id="22" name="文本框 21"/>
            <p:cNvSpPr txBox="1"/>
            <p:nvPr/>
          </p:nvSpPr>
          <p:spPr bwMode="auto">
            <a:xfrm>
              <a:off x="682856" y="2032383"/>
              <a:ext cx="1531546" cy="379656"/>
            </a:xfrm>
            <a:prstGeom prst="rect">
              <a:avLst/>
            </a:prstGeom>
            <a:noFill/>
            <a:ln w="9525">
              <a:noFill/>
              <a:miter lim="800000"/>
              <a:headEnd/>
              <a:tailEnd/>
            </a:ln>
          </p:spPr>
          <p:txBody>
            <a:bodyPr wrap="square" rtlCol="0">
              <a:spAutoFit/>
            </a:bodyPr>
            <a:lstStyle/>
            <a:p>
              <a:pPr eaLnBrk="0" hangingPunct="0"/>
              <a:r>
                <a:rPr lang="zh-CN" altLang="en-US" sz="1867" b="1" dirty="0">
                  <a:solidFill>
                    <a:srgbClr val="FFFFFF"/>
                  </a:solidFill>
                  <a:latin typeface="Times New Roman" panose="02020603050405020304" pitchFamily="18" charset="0"/>
                  <a:ea typeface="仿宋" panose="02010609060101010101" pitchFamily="49" charset="-122"/>
                </a:rPr>
                <a:t>学校基本情况</a:t>
              </a:r>
              <a:r>
                <a:rPr lang="en-US" altLang="zh-CN" sz="1867" b="1" dirty="0">
                  <a:solidFill>
                    <a:srgbClr val="FFFFFF"/>
                  </a:solidFill>
                  <a:latin typeface="Times New Roman" panose="02020603050405020304" pitchFamily="18" charset="0"/>
                  <a:ea typeface="仿宋" panose="02010609060101010101" pitchFamily="49" charset="-122"/>
                </a:rPr>
                <a:t>-14</a:t>
              </a:r>
              <a:endParaRPr lang="zh-CN" altLang="en-US" sz="1867" b="1" dirty="0">
                <a:solidFill>
                  <a:srgbClr val="FFFFFF"/>
                </a:solidFill>
                <a:latin typeface="Times New Roman" panose="02020603050405020304" pitchFamily="18" charset="0"/>
                <a:ea typeface="仿宋" panose="02010609060101010101" pitchFamily="49" charset="-122"/>
              </a:endParaRPr>
            </a:p>
          </p:txBody>
        </p:sp>
        <p:sp>
          <p:nvSpPr>
            <p:cNvPr id="8" name="任意多边形 7"/>
            <p:cNvSpPr/>
            <p:nvPr/>
          </p:nvSpPr>
          <p:spPr>
            <a:xfrm>
              <a:off x="1980424" y="2756545"/>
              <a:ext cx="5759928" cy="431379"/>
            </a:xfrm>
            <a:custGeom>
              <a:avLst/>
              <a:gdLst>
                <a:gd name="connsiteX0" fmla="*/ 0 w 5422188"/>
                <a:gd name="connsiteY0" fmla="*/ 0 h 369336"/>
                <a:gd name="connsiteX1" fmla="*/ 5422188 w 5422188"/>
                <a:gd name="connsiteY1" fmla="*/ 0 h 369336"/>
                <a:gd name="connsiteX2" fmla="*/ 5422188 w 5422188"/>
                <a:gd name="connsiteY2" fmla="*/ 369336 h 369336"/>
                <a:gd name="connsiteX3" fmla="*/ 0 w 5422188"/>
                <a:gd name="connsiteY3" fmla="*/ 369336 h 369336"/>
                <a:gd name="connsiteX4" fmla="*/ 0 w 5422188"/>
                <a:gd name="connsiteY4" fmla="*/ 0 h 36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2188" h="369336">
                  <a:moveTo>
                    <a:pt x="0" y="0"/>
                  </a:moveTo>
                  <a:lnTo>
                    <a:pt x="5422188" y="0"/>
                  </a:lnTo>
                  <a:lnTo>
                    <a:pt x="5422188" y="369336"/>
                  </a:lnTo>
                  <a:lnTo>
                    <a:pt x="0" y="369336"/>
                  </a:lnTo>
                  <a:lnTo>
                    <a:pt x="0" y="0"/>
                  </a:lnTo>
                  <a:close/>
                </a:path>
              </a:pathLst>
            </a:custGeom>
          </p:spPr>
          <p:style>
            <a:lnRef idx="2">
              <a:schemeClr val="accent6"/>
            </a:lnRef>
            <a:fillRef idx="1">
              <a:schemeClr val="lt1"/>
            </a:fillRef>
            <a:effectRef idx="0">
              <a:schemeClr val="accent6"/>
            </a:effectRef>
            <a:fontRef idx="minor">
              <a:schemeClr val="dk1"/>
            </a:fontRef>
          </p:style>
          <p:txBody>
            <a:bodyPr spcFirstLastPara="0" vert="horz" wrap="square" lIns="390881" tIns="47413" rIns="47413" bIns="47413" numCol="1" spcCol="1270" anchor="ctr" anchorCtr="0">
              <a:noAutofit/>
            </a:bodyPr>
            <a:lstStyle/>
            <a:p>
              <a:pPr defTabSz="829713">
                <a:lnSpc>
                  <a:spcPct val="90000"/>
                </a:lnSpc>
                <a:spcBef>
                  <a:spcPct val="0"/>
                </a:spcBef>
                <a:spcAft>
                  <a:spcPct val="35000"/>
                </a:spcAft>
              </a:pPr>
              <a:r>
                <a:rPr lang="zh-CN" altLang="en-US" sz="1867" b="1" dirty="0">
                  <a:solidFill>
                    <a:srgbClr val="0033CC"/>
                  </a:solidFill>
                  <a:latin typeface="Times New Roman" panose="02020603050405020304" pitchFamily="18" charset="0"/>
                  <a:ea typeface="仿宋" panose="02010609060101010101" pitchFamily="49" charset="-122"/>
                </a:rPr>
                <a:t>学校占地面积、教学行政用房、图书、经费、实习实训基地等</a:t>
              </a:r>
              <a:endParaRPr lang="zh-CN" altLang="en-US" sz="1867" dirty="0">
                <a:latin typeface="Times New Roman" panose="02020603050405020304" pitchFamily="18" charset="0"/>
                <a:ea typeface="仿宋" panose="02010609060101010101" pitchFamily="49" charset="-122"/>
              </a:endParaRPr>
            </a:p>
          </p:txBody>
        </p:sp>
        <p:sp>
          <p:nvSpPr>
            <p:cNvPr id="25" name="任意多边形 24"/>
            <p:cNvSpPr/>
            <p:nvPr/>
          </p:nvSpPr>
          <p:spPr>
            <a:xfrm>
              <a:off x="610847" y="2742932"/>
              <a:ext cx="1584888" cy="461670"/>
            </a:xfrm>
            <a:custGeom>
              <a:avLst/>
              <a:gdLst>
                <a:gd name="connsiteX0" fmla="*/ 1221193 w 1452028"/>
                <a:gd name="connsiteY0" fmla="*/ 0 h 461670"/>
                <a:gd name="connsiteX1" fmla="*/ 1452028 w 1452028"/>
                <a:gd name="connsiteY1" fmla="*/ 230835 h 461670"/>
                <a:gd name="connsiteX2" fmla="*/ 1221193 w 1452028"/>
                <a:gd name="connsiteY2" fmla="*/ 461670 h 461670"/>
                <a:gd name="connsiteX3" fmla="*/ 1216878 w 1452028"/>
                <a:gd name="connsiteY3" fmla="*/ 461235 h 461670"/>
                <a:gd name="connsiteX4" fmla="*/ 0 w 1452028"/>
                <a:gd name="connsiteY4" fmla="*/ 461235 h 461670"/>
                <a:gd name="connsiteX5" fmla="*/ 0 w 1452028"/>
                <a:gd name="connsiteY5" fmla="*/ 435 h 461670"/>
                <a:gd name="connsiteX6" fmla="*/ 1216878 w 1452028"/>
                <a:gd name="connsiteY6" fmla="*/ 435 h 46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2028" h="461670">
                  <a:moveTo>
                    <a:pt x="1221193" y="0"/>
                  </a:moveTo>
                  <a:cubicBezTo>
                    <a:pt x="1348680" y="0"/>
                    <a:pt x="1452028" y="103348"/>
                    <a:pt x="1452028" y="230835"/>
                  </a:cubicBezTo>
                  <a:cubicBezTo>
                    <a:pt x="1452028" y="358322"/>
                    <a:pt x="1348680" y="461670"/>
                    <a:pt x="1221193" y="461670"/>
                  </a:cubicBezTo>
                  <a:lnTo>
                    <a:pt x="1216878" y="461235"/>
                  </a:lnTo>
                  <a:lnTo>
                    <a:pt x="0" y="461235"/>
                  </a:lnTo>
                  <a:lnTo>
                    <a:pt x="0" y="435"/>
                  </a:lnTo>
                  <a:lnTo>
                    <a:pt x="1216878" y="435"/>
                  </a:lnTo>
                  <a:close/>
                </a:path>
              </a:pathLst>
            </a:custGeom>
            <a:solidFill>
              <a:srgbClr val="2D18C6"/>
            </a:solidFill>
          </p:spPr>
          <p:style>
            <a:lnRef idx="0">
              <a:schemeClr val="accent1"/>
            </a:lnRef>
            <a:fillRef idx="3">
              <a:schemeClr val="accent1"/>
            </a:fillRef>
            <a:effectRef idx="3">
              <a:schemeClr val="accent1"/>
            </a:effectRef>
            <a:fontRef idx="minor">
              <a:schemeClr val="lt1"/>
            </a:fontRef>
          </p:style>
          <p:txBody>
            <a:bodyPr/>
            <a:lstStyle/>
            <a:p>
              <a:endParaRPr lang="zh-CN" altLang="en-US">
                <a:latin typeface="Times New Roman" panose="02020603050405020304" pitchFamily="18" charset="0"/>
                <a:ea typeface="仿宋" panose="02010609060101010101" pitchFamily="49" charset="-122"/>
              </a:endParaRPr>
            </a:p>
          </p:txBody>
        </p:sp>
        <p:sp>
          <p:nvSpPr>
            <p:cNvPr id="32" name="文本框 31"/>
            <p:cNvSpPr txBox="1"/>
            <p:nvPr/>
          </p:nvSpPr>
          <p:spPr bwMode="auto">
            <a:xfrm>
              <a:off x="682856" y="2825298"/>
              <a:ext cx="1584888" cy="379656"/>
            </a:xfrm>
            <a:prstGeom prst="rect">
              <a:avLst/>
            </a:prstGeom>
            <a:noFill/>
            <a:ln w="9525">
              <a:noFill/>
              <a:miter lim="800000"/>
              <a:headEnd/>
              <a:tailEnd/>
            </a:ln>
          </p:spPr>
          <p:txBody>
            <a:bodyPr wrap="square" rtlCol="0">
              <a:spAutoFit/>
            </a:bodyPr>
            <a:lstStyle/>
            <a:p>
              <a:pPr eaLnBrk="0" hangingPunct="0"/>
              <a:r>
                <a:rPr lang="zh-CN" altLang="en-US" sz="1867" b="1" dirty="0">
                  <a:solidFill>
                    <a:srgbClr val="FFFFFF"/>
                  </a:solidFill>
                  <a:latin typeface="Times New Roman" panose="02020603050405020304" pitchFamily="18" charset="0"/>
                  <a:ea typeface="仿宋" panose="02010609060101010101" pitchFamily="49" charset="-122"/>
                </a:rPr>
                <a:t>学校基本</a:t>
              </a:r>
              <a:r>
                <a:rPr lang="zh-CN" altLang="en-US" sz="1867" dirty="0">
                  <a:solidFill>
                    <a:srgbClr val="FFFFFF"/>
                  </a:solidFill>
                  <a:latin typeface="Times New Roman" panose="02020603050405020304" pitchFamily="18" charset="0"/>
                  <a:ea typeface="仿宋" panose="02010609060101010101" pitchFamily="49" charset="-122"/>
                </a:rPr>
                <a:t>条件</a:t>
              </a:r>
              <a:r>
                <a:rPr lang="en-US" altLang="zh-CN" sz="1867" b="1" dirty="0">
                  <a:solidFill>
                    <a:srgbClr val="FFFFFF"/>
                  </a:solidFill>
                  <a:latin typeface="Times New Roman" panose="02020603050405020304" pitchFamily="18" charset="0"/>
                  <a:ea typeface="仿宋" panose="02010609060101010101" pitchFamily="49" charset="-122"/>
                </a:rPr>
                <a:t>-12</a:t>
              </a:r>
              <a:endParaRPr lang="zh-CN" altLang="en-US" sz="1867" b="1" dirty="0">
                <a:solidFill>
                  <a:srgbClr val="FFFFFF"/>
                </a:solidFill>
                <a:latin typeface="Times New Roman" panose="02020603050405020304" pitchFamily="18" charset="0"/>
                <a:ea typeface="仿宋" panose="02010609060101010101" pitchFamily="49" charset="-122"/>
              </a:endParaRPr>
            </a:p>
          </p:txBody>
        </p:sp>
        <p:sp>
          <p:nvSpPr>
            <p:cNvPr id="11" name="任意多边形 10"/>
            <p:cNvSpPr/>
            <p:nvPr/>
          </p:nvSpPr>
          <p:spPr>
            <a:xfrm>
              <a:off x="1980424" y="3374873"/>
              <a:ext cx="5759928" cy="431379"/>
            </a:xfrm>
            <a:custGeom>
              <a:avLst/>
              <a:gdLst>
                <a:gd name="connsiteX0" fmla="*/ 0 w 5238902"/>
                <a:gd name="connsiteY0" fmla="*/ 0 h 369336"/>
                <a:gd name="connsiteX1" fmla="*/ 5238902 w 5238902"/>
                <a:gd name="connsiteY1" fmla="*/ 0 h 369336"/>
                <a:gd name="connsiteX2" fmla="*/ 5238902 w 5238902"/>
                <a:gd name="connsiteY2" fmla="*/ 369336 h 369336"/>
                <a:gd name="connsiteX3" fmla="*/ 0 w 5238902"/>
                <a:gd name="connsiteY3" fmla="*/ 369336 h 369336"/>
                <a:gd name="connsiteX4" fmla="*/ 0 w 5238902"/>
                <a:gd name="connsiteY4" fmla="*/ 0 h 36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8902" h="369336">
                  <a:moveTo>
                    <a:pt x="0" y="0"/>
                  </a:moveTo>
                  <a:lnTo>
                    <a:pt x="5238902" y="0"/>
                  </a:lnTo>
                  <a:lnTo>
                    <a:pt x="5238902" y="369336"/>
                  </a:lnTo>
                  <a:lnTo>
                    <a:pt x="0" y="369336"/>
                  </a:lnTo>
                  <a:lnTo>
                    <a:pt x="0" y="0"/>
                  </a:lnTo>
                  <a:close/>
                </a:path>
              </a:pathLst>
            </a:custGeom>
          </p:spPr>
          <p:style>
            <a:lnRef idx="2">
              <a:schemeClr val="accent6"/>
            </a:lnRef>
            <a:fillRef idx="1">
              <a:schemeClr val="lt1"/>
            </a:fillRef>
            <a:effectRef idx="0">
              <a:schemeClr val="accent6"/>
            </a:effectRef>
            <a:fontRef idx="minor">
              <a:schemeClr val="dk1"/>
            </a:fontRef>
          </p:style>
          <p:txBody>
            <a:bodyPr spcFirstLastPara="0" vert="horz" wrap="square" lIns="390881" tIns="47413" rIns="47413" bIns="47413" numCol="1" spcCol="1270" anchor="ctr" anchorCtr="0">
              <a:noAutofit/>
            </a:bodyPr>
            <a:lstStyle/>
            <a:p>
              <a:pPr defTabSz="829713">
                <a:lnSpc>
                  <a:spcPct val="90000"/>
                </a:lnSpc>
                <a:spcBef>
                  <a:spcPct val="0"/>
                </a:spcBef>
                <a:spcAft>
                  <a:spcPct val="35000"/>
                </a:spcAft>
              </a:pPr>
              <a:r>
                <a:rPr lang="zh-CN" altLang="en-US" sz="1867" b="1" dirty="0">
                  <a:solidFill>
                    <a:srgbClr val="0033CC"/>
                  </a:solidFill>
                  <a:latin typeface="Times New Roman" panose="02020603050405020304" pitchFamily="18" charset="0"/>
                  <a:ea typeface="仿宋" panose="02010609060101010101" pitchFamily="49" charset="-122"/>
                </a:rPr>
                <a:t>校领导、管理人员、高层次人才、教师培养、教学成果等</a:t>
              </a:r>
              <a:endParaRPr lang="zh-CN" altLang="en-US" sz="1867" dirty="0">
                <a:latin typeface="Times New Roman" panose="02020603050405020304" pitchFamily="18" charset="0"/>
                <a:ea typeface="仿宋" panose="02010609060101010101" pitchFamily="49" charset="-122"/>
              </a:endParaRPr>
            </a:p>
          </p:txBody>
        </p:sp>
        <p:sp>
          <p:nvSpPr>
            <p:cNvPr id="26" name="任意多边形 25"/>
            <p:cNvSpPr/>
            <p:nvPr/>
          </p:nvSpPr>
          <p:spPr>
            <a:xfrm>
              <a:off x="610848" y="3363875"/>
              <a:ext cx="1584888" cy="461670"/>
            </a:xfrm>
            <a:custGeom>
              <a:avLst/>
              <a:gdLst>
                <a:gd name="connsiteX0" fmla="*/ 1221193 w 1452028"/>
                <a:gd name="connsiteY0" fmla="*/ 0 h 461670"/>
                <a:gd name="connsiteX1" fmla="*/ 1452028 w 1452028"/>
                <a:gd name="connsiteY1" fmla="*/ 230835 h 461670"/>
                <a:gd name="connsiteX2" fmla="*/ 1221193 w 1452028"/>
                <a:gd name="connsiteY2" fmla="*/ 461670 h 461670"/>
                <a:gd name="connsiteX3" fmla="*/ 1216878 w 1452028"/>
                <a:gd name="connsiteY3" fmla="*/ 461235 h 461670"/>
                <a:gd name="connsiteX4" fmla="*/ 0 w 1452028"/>
                <a:gd name="connsiteY4" fmla="*/ 461235 h 461670"/>
                <a:gd name="connsiteX5" fmla="*/ 0 w 1452028"/>
                <a:gd name="connsiteY5" fmla="*/ 435 h 461670"/>
                <a:gd name="connsiteX6" fmla="*/ 1216878 w 1452028"/>
                <a:gd name="connsiteY6" fmla="*/ 435 h 46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2028" h="461670">
                  <a:moveTo>
                    <a:pt x="1221193" y="0"/>
                  </a:moveTo>
                  <a:cubicBezTo>
                    <a:pt x="1348680" y="0"/>
                    <a:pt x="1452028" y="103348"/>
                    <a:pt x="1452028" y="230835"/>
                  </a:cubicBezTo>
                  <a:cubicBezTo>
                    <a:pt x="1452028" y="358322"/>
                    <a:pt x="1348680" y="461670"/>
                    <a:pt x="1221193" y="461670"/>
                  </a:cubicBezTo>
                  <a:lnTo>
                    <a:pt x="1216878" y="461235"/>
                  </a:lnTo>
                  <a:lnTo>
                    <a:pt x="0" y="461235"/>
                  </a:lnTo>
                  <a:lnTo>
                    <a:pt x="0" y="435"/>
                  </a:lnTo>
                  <a:lnTo>
                    <a:pt x="1216878" y="435"/>
                  </a:lnTo>
                  <a:close/>
                </a:path>
              </a:pathLst>
            </a:custGeom>
            <a:solidFill>
              <a:srgbClr val="2D18C6"/>
            </a:solidFill>
          </p:spPr>
          <p:style>
            <a:lnRef idx="0">
              <a:schemeClr val="accent1"/>
            </a:lnRef>
            <a:fillRef idx="3">
              <a:schemeClr val="accent1"/>
            </a:fillRef>
            <a:effectRef idx="3">
              <a:schemeClr val="accent1"/>
            </a:effectRef>
            <a:fontRef idx="minor">
              <a:schemeClr val="lt1"/>
            </a:fontRef>
          </p:style>
          <p:txBody>
            <a:bodyPr/>
            <a:lstStyle/>
            <a:p>
              <a:endParaRPr lang="zh-CN" altLang="en-US">
                <a:latin typeface="Times New Roman" panose="02020603050405020304" pitchFamily="18" charset="0"/>
                <a:ea typeface="仿宋" panose="02010609060101010101" pitchFamily="49" charset="-122"/>
              </a:endParaRPr>
            </a:p>
          </p:txBody>
        </p:sp>
        <p:sp>
          <p:nvSpPr>
            <p:cNvPr id="34" name="文本框 33"/>
            <p:cNvSpPr txBox="1"/>
            <p:nvPr/>
          </p:nvSpPr>
          <p:spPr bwMode="auto">
            <a:xfrm>
              <a:off x="682856" y="3417447"/>
              <a:ext cx="1584888" cy="379656"/>
            </a:xfrm>
            <a:prstGeom prst="rect">
              <a:avLst/>
            </a:prstGeom>
            <a:noFill/>
            <a:ln w="9525">
              <a:noFill/>
              <a:miter lim="800000"/>
              <a:headEnd/>
              <a:tailEnd/>
            </a:ln>
          </p:spPr>
          <p:txBody>
            <a:bodyPr wrap="square" rtlCol="0">
              <a:spAutoFit/>
            </a:bodyPr>
            <a:lstStyle/>
            <a:p>
              <a:pPr eaLnBrk="0" hangingPunct="0"/>
              <a:r>
                <a:rPr lang="zh-CN" altLang="en-US" sz="1867" b="1" dirty="0">
                  <a:solidFill>
                    <a:srgbClr val="FFFFFF"/>
                  </a:solidFill>
                  <a:latin typeface="Times New Roman" panose="02020603050405020304" pitchFamily="18" charset="0"/>
                  <a:ea typeface="仿宋" panose="02010609060101010101" pitchFamily="49" charset="-122"/>
                </a:rPr>
                <a:t>教职工信息</a:t>
              </a:r>
              <a:r>
                <a:rPr lang="en-US" altLang="zh-CN" sz="1867" b="1" dirty="0">
                  <a:solidFill>
                    <a:srgbClr val="FFFFFF"/>
                  </a:solidFill>
                  <a:latin typeface="Times New Roman" panose="02020603050405020304" pitchFamily="18" charset="0"/>
                  <a:ea typeface="仿宋" panose="02010609060101010101" pitchFamily="49" charset="-122"/>
                </a:rPr>
                <a:t>-10</a:t>
              </a:r>
              <a:endParaRPr lang="zh-CN" altLang="en-US" sz="1867" b="1" dirty="0">
                <a:solidFill>
                  <a:srgbClr val="FFFFFF"/>
                </a:solidFill>
                <a:latin typeface="Times New Roman" panose="02020603050405020304" pitchFamily="18" charset="0"/>
                <a:ea typeface="仿宋" panose="02010609060101010101" pitchFamily="49" charset="-122"/>
              </a:endParaRPr>
            </a:p>
          </p:txBody>
        </p:sp>
        <p:sp>
          <p:nvSpPr>
            <p:cNvPr id="13" name="任意多边形 12"/>
            <p:cNvSpPr/>
            <p:nvPr/>
          </p:nvSpPr>
          <p:spPr>
            <a:xfrm>
              <a:off x="1980424" y="3993608"/>
              <a:ext cx="5759928" cy="431379"/>
            </a:xfrm>
            <a:custGeom>
              <a:avLst/>
              <a:gdLst>
                <a:gd name="connsiteX0" fmla="*/ 0 w 5180380"/>
                <a:gd name="connsiteY0" fmla="*/ 0 h 369336"/>
                <a:gd name="connsiteX1" fmla="*/ 5180380 w 5180380"/>
                <a:gd name="connsiteY1" fmla="*/ 0 h 369336"/>
                <a:gd name="connsiteX2" fmla="*/ 5180380 w 5180380"/>
                <a:gd name="connsiteY2" fmla="*/ 369336 h 369336"/>
                <a:gd name="connsiteX3" fmla="*/ 0 w 5180380"/>
                <a:gd name="connsiteY3" fmla="*/ 369336 h 369336"/>
                <a:gd name="connsiteX4" fmla="*/ 0 w 5180380"/>
                <a:gd name="connsiteY4" fmla="*/ 0 h 36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0380" h="369336">
                  <a:moveTo>
                    <a:pt x="0" y="0"/>
                  </a:moveTo>
                  <a:lnTo>
                    <a:pt x="5180380" y="0"/>
                  </a:lnTo>
                  <a:lnTo>
                    <a:pt x="5180380" y="369336"/>
                  </a:lnTo>
                  <a:lnTo>
                    <a:pt x="0" y="369336"/>
                  </a:lnTo>
                  <a:lnTo>
                    <a:pt x="0" y="0"/>
                  </a:lnTo>
                  <a:close/>
                </a:path>
              </a:pathLst>
            </a:custGeom>
          </p:spPr>
          <p:style>
            <a:lnRef idx="2">
              <a:schemeClr val="accent6"/>
            </a:lnRef>
            <a:fillRef idx="1">
              <a:schemeClr val="lt1"/>
            </a:fillRef>
            <a:effectRef idx="0">
              <a:schemeClr val="accent6"/>
            </a:effectRef>
            <a:fontRef idx="minor">
              <a:schemeClr val="dk1"/>
            </a:fontRef>
          </p:style>
          <p:txBody>
            <a:bodyPr spcFirstLastPara="0" vert="horz" wrap="square" lIns="390881" tIns="47413" rIns="47413" bIns="47413" numCol="1" spcCol="1270" anchor="ctr" anchorCtr="0">
              <a:noAutofit/>
            </a:bodyPr>
            <a:lstStyle/>
            <a:p>
              <a:pPr defTabSz="829713">
                <a:lnSpc>
                  <a:spcPct val="90000"/>
                </a:lnSpc>
                <a:spcBef>
                  <a:spcPct val="0"/>
                </a:spcBef>
                <a:spcAft>
                  <a:spcPct val="35000"/>
                </a:spcAft>
              </a:pPr>
              <a:r>
                <a:rPr lang="zh-CN" altLang="en-US" sz="1867" b="1" dirty="0">
                  <a:solidFill>
                    <a:srgbClr val="0033CC"/>
                  </a:solidFill>
                  <a:latin typeface="Times New Roman" panose="02020603050405020304" pitchFamily="18" charset="0"/>
                  <a:ea typeface="仿宋" panose="02010609060101010101" pitchFamily="49" charset="-122"/>
                </a:rPr>
                <a:t>学科建设、专业基本情况等</a:t>
              </a:r>
              <a:endParaRPr lang="zh-CN" altLang="en-US" sz="1867" dirty="0">
                <a:latin typeface="Times New Roman" panose="02020603050405020304" pitchFamily="18" charset="0"/>
                <a:ea typeface="仿宋" panose="02010609060101010101" pitchFamily="49" charset="-122"/>
              </a:endParaRPr>
            </a:p>
          </p:txBody>
        </p:sp>
        <p:sp>
          <p:nvSpPr>
            <p:cNvPr id="27" name="任意多边形 26"/>
            <p:cNvSpPr/>
            <p:nvPr/>
          </p:nvSpPr>
          <p:spPr>
            <a:xfrm>
              <a:off x="610847" y="3984819"/>
              <a:ext cx="1584888" cy="461670"/>
            </a:xfrm>
            <a:custGeom>
              <a:avLst/>
              <a:gdLst>
                <a:gd name="connsiteX0" fmla="*/ 1221193 w 1452028"/>
                <a:gd name="connsiteY0" fmla="*/ 0 h 461670"/>
                <a:gd name="connsiteX1" fmla="*/ 1452028 w 1452028"/>
                <a:gd name="connsiteY1" fmla="*/ 230835 h 461670"/>
                <a:gd name="connsiteX2" fmla="*/ 1221193 w 1452028"/>
                <a:gd name="connsiteY2" fmla="*/ 461670 h 461670"/>
                <a:gd name="connsiteX3" fmla="*/ 1216878 w 1452028"/>
                <a:gd name="connsiteY3" fmla="*/ 461235 h 461670"/>
                <a:gd name="connsiteX4" fmla="*/ 0 w 1452028"/>
                <a:gd name="connsiteY4" fmla="*/ 461235 h 461670"/>
                <a:gd name="connsiteX5" fmla="*/ 0 w 1452028"/>
                <a:gd name="connsiteY5" fmla="*/ 435 h 461670"/>
                <a:gd name="connsiteX6" fmla="*/ 1216878 w 1452028"/>
                <a:gd name="connsiteY6" fmla="*/ 435 h 46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2028" h="461670">
                  <a:moveTo>
                    <a:pt x="1221193" y="0"/>
                  </a:moveTo>
                  <a:cubicBezTo>
                    <a:pt x="1348680" y="0"/>
                    <a:pt x="1452028" y="103348"/>
                    <a:pt x="1452028" y="230835"/>
                  </a:cubicBezTo>
                  <a:cubicBezTo>
                    <a:pt x="1452028" y="358322"/>
                    <a:pt x="1348680" y="461670"/>
                    <a:pt x="1221193" y="461670"/>
                  </a:cubicBezTo>
                  <a:lnTo>
                    <a:pt x="1216878" y="461235"/>
                  </a:lnTo>
                  <a:lnTo>
                    <a:pt x="0" y="461235"/>
                  </a:lnTo>
                  <a:lnTo>
                    <a:pt x="0" y="435"/>
                  </a:lnTo>
                  <a:lnTo>
                    <a:pt x="1216878" y="435"/>
                  </a:lnTo>
                  <a:close/>
                </a:path>
              </a:pathLst>
            </a:custGeom>
            <a:solidFill>
              <a:srgbClr val="2D18C6"/>
            </a:solidFill>
          </p:spPr>
          <p:style>
            <a:lnRef idx="0">
              <a:schemeClr val="accent1"/>
            </a:lnRef>
            <a:fillRef idx="3">
              <a:schemeClr val="accent1"/>
            </a:fillRef>
            <a:effectRef idx="3">
              <a:schemeClr val="accent1"/>
            </a:effectRef>
            <a:fontRef idx="minor">
              <a:schemeClr val="lt1"/>
            </a:fontRef>
          </p:style>
          <p:txBody>
            <a:bodyPr/>
            <a:lstStyle/>
            <a:p>
              <a:endParaRPr lang="zh-CN" altLang="en-US">
                <a:latin typeface="Times New Roman" panose="02020603050405020304" pitchFamily="18" charset="0"/>
                <a:ea typeface="仿宋" panose="02010609060101010101" pitchFamily="49" charset="-122"/>
              </a:endParaRPr>
            </a:p>
          </p:txBody>
        </p:sp>
        <p:sp>
          <p:nvSpPr>
            <p:cNvPr id="35" name="文本框 34"/>
            <p:cNvSpPr txBox="1"/>
            <p:nvPr/>
          </p:nvSpPr>
          <p:spPr bwMode="auto">
            <a:xfrm>
              <a:off x="682856" y="4049680"/>
              <a:ext cx="1584888" cy="379656"/>
            </a:xfrm>
            <a:prstGeom prst="rect">
              <a:avLst/>
            </a:prstGeom>
            <a:noFill/>
            <a:ln w="9525">
              <a:noFill/>
              <a:miter lim="800000"/>
              <a:headEnd/>
              <a:tailEnd/>
            </a:ln>
          </p:spPr>
          <p:txBody>
            <a:bodyPr wrap="square" rtlCol="0">
              <a:spAutoFit/>
            </a:bodyPr>
            <a:lstStyle/>
            <a:p>
              <a:pPr eaLnBrk="0" hangingPunct="0"/>
              <a:r>
                <a:rPr lang="zh-CN" altLang="en-US" sz="1867" b="1" dirty="0">
                  <a:solidFill>
                    <a:srgbClr val="FFFFFF"/>
                  </a:solidFill>
                  <a:latin typeface="Times New Roman" panose="02020603050405020304" pitchFamily="18" charset="0"/>
                  <a:ea typeface="仿宋" panose="02010609060101010101" pitchFamily="49" charset="-122"/>
                </a:rPr>
                <a:t>学科专业</a:t>
              </a:r>
              <a:r>
                <a:rPr lang="en-US" altLang="zh-CN" sz="1867" b="1" dirty="0">
                  <a:solidFill>
                    <a:srgbClr val="FFFFFF"/>
                  </a:solidFill>
                  <a:latin typeface="Times New Roman" panose="02020603050405020304" pitchFamily="18" charset="0"/>
                  <a:ea typeface="仿宋" panose="02010609060101010101" pitchFamily="49" charset="-122"/>
                </a:rPr>
                <a:t>-6</a:t>
              </a:r>
              <a:endParaRPr lang="zh-CN" altLang="en-US" sz="1867" b="1" dirty="0">
                <a:solidFill>
                  <a:srgbClr val="FFFFFF"/>
                </a:solidFill>
                <a:latin typeface="Times New Roman" panose="02020603050405020304" pitchFamily="18" charset="0"/>
                <a:ea typeface="仿宋" panose="02010609060101010101" pitchFamily="49" charset="-122"/>
              </a:endParaRPr>
            </a:p>
          </p:txBody>
        </p:sp>
        <p:sp>
          <p:nvSpPr>
            <p:cNvPr id="15" name="任意多边形 14"/>
            <p:cNvSpPr/>
            <p:nvPr/>
          </p:nvSpPr>
          <p:spPr>
            <a:xfrm>
              <a:off x="1980424" y="4617622"/>
              <a:ext cx="5759928" cy="431379"/>
            </a:xfrm>
            <a:custGeom>
              <a:avLst/>
              <a:gdLst>
                <a:gd name="connsiteX0" fmla="*/ 0 w 5238902"/>
                <a:gd name="connsiteY0" fmla="*/ 0 h 369336"/>
                <a:gd name="connsiteX1" fmla="*/ 5238902 w 5238902"/>
                <a:gd name="connsiteY1" fmla="*/ 0 h 369336"/>
                <a:gd name="connsiteX2" fmla="*/ 5238902 w 5238902"/>
                <a:gd name="connsiteY2" fmla="*/ 369336 h 369336"/>
                <a:gd name="connsiteX3" fmla="*/ 0 w 5238902"/>
                <a:gd name="connsiteY3" fmla="*/ 369336 h 369336"/>
                <a:gd name="connsiteX4" fmla="*/ 0 w 5238902"/>
                <a:gd name="connsiteY4" fmla="*/ 0 h 36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8902" h="369336">
                  <a:moveTo>
                    <a:pt x="0" y="0"/>
                  </a:moveTo>
                  <a:lnTo>
                    <a:pt x="5238902" y="0"/>
                  </a:lnTo>
                  <a:lnTo>
                    <a:pt x="5238902" y="369336"/>
                  </a:lnTo>
                  <a:lnTo>
                    <a:pt x="0" y="369336"/>
                  </a:lnTo>
                  <a:lnTo>
                    <a:pt x="0" y="0"/>
                  </a:lnTo>
                  <a:close/>
                </a:path>
              </a:pathLst>
            </a:custGeom>
          </p:spPr>
          <p:style>
            <a:lnRef idx="2">
              <a:schemeClr val="accent6"/>
            </a:lnRef>
            <a:fillRef idx="1">
              <a:schemeClr val="lt1"/>
            </a:fillRef>
            <a:effectRef idx="0">
              <a:schemeClr val="accent6"/>
            </a:effectRef>
            <a:fontRef idx="minor">
              <a:schemeClr val="dk1"/>
            </a:fontRef>
          </p:style>
          <p:txBody>
            <a:bodyPr spcFirstLastPara="0" vert="horz" wrap="square" lIns="390881" tIns="47413" rIns="47413" bIns="47413" numCol="1" spcCol="1270" anchor="ctr" anchorCtr="0">
              <a:noAutofit/>
            </a:bodyPr>
            <a:lstStyle/>
            <a:p>
              <a:pPr defTabSz="829713">
                <a:lnSpc>
                  <a:spcPct val="90000"/>
                </a:lnSpc>
                <a:spcBef>
                  <a:spcPct val="0"/>
                </a:spcBef>
                <a:spcAft>
                  <a:spcPct val="35000"/>
                </a:spcAft>
              </a:pPr>
              <a:r>
                <a:rPr lang="zh-CN" altLang="en-US" sz="1867" b="1" dirty="0">
                  <a:solidFill>
                    <a:srgbClr val="0033CC"/>
                  </a:solidFill>
                  <a:latin typeface="Times New Roman" panose="02020603050405020304" pitchFamily="18" charset="0"/>
                  <a:ea typeface="仿宋" panose="02010609060101010101" pitchFamily="49" charset="-122"/>
                </a:rPr>
                <a:t>开课情况、实验教学、毕业综合训练、创新创业等</a:t>
              </a:r>
              <a:endParaRPr lang="zh-CN" altLang="en-US" sz="1867" dirty="0">
                <a:latin typeface="Times New Roman" panose="02020603050405020304" pitchFamily="18" charset="0"/>
                <a:ea typeface="仿宋" panose="02010609060101010101" pitchFamily="49" charset="-122"/>
              </a:endParaRPr>
            </a:p>
          </p:txBody>
        </p:sp>
        <p:sp>
          <p:nvSpPr>
            <p:cNvPr id="28" name="任意多边形 27"/>
            <p:cNvSpPr/>
            <p:nvPr/>
          </p:nvSpPr>
          <p:spPr>
            <a:xfrm>
              <a:off x="610847" y="4605763"/>
              <a:ext cx="1584888" cy="461670"/>
            </a:xfrm>
            <a:custGeom>
              <a:avLst/>
              <a:gdLst>
                <a:gd name="connsiteX0" fmla="*/ 1221193 w 1452028"/>
                <a:gd name="connsiteY0" fmla="*/ 0 h 461670"/>
                <a:gd name="connsiteX1" fmla="*/ 1452028 w 1452028"/>
                <a:gd name="connsiteY1" fmla="*/ 230835 h 461670"/>
                <a:gd name="connsiteX2" fmla="*/ 1221193 w 1452028"/>
                <a:gd name="connsiteY2" fmla="*/ 461670 h 461670"/>
                <a:gd name="connsiteX3" fmla="*/ 1216878 w 1452028"/>
                <a:gd name="connsiteY3" fmla="*/ 461235 h 461670"/>
                <a:gd name="connsiteX4" fmla="*/ 0 w 1452028"/>
                <a:gd name="connsiteY4" fmla="*/ 461235 h 461670"/>
                <a:gd name="connsiteX5" fmla="*/ 0 w 1452028"/>
                <a:gd name="connsiteY5" fmla="*/ 435 h 461670"/>
                <a:gd name="connsiteX6" fmla="*/ 1216878 w 1452028"/>
                <a:gd name="connsiteY6" fmla="*/ 435 h 46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2028" h="461670">
                  <a:moveTo>
                    <a:pt x="1221193" y="0"/>
                  </a:moveTo>
                  <a:cubicBezTo>
                    <a:pt x="1348680" y="0"/>
                    <a:pt x="1452028" y="103348"/>
                    <a:pt x="1452028" y="230835"/>
                  </a:cubicBezTo>
                  <a:cubicBezTo>
                    <a:pt x="1452028" y="358322"/>
                    <a:pt x="1348680" y="461670"/>
                    <a:pt x="1221193" y="461670"/>
                  </a:cubicBezTo>
                  <a:lnTo>
                    <a:pt x="1216878" y="461235"/>
                  </a:lnTo>
                  <a:lnTo>
                    <a:pt x="0" y="461235"/>
                  </a:lnTo>
                  <a:lnTo>
                    <a:pt x="0" y="435"/>
                  </a:lnTo>
                  <a:lnTo>
                    <a:pt x="1216878" y="435"/>
                  </a:lnTo>
                  <a:close/>
                </a:path>
              </a:pathLst>
            </a:custGeom>
            <a:solidFill>
              <a:srgbClr val="2D18C6"/>
            </a:solidFill>
          </p:spPr>
          <p:style>
            <a:lnRef idx="0">
              <a:schemeClr val="accent1"/>
            </a:lnRef>
            <a:fillRef idx="3">
              <a:schemeClr val="accent1"/>
            </a:fillRef>
            <a:effectRef idx="3">
              <a:schemeClr val="accent1"/>
            </a:effectRef>
            <a:fontRef idx="minor">
              <a:schemeClr val="lt1"/>
            </a:fontRef>
          </p:style>
          <p:txBody>
            <a:bodyPr/>
            <a:lstStyle/>
            <a:p>
              <a:endParaRPr lang="zh-CN" altLang="en-US">
                <a:latin typeface="Times New Roman" panose="02020603050405020304" pitchFamily="18" charset="0"/>
                <a:ea typeface="仿宋" panose="02010609060101010101" pitchFamily="49" charset="-122"/>
              </a:endParaRPr>
            </a:p>
          </p:txBody>
        </p:sp>
        <p:sp>
          <p:nvSpPr>
            <p:cNvPr id="36" name="文本框 35"/>
            <p:cNvSpPr txBox="1"/>
            <p:nvPr/>
          </p:nvSpPr>
          <p:spPr bwMode="auto">
            <a:xfrm>
              <a:off x="682856" y="4679001"/>
              <a:ext cx="1584888" cy="379656"/>
            </a:xfrm>
            <a:prstGeom prst="rect">
              <a:avLst/>
            </a:prstGeom>
            <a:noFill/>
            <a:ln w="9525">
              <a:noFill/>
              <a:miter lim="800000"/>
              <a:headEnd/>
              <a:tailEnd/>
            </a:ln>
          </p:spPr>
          <p:txBody>
            <a:bodyPr wrap="square" rtlCol="0">
              <a:spAutoFit/>
            </a:bodyPr>
            <a:lstStyle/>
            <a:p>
              <a:pPr eaLnBrk="0" hangingPunct="0"/>
              <a:r>
                <a:rPr lang="zh-CN" altLang="en-US" sz="1867" b="1" dirty="0">
                  <a:solidFill>
                    <a:srgbClr val="FFFFFF"/>
                  </a:solidFill>
                  <a:latin typeface="Times New Roman" panose="02020603050405020304" pitchFamily="18" charset="0"/>
                  <a:ea typeface="仿宋" panose="02010609060101010101" pitchFamily="49" charset="-122"/>
                </a:rPr>
                <a:t>人才培养</a:t>
              </a:r>
              <a:r>
                <a:rPr lang="en-US" altLang="zh-CN" sz="1867" b="1" dirty="0">
                  <a:solidFill>
                    <a:srgbClr val="FFFFFF"/>
                  </a:solidFill>
                  <a:latin typeface="Times New Roman" panose="02020603050405020304" pitchFamily="18" charset="0"/>
                  <a:ea typeface="仿宋" panose="02010609060101010101" pitchFamily="49" charset="-122"/>
                </a:rPr>
                <a:t>-9</a:t>
              </a:r>
              <a:endParaRPr lang="zh-CN" altLang="en-US" sz="1867" b="1" dirty="0">
                <a:solidFill>
                  <a:srgbClr val="FFFFFF"/>
                </a:solidFill>
                <a:latin typeface="Times New Roman" panose="02020603050405020304" pitchFamily="18" charset="0"/>
                <a:ea typeface="仿宋" panose="02010609060101010101" pitchFamily="49" charset="-122"/>
              </a:endParaRPr>
            </a:p>
          </p:txBody>
        </p:sp>
        <p:sp>
          <p:nvSpPr>
            <p:cNvPr id="17" name="任意多边形 16"/>
            <p:cNvSpPr/>
            <p:nvPr/>
          </p:nvSpPr>
          <p:spPr>
            <a:xfrm>
              <a:off x="1980424" y="5233648"/>
              <a:ext cx="5759928" cy="431379"/>
            </a:xfrm>
            <a:custGeom>
              <a:avLst/>
              <a:gdLst>
                <a:gd name="connsiteX0" fmla="*/ 0 w 5422188"/>
                <a:gd name="connsiteY0" fmla="*/ 0 h 369336"/>
                <a:gd name="connsiteX1" fmla="*/ 5422188 w 5422188"/>
                <a:gd name="connsiteY1" fmla="*/ 0 h 369336"/>
                <a:gd name="connsiteX2" fmla="*/ 5422188 w 5422188"/>
                <a:gd name="connsiteY2" fmla="*/ 369336 h 369336"/>
                <a:gd name="connsiteX3" fmla="*/ 0 w 5422188"/>
                <a:gd name="connsiteY3" fmla="*/ 369336 h 369336"/>
                <a:gd name="connsiteX4" fmla="*/ 0 w 5422188"/>
                <a:gd name="connsiteY4" fmla="*/ 0 h 36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2188" h="369336">
                  <a:moveTo>
                    <a:pt x="0" y="0"/>
                  </a:moveTo>
                  <a:lnTo>
                    <a:pt x="5422188" y="0"/>
                  </a:lnTo>
                  <a:lnTo>
                    <a:pt x="5422188" y="369336"/>
                  </a:lnTo>
                  <a:lnTo>
                    <a:pt x="0" y="369336"/>
                  </a:lnTo>
                  <a:lnTo>
                    <a:pt x="0" y="0"/>
                  </a:lnTo>
                  <a:close/>
                </a:path>
              </a:pathLst>
            </a:custGeom>
          </p:spPr>
          <p:style>
            <a:lnRef idx="2">
              <a:schemeClr val="accent6"/>
            </a:lnRef>
            <a:fillRef idx="1">
              <a:schemeClr val="lt1"/>
            </a:fillRef>
            <a:effectRef idx="0">
              <a:schemeClr val="accent6"/>
            </a:effectRef>
            <a:fontRef idx="minor">
              <a:schemeClr val="dk1"/>
            </a:fontRef>
          </p:style>
          <p:txBody>
            <a:bodyPr spcFirstLastPara="0" vert="horz" wrap="square" lIns="390881" tIns="47413" rIns="47413" bIns="47413" numCol="1" spcCol="1270" anchor="ctr" anchorCtr="0">
              <a:noAutofit/>
            </a:bodyPr>
            <a:lstStyle/>
            <a:p>
              <a:pPr defTabSz="829713">
                <a:lnSpc>
                  <a:spcPct val="90000"/>
                </a:lnSpc>
                <a:spcBef>
                  <a:spcPct val="0"/>
                </a:spcBef>
                <a:spcAft>
                  <a:spcPct val="35000"/>
                </a:spcAft>
              </a:pPr>
              <a:r>
                <a:rPr lang="zh-CN" altLang="en-US" sz="1867" b="1" dirty="0">
                  <a:solidFill>
                    <a:srgbClr val="0033CC"/>
                  </a:solidFill>
                  <a:latin typeface="Times New Roman" panose="02020603050405020304" pitchFamily="18" charset="0"/>
                  <a:ea typeface="仿宋" panose="02010609060101010101" pitchFamily="49" charset="-122"/>
                </a:rPr>
                <a:t>学生数量、分专业学生、学习成果、交流情况等</a:t>
              </a:r>
              <a:endParaRPr lang="zh-CN" altLang="en-US" sz="1867" dirty="0">
                <a:latin typeface="Times New Roman" panose="02020603050405020304" pitchFamily="18" charset="0"/>
                <a:ea typeface="仿宋" panose="02010609060101010101" pitchFamily="49" charset="-122"/>
              </a:endParaRPr>
            </a:p>
          </p:txBody>
        </p:sp>
        <p:sp>
          <p:nvSpPr>
            <p:cNvPr id="29" name="任意多边形 28"/>
            <p:cNvSpPr/>
            <p:nvPr/>
          </p:nvSpPr>
          <p:spPr>
            <a:xfrm>
              <a:off x="610847" y="5226707"/>
              <a:ext cx="1584888" cy="461670"/>
            </a:xfrm>
            <a:custGeom>
              <a:avLst/>
              <a:gdLst>
                <a:gd name="connsiteX0" fmla="*/ 1221193 w 1452028"/>
                <a:gd name="connsiteY0" fmla="*/ 0 h 461670"/>
                <a:gd name="connsiteX1" fmla="*/ 1452028 w 1452028"/>
                <a:gd name="connsiteY1" fmla="*/ 230835 h 461670"/>
                <a:gd name="connsiteX2" fmla="*/ 1221193 w 1452028"/>
                <a:gd name="connsiteY2" fmla="*/ 461670 h 461670"/>
                <a:gd name="connsiteX3" fmla="*/ 1216878 w 1452028"/>
                <a:gd name="connsiteY3" fmla="*/ 461235 h 461670"/>
                <a:gd name="connsiteX4" fmla="*/ 0 w 1452028"/>
                <a:gd name="connsiteY4" fmla="*/ 461235 h 461670"/>
                <a:gd name="connsiteX5" fmla="*/ 0 w 1452028"/>
                <a:gd name="connsiteY5" fmla="*/ 435 h 461670"/>
                <a:gd name="connsiteX6" fmla="*/ 1216878 w 1452028"/>
                <a:gd name="connsiteY6" fmla="*/ 435 h 46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2028" h="461670">
                  <a:moveTo>
                    <a:pt x="1221193" y="0"/>
                  </a:moveTo>
                  <a:cubicBezTo>
                    <a:pt x="1348680" y="0"/>
                    <a:pt x="1452028" y="103348"/>
                    <a:pt x="1452028" y="230835"/>
                  </a:cubicBezTo>
                  <a:cubicBezTo>
                    <a:pt x="1452028" y="358322"/>
                    <a:pt x="1348680" y="461670"/>
                    <a:pt x="1221193" y="461670"/>
                  </a:cubicBezTo>
                  <a:lnTo>
                    <a:pt x="1216878" y="461235"/>
                  </a:lnTo>
                  <a:lnTo>
                    <a:pt x="0" y="461235"/>
                  </a:lnTo>
                  <a:lnTo>
                    <a:pt x="0" y="435"/>
                  </a:lnTo>
                  <a:lnTo>
                    <a:pt x="1216878" y="435"/>
                  </a:lnTo>
                  <a:close/>
                </a:path>
              </a:pathLst>
            </a:custGeom>
            <a:solidFill>
              <a:srgbClr val="2D18C6"/>
            </a:solidFill>
          </p:spPr>
          <p:style>
            <a:lnRef idx="0">
              <a:schemeClr val="accent1"/>
            </a:lnRef>
            <a:fillRef idx="3">
              <a:schemeClr val="accent1"/>
            </a:fillRef>
            <a:effectRef idx="3">
              <a:schemeClr val="accent1"/>
            </a:effectRef>
            <a:fontRef idx="minor">
              <a:schemeClr val="lt1"/>
            </a:fontRef>
          </p:style>
          <p:txBody>
            <a:bodyPr/>
            <a:lstStyle/>
            <a:p>
              <a:endParaRPr lang="zh-CN" altLang="en-US">
                <a:latin typeface="Times New Roman" panose="02020603050405020304" pitchFamily="18" charset="0"/>
                <a:ea typeface="仿宋" panose="02010609060101010101" pitchFamily="49" charset="-122"/>
              </a:endParaRPr>
            </a:p>
          </p:txBody>
        </p:sp>
        <p:sp>
          <p:nvSpPr>
            <p:cNvPr id="37" name="文本框 36"/>
            <p:cNvSpPr txBox="1"/>
            <p:nvPr/>
          </p:nvSpPr>
          <p:spPr bwMode="auto">
            <a:xfrm>
              <a:off x="682856" y="5300601"/>
              <a:ext cx="1584888" cy="379656"/>
            </a:xfrm>
            <a:prstGeom prst="rect">
              <a:avLst/>
            </a:prstGeom>
            <a:noFill/>
            <a:ln w="9525">
              <a:noFill/>
              <a:miter lim="800000"/>
              <a:headEnd/>
              <a:tailEnd/>
            </a:ln>
          </p:spPr>
          <p:txBody>
            <a:bodyPr wrap="square" rtlCol="0">
              <a:spAutoFit/>
            </a:bodyPr>
            <a:lstStyle/>
            <a:p>
              <a:pPr eaLnBrk="0" hangingPunct="0"/>
              <a:r>
                <a:rPr lang="zh-CN" altLang="en-US" sz="1867" b="1" dirty="0">
                  <a:solidFill>
                    <a:srgbClr val="FFFFFF"/>
                  </a:solidFill>
                  <a:latin typeface="Times New Roman" panose="02020603050405020304" pitchFamily="18" charset="0"/>
                  <a:ea typeface="仿宋" panose="02010609060101010101" pitchFamily="49" charset="-122"/>
                </a:rPr>
                <a:t>学生信息</a:t>
              </a:r>
              <a:r>
                <a:rPr lang="en-US" altLang="zh-CN" sz="1867" b="1" dirty="0">
                  <a:solidFill>
                    <a:srgbClr val="FFFFFF"/>
                  </a:solidFill>
                  <a:latin typeface="Times New Roman" panose="02020603050405020304" pitchFamily="18" charset="0"/>
                  <a:ea typeface="仿宋" panose="02010609060101010101" pitchFamily="49" charset="-122"/>
                </a:rPr>
                <a:t>-21</a:t>
              </a:r>
              <a:endParaRPr lang="zh-CN" altLang="en-US" sz="1867" b="1" dirty="0">
                <a:solidFill>
                  <a:srgbClr val="FFFFFF"/>
                </a:solidFill>
                <a:latin typeface="Times New Roman" panose="02020603050405020304" pitchFamily="18" charset="0"/>
                <a:ea typeface="仿宋" panose="02010609060101010101" pitchFamily="49" charset="-122"/>
              </a:endParaRPr>
            </a:p>
          </p:txBody>
        </p:sp>
        <p:sp>
          <p:nvSpPr>
            <p:cNvPr id="19" name="任意多边形 18"/>
            <p:cNvSpPr/>
            <p:nvPr/>
          </p:nvSpPr>
          <p:spPr>
            <a:xfrm>
              <a:off x="1980424" y="5852774"/>
              <a:ext cx="5759928" cy="431379"/>
            </a:xfrm>
            <a:custGeom>
              <a:avLst/>
              <a:gdLst>
                <a:gd name="connsiteX0" fmla="*/ 0 w 5756656"/>
                <a:gd name="connsiteY0" fmla="*/ 0 h 369336"/>
                <a:gd name="connsiteX1" fmla="*/ 5756656 w 5756656"/>
                <a:gd name="connsiteY1" fmla="*/ 0 h 369336"/>
                <a:gd name="connsiteX2" fmla="*/ 5756656 w 5756656"/>
                <a:gd name="connsiteY2" fmla="*/ 369336 h 369336"/>
                <a:gd name="connsiteX3" fmla="*/ 0 w 5756656"/>
                <a:gd name="connsiteY3" fmla="*/ 369336 h 369336"/>
                <a:gd name="connsiteX4" fmla="*/ 0 w 5756656"/>
                <a:gd name="connsiteY4" fmla="*/ 0 h 36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6656" h="369336">
                  <a:moveTo>
                    <a:pt x="0" y="0"/>
                  </a:moveTo>
                  <a:lnTo>
                    <a:pt x="5756656" y="0"/>
                  </a:lnTo>
                  <a:lnTo>
                    <a:pt x="5756656" y="369336"/>
                  </a:lnTo>
                  <a:lnTo>
                    <a:pt x="0" y="369336"/>
                  </a:lnTo>
                  <a:lnTo>
                    <a:pt x="0" y="0"/>
                  </a:lnTo>
                  <a:close/>
                </a:path>
              </a:pathLst>
            </a:custGeom>
          </p:spPr>
          <p:style>
            <a:lnRef idx="2">
              <a:schemeClr val="accent6"/>
            </a:lnRef>
            <a:fillRef idx="1">
              <a:schemeClr val="lt1"/>
            </a:fillRef>
            <a:effectRef idx="0">
              <a:schemeClr val="accent6"/>
            </a:effectRef>
            <a:fontRef idx="minor">
              <a:schemeClr val="dk1"/>
            </a:fontRef>
          </p:style>
          <p:txBody>
            <a:bodyPr spcFirstLastPara="0" vert="horz" wrap="square" lIns="390881" tIns="47413" rIns="47413" bIns="47413" numCol="1" spcCol="1270" anchor="ctr" anchorCtr="0">
              <a:noAutofit/>
            </a:bodyPr>
            <a:lstStyle/>
            <a:p>
              <a:pPr defTabSz="829713">
                <a:lnSpc>
                  <a:spcPct val="90000"/>
                </a:lnSpc>
                <a:spcBef>
                  <a:spcPct val="0"/>
                </a:spcBef>
                <a:spcAft>
                  <a:spcPct val="35000"/>
                </a:spcAft>
              </a:pPr>
              <a:r>
                <a:rPr lang="zh-CN" altLang="en-US" sz="1867" b="1" dirty="0">
                  <a:solidFill>
                    <a:srgbClr val="0033CC"/>
                  </a:solidFill>
                  <a:latin typeface="Times New Roman" panose="02020603050405020304" pitchFamily="18" charset="0"/>
                  <a:ea typeface="仿宋" panose="02010609060101010101" pitchFamily="49" charset="-122"/>
                </a:rPr>
                <a:t>教学研究与改革、教学成果、质量管理与监控等</a:t>
              </a:r>
              <a:endParaRPr lang="zh-CN" altLang="en-US" sz="1867" dirty="0">
                <a:latin typeface="Times New Roman" panose="02020603050405020304" pitchFamily="18" charset="0"/>
                <a:ea typeface="仿宋" panose="02010609060101010101" pitchFamily="49" charset="-122"/>
              </a:endParaRPr>
            </a:p>
          </p:txBody>
        </p:sp>
        <p:sp>
          <p:nvSpPr>
            <p:cNvPr id="30" name="任意多边形 29"/>
            <p:cNvSpPr/>
            <p:nvPr/>
          </p:nvSpPr>
          <p:spPr>
            <a:xfrm>
              <a:off x="610848" y="5847651"/>
              <a:ext cx="1584888" cy="566307"/>
            </a:xfrm>
            <a:custGeom>
              <a:avLst/>
              <a:gdLst>
                <a:gd name="connsiteX0" fmla="*/ 1221193 w 1452028"/>
                <a:gd name="connsiteY0" fmla="*/ 0 h 461670"/>
                <a:gd name="connsiteX1" fmla="*/ 1452028 w 1452028"/>
                <a:gd name="connsiteY1" fmla="*/ 230835 h 461670"/>
                <a:gd name="connsiteX2" fmla="*/ 1221193 w 1452028"/>
                <a:gd name="connsiteY2" fmla="*/ 461670 h 461670"/>
                <a:gd name="connsiteX3" fmla="*/ 1216878 w 1452028"/>
                <a:gd name="connsiteY3" fmla="*/ 461235 h 461670"/>
                <a:gd name="connsiteX4" fmla="*/ 0 w 1452028"/>
                <a:gd name="connsiteY4" fmla="*/ 461235 h 461670"/>
                <a:gd name="connsiteX5" fmla="*/ 0 w 1452028"/>
                <a:gd name="connsiteY5" fmla="*/ 435 h 461670"/>
                <a:gd name="connsiteX6" fmla="*/ 1216878 w 1452028"/>
                <a:gd name="connsiteY6" fmla="*/ 435 h 46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2028" h="461670">
                  <a:moveTo>
                    <a:pt x="1221193" y="0"/>
                  </a:moveTo>
                  <a:cubicBezTo>
                    <a:pt x="1348680" y="0"/>
                    <a:pt x="1452028" y="103348"/>
                    <a:pt x="1452028" y="230835"/>
                  </a:cubicBezTo>
                  <a:cubicBezTo>
                    <a:pt x="1452028" y="358322"/>
                    <a:pt x="1348680" y="461670"/>
                    <a:pt x="1221193" y="461670"/>
                  </a:cubicBezTo>
                  <a:lnTo>
                    <a:pt x="1216878" y="461235"/>
                  </a:lnTo>
                  <a:lnTo>
                    <a:pt x="0" y="461235"/>
                  </a:lnTo>
                  <a:lnTo>
                    <a:pt x="0" y="435"/>
                  </a:lnTo>
                  <a:lnTo>
                    <a:pt x="1216878" y="435"/>
                  </a:lnTo>
                  <a:close/>
                </a:path>
              </a:pathLst>
            </a:custGeom>
            <a:solidFill>
              <a:srgbClr val="2D18C6"/>
            </a:solidFill>
          </p:spPr>
          <p:style>
            <a:lnRef idx="0">
              <a:schemeClr val="accent1"/>
            </a:lnRef>
            <a:fillRef idx="3">
              <a:schemeClr val="accent1"/>
            </a:fillRef>
            <a:effectRef idx="3">
              <a:schemeClr val="accent1"/>
            </a:effectRef>
            <a:fontRef idx="minor">
              <a:schemeClr val="lt1"/>
            </a:fontRef>
          </p:style>
          <p:txBody>
            <a:bodyPr/>
            <a:lstStyle/>
            <a:p>
              <a:endParaRPr lang="zh-CN" altLang="en-US">
                <a:latin typeface="Times New Roman" panose="02020603050405020304" pitchFamily="18" charset="0"/>
                <a:ea typeface="仿宋" panose="02010609060101010101" pitchFamily="49" charset="-122"/>
              </a:endParaRPr>
            </a:p>
          </p:txBody>
        </p:sp>
        <p:sp>
          <p:nvSpPr>
            <p:cNvPr id="38" name="文本框 37"/>
            <p:cNvSpPr txBox="1"/>
            <p:nvPr/>
          </p:nvSpPr>
          <p:spPr bwMode="auto">
            <a:xfrm>
              <a:off x="682856" y="5821311"/>
              <a:ext cx="1480534" cy="666977"/>
            </a:xfrm>
            <a:prstGeom prst="rect">
              <a:avLst/>
            </a:prstGeom>
            <a:noFill/>
            <a:ln w="9525">
              <a:noFill/>
              <a:miter lim="800000"/>
              <a:headEnd/>
              <a:tailEnd/>
            </a:ln>
          </p:spPr>
          <p:txBody>
            <a:bodyPr wrap="square" rtlCol="0">
              <a:spAutoFit/>
            </a:bodyPr>
            <a:lstStyle/>
            <a:p>
              <a:pPr eaLnBrk="0" hangingPunct="0"/>
              <a:r>
                <a:rPr lang="zh-CN" altLang="en-US" sz="1867" b="1" dirty="0">
                  <a:solidFill>
                    <a:srgbClr val="FFFFFF"/>
                  </a:solidFill>
                  <a:latin typeface="Times New Roman" panose="02020603050405020304" pitchFamily="18" charset="0"/>
                  <a:ea typeface="仿宋" panose="02010609060101010101" pitchFamily="49" charset="-122"/>
                </a:rPr>
                <a:t>教学管理与质量监控</a:t>
              </a:r>
              <a:r>
                <a:rPr lang="en-US" altLang="zh-CN" sz="1867" b="1" dirty="0">
                  <a:solidFill>
                    <a:srgbClr val="FFFFFF"/>
                  </a:solidFill>
                  <a:latin typeface="Times New Roman" panose="02020603050405020304" pitchFamily="18" charset="0"/>
                  <a:ea typeface="仿宋" panose="02010609060101010101" pitchFamily="49" charset="-122"/>
                </a:rPr>
                <a:t>-5</a:t>
              </a:r>
              <a:endParaRPr lang="zh-CN" altLang="en-US" sz="1867" b="1" dirty="0">
                <a:solidFill>
                  <a:srgbClr val="FFFFFF"/>
                </a:solidFill>
                <a:latin typeface="Times New Roman" panose="02020603050405020304" pitchFamily="18" charset="0"/>
                <a:ea typeface="仿宋" panose="02010609060101010101" pitchFamily="49" charset="-122"/>
              </a:endParaRPr>
            </a:p>
          </p:txBody>
        </p:sp>
      </p:grpSp>
      <p:grpSp>
        <p:nvGrpSpPr>
          <p:cNvPr id="3" name="组合 60"/>
          <p:cNvGrpSpPr/>
          <p:nvPr/>
        </p:nvGrpSpPr>
        <p:grpSpPr>
          <a:xfrm>
            <a:off x="575195" y="5824027"/>
            <a:ext cx="10140949" cy="2162854"/>
            <a:chOff x="682856" y="2795854"/>
            <a:chExt cx="4742239" cy="2394193"/>
          </a:xfrm>
        </p:grpSpPr>
        <p:sp>
          <p:nvSpPr>
            <p:cNvPr id="63" name="任意多边形 62"/>
            <p:cNvSpPr/>
            <p:nvPr/>
          </p:nvSpPr>
          <p:spPr>
            <a:xfrm>
              <a:off x="706449" y="2795854"/>
              <a:ext cx="4718646" cy="725656"/>
            </a:xfrm>
            <a:custGeom>
              <a:avLst/>
              <a:gdLst>
                <a:gd name="connsiteX0" fmla="*/ 1221193 w 1452028"/>
                <a:gd name="connsiteY0" fmla="*/ 0 h 461670"/>
                <a:gd name="connsiteX1" fmla="*/ 1452028 w 1452028"/>
                <a:gd name="connsiteY1" fmla="*/ 230835 h 461670"/>
                <a:gd name="connsiteX2" fmla="*/ 1221193 w 1452028"/>
                <a:gd name="connsiteY2" fmla="*/ 461670 h 461670"/>
                <a:gd name="connsiteX3" fmla="*/ 1216878 w 1452028"/>
                <a:gd name="connsiteY3" fmla="*/ 461235 h 461670"/>
                <a:gd name="connsiteX4" fmla="*/ 0 w 1452028"/>
                <a:gd name="connsiteY4" fmla="*/ 461235 h 461670"/>
                <a:gd name="connsiteX5" fmla="*/ 0 w 1452028"/>
                <a:gd name="connsiteY5" fmla="*/ 435 h 461670"/>
                <a:gd name="connsiteX6" fmla="*/ 1216878 w 1452028"/>
                <a:gd name="connsiteY6" fmla="*/ 435 h 46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2028" h="461670">
                  <a:moveTo>
                    <a:pt x="1221193" y="0"/>
                  </a:moveTo>
                  <a:cubicBezTo>
                    <a:pt x="1348680" y="0"/>
                    <a:pt x="1452028" y="103348"/>
                    <a:pt x="1452028" y="230835"/>
                  </a:cubicBezTo>
                  <a:cubicBezTo>
                    <a:pt x="1452028" y="358322"/>
                    <a:pt x="1348680" y="461670"/>
                    <a:pt x="1221193" y="461670"/>
                  </a:cubicBezTo>
                  <a:lnTo>
                    <a:pt x="1216878" y="461235"/>
                  </a:lnTo>
                  <a:lnTo>
                    <a:pt x="0" y="461235"/>
                  </a:lnTo>
                  <a:lnTo>
                    <a:pt x="0" y="435"/>
                  </a:lnTo>
                  <a:lnTo>
                    <a:pt x="1216878" y="435"/>
                  </a:lnTo>
                  <a:close/>
                </a:path>
              </a:pathLst>
            </a:custGeom>
            <a:solidFill>
              <a:srgbClr val="2D18C6"/>
            </a:solidFill>
          </p:spPr>
          <p:style>
            <a:lnRef idx="0">
              <a:schemeClr val="accent1"/>
            </a:lnRef>
            <a:fillRef idx="3">
              <a:schemeClr val="accent1"/>
            </a:fillRef>
            <a:effectRef idx="3">
              <a:schemeClr val="accent1"/>
            </a:effectRef>
            <a:fontRef idx="minor">
              <a:schemeClr val="lt1"/>
            </a:fontRef>
          </p:style>
          <p:txBody>
            <a:bodyPr/>
            <a:lstStyle/>
            <a:p>
              <a:pPr algn="ctr"/>
              <a:r>
                <a:rPr lang="zh-CN" altLang="en-US" sz="1867" b="1" dirty="0">
                  <a:solidFill>
                    <a:srgbClr val="FFFFFF"/>
                  </a:solidFill>
                  <a:latin typeface="Times New Roman" panose="02020603050405020304" pitchFamily="18" charset="0"/>
                  <a:ea typeface="仿宋" panose="02010609060101010101" pitchFamily="49" charset="-122"/>
                </a:rPr>
                <a:t>师范专业情况补充表</a:t>
              </a:r>
              <a:r>
                <a:rPr lang="en-US" altLang="zh-CN" sz="1867" b="1" dirty="0">
                  <a:solidFill>
                    <a:srgbClr val="FFFFFF"/>
                  </a:solidFill>
                  <a:latin typeface="Times New Roman" panose="02020603050405020304" pitchFamily="18" charset="0"/>
                  <a:ea typeface="仿宋" panose="02010609060101010101" pitchFamily="49" charset="-122"/>
                </a:rPr>
                <a:t>-15</a:t>
              </a:r>
              <a:r>
                <a:rPr lang="zh-CN" altLang="en-US" sz="1867" b="1" dirty="0">
                  <a:solidFill>
                    <a:srgbClr val="FFFFFF"/>
                  </a:solidFill>
                  <a:latin typeface="Times New Roman" panose="02020603050405020304" pitchFamily="18" charset="0"/>
                  <a:ea typeface="仿宋" panose="02010609060101010101" pitchFamily="49" charset="-122"/>
                </a:rPr>
                <a:t>，临床医学专业情况补充表</a:t>
              </a:r>
              <a:r>
                <a:rPr lang="en-US" altLang="zh-CN" sz="1867" b="1" dirty="0">
                  <a:solidFill>
                    <a:srgbClr val="FFFFFF"/>
                  </a:solidFill>
                  <a:latin typeface="Times New Roman" panose="02020603050405020304" pitchFamily="18" charset="0"/>
                  <a:ea typeface="仿宋" panose="02010609060101010101" pitchFamily="49" charset="-122"/>
                </a:rPr>
                <a:t>-12</a:t>
              </a:r>
              <a:r>
                <a:rPr lang="zh-CN" altLang="en-US" sz="1867" b="1" dirty="0">
                  <a:solidFill>
                    <a:srgbClr val="FFFFFF"/>
                  </a:solidFill>
                  <a:latin typeface="Times New Roman" panose="02020603050405020304" pitchFamily="18" charset="0"/>
                  <a:ea typeface="仿宋" panose="02010609060101010101" pitchFamily="49" charset="-122"/>
                </a:rPr>
                <a:t>，工科类专业情况补充表</a:t>
              </a:r>
              <a:r>
                <a:rPr lang="en-US" altLang="zh-CN" sz="1867" b="1" dirty="0">
                  <a:solidFill>
                    <a:srgbClr val="FFFFFF"/>
                  </a:solidFill>
                  <a:latin typeface="Times New Roman" panose="02020603050405020304" pitchFamily="18" charset="0"/>
                  <a:ea typeface="仿宋" panose="02010609060101010101" pitchFamily="49" charset="-122"/>
                </a:rPr>
                <a:t>-4.</a:t>
              </a:r>
              <a:endParaRPr lang="zh-CN" altLang="en-US" sz="1867" b="1" dirty="0">
                <a:solidFill>
                  <a:srgbClr val="FFFFFF"/>
                </a:solidFill>
                <a:latin typeface="Times New Roman" panose="02020603050405020304" pitchFamily="18" charset="0"/>
                <a:ea typeface="仿宋" panose="02010609060101010101" pitchFamily="49" charset="-122"/>
              </a:endParaRPr>
            </a:p>
          </p:txBody>
        </p:sp>
        <p:sp>
          <p:nvSpPr>
            <p:cNvPr id="64" name="文本框 35"/>
            <p:cNvSpPr txBox="1"/>
            <p:nvPr/>
          </p:nvSpPr>
          <p:spPr bwMode="auto">
            <a:xfrm>
              <a:off x="682856" y="4679002"/>
              <a:ext cx="1584888" cy="511045"/>
            </a:xfrm>
            <a:prstGeom prst="rect">
              <a:avLst/>
            </a:prstGeom>
            <a:noFill/>
            <a:ln w="9525">
              <a:noFill/>
              <a:miter lim="800000"/>
              <a:headEnd/>
              <a:tailEnd/>
            </a:ln>
          </p:spPr>
          <p:txBody>
            <a:bodyPr wrap="square" rtlCol="0">
              <a:spAutoFit/>
            </a:bodyPr>
            <a:lstStyle/>
            <a:p>
              <a:pPr eaLnBrk="0" hangingPunct="0"/>
              <a:endParaRPr lang="zh-CN" altLang="en-US" sz="2400" b="1" dirty="0">
                <a:solidFill>
                  <a:schemeClr val="bg1"/>
                </a:solidFill>
                <a:latin typeface="Times New Roman" panose="02020603050405020304" pitchFamily="18" charset="0"/>
                <a:ea typeface="仿宋" panose="02010609060101010101" pitchFamily="49" charset="-122"/>
              </a:endParaRPr>
            </a:p>
          </p:txBody>
        </p:sp>
      </p:grpSp>
    </p:spTree>
    <p:extLst>
      <p:ext uri="{BB962C8B-B14F-4D97-AF65-F5344CB8AC3E}">
        <p14:creationId xmlns:p14="http://schemas.microsoft.com/office/powerpoint/2010/main" val="3420381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56190"/>
            <a:ext cx="2326877" cy="711583"/>
          </a:xfrm>
          <a:prstGeom prst="rect">
            <a:avLst/>
          </a:prstGeom>
        </p:spPr>
      </p:pic>
      <p:pic>
        <p:nvPicPr>
          <p:cNvPr id="3" name="图片 2"/>
          <p:cNvPicPr/>
          <p:nvPr/>
        </p:nvPicPr>
        <p:blipFill>
          <a:blip r:embed="rId4"/>
          <a:stretch>
            <a:fillRect/>
          </a:stretch>
        </p:blipFill>
        <p:spPr>
          <a:xfrm>
            <a:off x="832039" y="2562330"/>
            <a:ext cx="10527923" cy="4093782"/>
          </a:xfrm>
          <a:prstGeom prst="rect">
            <a:avLst/>
          </a:prstGeom>
        </p:spPr>
      </p:pic>
      <p:sp>
        <p:nvSpPr>
          <p:cNvPr id="4" name="TextBox 3"/>
          <p:cNvSpPr txBox="1"/>
          <p:nvPr/>
        </p:nvSpPr>
        <p:spPr>
          <a:xfrm>
            <a:off x="3940629" y="170822"/>
            <a:ext cx="4310742" cy="584775"/>
          </a:xfrm>
          <a:prstGeom prst="rect">
            <a:avLst/>
          </a:prstGeom>
          <a:noFill/>
        </p:spPr>
        <p:txBody>
          <a:bodyPr wrap="square" rtlCol="0">
            <a:spAutoFit/>
          </a:bodyPr>
          <a:lstStyle/>
          <a:p>
            <a:pPr algn="ctr"/>
            <a:r>
              <a:rPr lang="zh-CN" altLang="en-US" sz="3200" dirty="0">
                <a:latin typeface="Times New Roman" panose="02020603050405020304" pitchFamily="18" charset="0"/>
                <a:ea typeface="仿宋" panose="02010609060101010101" pitchFamily="49" charset="-122"/>
              </a:rPr>
              <a:t>数据上报</a:t>
            </a:r>
          </a:p>
        </p:txBody>
      </p:sp>
      <p:sp>
        <p:nvSpPr>
          <p:cNvPr id="5" name="TextBox 4"/>
          <p:cNvSpPr txBox="1"/>
          <p:nvPr/>
        </p:nvSpPr>
        <p:spPr>
          <a:xfrm>
            <a:off x="1352093" y="1045029"/>
            <a:ext cx="9487815" cy="1384995"/>
          </a:xfrm>
          <a:prstGeom prst="rect">
            <a:avLst/>
          </a:prstGeom>
          <a:noFill/>
        </p:spPr>
        <p:txBody>
          <a:bodyPr wrap="square" rtlCol="0">
            <a:spAutoFit/>
          </a:bodyPr>
          <a:lstStyle/>
          <a:p>
            <a:r>
              <a:rPr lang="zh-CN" altLang="zh-CN" sz="2800" b="1" dirty="0">
                <a:latin typeface="Times New Roman" panose="02020603050405020304" pitchFamily="18" charset="0"/>
                <a:ea typeface="仿宋" panose="02010609060101010101" pitchFamily="49" charset="-122"/>
              </a:rPr>
              <a:t>校级管理员对数据进行最终确认，如</a:t>
            </a:r>
            <a:r>
              <a:rPr lang="zh-CN" altLang="zh-CN" sz="2800" b="1" dirty="0">
                <a:solidFill>
                  <a:srgbClr val="FF0000"/>
                </a:solidFill>
                <a:latin typeface="Times New Roman" panose="02020603050405020304" pitchFamily="18" charset="0"/>
                <a:ea typeface="仿宋" panose="02010609060101010101" pitchFamily="49" charset="-122"/>
              </a:rPr>
              <a:t>有问题可进行退回</a:t>
            </a:r>
            <a:r>
              <a:rPr lang="zh-CN" altLang="zh-CN" sz="2800" b="1" dirty="0">
                <a:latin typeface="Times New Roman" panose="02020603050405020304" pitchFamily="18" charset="0"/>
                <a:ea typeface="仿宋" panose="02010609060101010101" pitchFamily="49" charset="-122"/>
              </a:rPr>
              <a:t>操作，当全校本年度任务上报进度达到</a:t>
            </a:r>
            <a:r>
              <a:rPr lang="en-US" altLang="zh-CN" sz="2800" b="1" dirty="0">
                <a:latin typeface="Times New Roman" panose="02020603050405020304" pitchFamily="18" charset="0"/>
                <a:ea typeface="仿宋" panose="02010609060101010101" pitchFamily="49" charset="-122"/>
              </a:rPr>
              <a:t>100%</a:t>
            </a:r>
            <a:r>
              <a:rPr lang="zh-CN" altLang="zh-CN" sz="2800" b="1" dirty="0">
                <a:latin typeface="Times New Roman" panose="02020603050405020304" pitchFamily="18" charset="0"/>
                <a:ea typeface="仿宋" panose="02010609060101010101" pitchFamily="49" charset="-122"/>
              </a:rPr>
              <a:t>即认为学校完成填报工作，可以进行一键上报到评估中心，完成填报任务</a:t>
            </a:r>
            <a:r>
              <a:rPr lang="zh-CN" altLang="en-US" sz="2800" b="1" dirty="0">
                <a:latin typeface="Times New Roman" panose="02020603050405020304" pitchFamily="18" charset="0"/>
                <a:ea typeface="仿宋" panose="02010609060101010101" pitchFamily="49" charset="-122"/>
              </a:rPr>
              <a:t>。</a:t>
            </a:r>
            <a:endParaRPr lang="zh-CN" altLang="en-US" sz="2800" dirty="0">
              <a:latin typeface="Times New Roman" panose="02020603050405020304" pitchFamily="18" charset="0"/>
              <a:ea typeface="仿宋" panose="02010609060101010101" pitchFamily="49" charset="-122"/>
            </a:endParaRPr>
          </a:p>
        </p:txBody>
      </p:sp>
    </p:spTree>
    <p:extLst>
      <p:ext uri="{BB962C8B-B14F-4D97-AF65-F5344CB8AC3E}">
        <p14:creationId xmlns:p14="http://schemas.microsoft.com/office/powerpoint/2010/main" val="200186146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17"/>
          <p:cNvSpPr>
            <a:spLocks/>
          </p:cNvSpPr>
          <p:nvPr/>
        </p:nvSpPr>
        <p:spPr bwMode="auto">
          <a:xfrm>
            <a:off x="0" y="0"/>
            <a:ext cx="7247467" cy="6858000"/>
          </a:xfrm>
          <a:custGeom>
            <a:avLst/>
            <a:gdLst/>
            <a:ahLst/>
            <a:cxnLst>
              <a:cxn ang="0">
                <a:pos x="0" y="0"/>
              </a:cxn>
              <a:cxn ang="0">
                <a:pos x="5437991" y="0"/>
              </a:cxn>
              <a:cxn ang="0">
                <a:pos x="1633127" y="6858000"/>
              </a:cxn>
              <a:cxn ang="0">
                <a:pos x="0" y="6858000"/>
              </a:cxn>
              <a:cxn ang="0">
                <a:pos x="0" y="0"/>
              </a:cxn>
            </a:cxnLst>
            <a:rect l="0" t="0" r="r" b="b"/>
            <a:pathLst>
              <a:path w="5437991" h="6858000">
                <a:moveTo>
                  <a:pt x="0" y="0"/>
                </a:moveTo>
                <a:lnTo>
                  <a:pt x="5437991" y="0"/>
                </a:lnTo>
                <a:lnTo>
                  <a:pt x="1633127" y="6858000"/>
                </a:lnTo>
                <a:lnTo>
                  <a:pt x="0" y="6858000"/>
                </a:lnTo>
                <a:lnTo>
                  <a:pt x="0" y="0"/>
                </a:lnTo>
                <a:close/>
              </a:path>
            </a:pathLst>
          </a:custGeom>
          <a:solidFill>
            <a:srgbClr val="1A489A"/>
          </a:solidFill>
          <a:ln w="9525">
            <a:solidFill>
              <a:schemeClr val="tx2"/>
            </a:solidFill>
            <a:round/>
            <a:headEnd/>
            <a:tailEnd/>
          </a:ln>
        </p:spPr>
        <p:txBody>
          <a:bodyPr anchor="ctr"/>
          <a:lstStyle/>
          <a:p>
            <a:endParaRPr lang="zh-CN" altLang="en-US">
              <a:solidFill>
                <a:srgbClr val="1F497D"/>
              </a:solidFill>
              <a:latin typeface="Times New Roman" panose="02020603050405020304" pitchFamily="18" charset="0"/>
              <a:ea typeface="仿宋" panose="02010609060101010101" pitchFamily="49" charset="-122"/>
            </a:endParaRPr>
          </a:p>
        </p:txBody>
      </p:sp>
      <p:grpSp>
        <p:nvGrpSpPr>
          <p:cNvPr id="4" name="组合 39"/>
          <p:cNvGrpSpPr>
            <a:grpSpLocks/>
          </p:cNvGrpSpPr>
          <p:nvPr/>
        </p:nvGrpSpPr>
        <p:grpSpPr bwMode="auto">
          <a:xfrm>
            <a:off x="221915" y="469394"/>
            <a:ext cx="3954355" cy="2124075"/>
            <a:chOff x="-125724" y="0"/>
            <a:chExt cx="2965613" cy="2124000"/>
          </a:xfrm>
        </p:grpSpPr>
        <p:sp>
          <p:nvSpPr>
            <p:cNvPr id="5" name="Text Box 20"/>
            <p:cNvSpPr txBox="1">
              <a:spLocks noChangeArrowheads="1"/>
            </p:cNvSpPr>
            <p:nvPr/>
          </p:nvSpPr>
          <p:spPr bwMode="auto">
            <a:xfrm>
              <a:off x="1028739" y="670889"/>
              <a:ext cx="1811150" cy="478063"/>
            </a:xfrm>
            <a:prstGeom prst="rect">
              <a:avLst/>
            </a:prstGeom>
            <a:noFill/>
            <a:ln w="9525">
              <a:noFill/>
              <a:miter lim="800000"/>
              <a:headEnd/>
              <a:tailEnd/>
            </a:ln>
            <a:effectLst/>
          </p:spPr>
          <p:txBody>
            <a:bodyPr>
              <a:spAutoFit/>
            </a:bodyPr>
            <a:lstStyle/>
            <a:p>
              <a:pPr algn="dist">
                <a:lnSpc>
                  <a:spcPct val="110000"/>
                </a:lnSpc>
                <a:buClr>
                  <a:srgbClr val="4F81BD"/>
                </a:buClr>
                <a:buSzPct val="70000"/>
                <a:buFont typeface="Wingdings" pitchFamily="2" charset="2"/>
                <a:buNone/>
              </a:pPr>
              <a:r>
                <a:rPr lang="zh-CN" altLang="en-US" sz="2400" dirty="0">
                  <a:solidFill>
                    <a:prstClr val="white"/>
                  </a:solidFill>
                  <a:latin typeface="Times New Roman" panose="02020603050405020304" pitchFamily="18" charset="0"/>
                  <a:ea typeface="仿宋" panose="02010609060101010101" pitchFamily="49" charset="-122"/>
                </a:rPr>
                <a:t>Contents</a:t>
              </a:r>
            </a:p>
          </p:txBody>
        </p:sp>
        <p:sp>
          <p:nvSpPr>
            <p:cNvPr id="6" name="文本框 20"/>
            <p:cNvSpPr txBox="1">
              <a:spLocks noChangeArrowheads="1"/>
            </p:cNvSpPr>
            <p:nvPr/>
          </p:nvSpPr>
          <p:spPr bwMode="auto">
            <a:xfrm>
              <a:off x="-125724" y="293009"/>
              <a:ext cx="1347724" cy="838469"/>
            </a:xfrm>
            <a:prstGeom prst="rect">
              <a:avLst/>
            </a:prstGeom>
            <a:noFill/>
            <a:ln w="9525">
              <a:noFill/>
              <a:miter lim="800000"/>
              <a:headEnd/>
              <a:tailEnd/>
            </a:ln>
          </p:spPr>
          <p:txBody>
            <a:bodyPr>
              <a:spAutoFit/>
            </a:bodyPr>
            <a:lstStyle/>
            <a:p>
              <a:pPr algn="ctr">
                <a:lnSpc>
                  <a:spcPct val="110000"/>
                </a:lnSpc>
                <a:buClr>
                  <a:srgbClr val="4F81BD"/>
                </a:buClr>
                <a:buSzPct val="70000"/>
                <a:buFont typeface="Wingdings" pitchFamily="2" charset="2"/>
                <a:buNone/>
              </a:pPr>
              <a:r>
                <a:rPr lang="zh-CN" altLang="en-US" sz="4800" i="0" dirty="0">
                  <a:solidFill>
                    <a:prstClr val="white"/>
                  </a:solidFill>
                  <a:latin typeface="Times New Roman" panose="02020603050405020304" pitchFamily="18" charset="0"/>
                  <a:ea typeface="仿宋" panose="02010609060101010101" pitchFamily="49" charset="-122"/>
                </a:rPr>
                <a:t>提纲</a:t>
              </a:r>
            </a:p>
          </p:txBody>
        </p:sp>
        <p:cxnSp>
          <p:nvCxnSpPr>
            <p:cNvPr id="7" name="直接连接符 22"/>
            <p:cNvCxnSpPr>
              <a:cxnSpLocks noChangeShapeType="1"/>
            </p:cNvCxnSpPr>
            <p:nvPr/>
          </p:nvCxnSpPr>
          <p:spPr bwMode="auto">
            <a:xfrm>
              <a:off x="293470" y="1094002"/>
              <a:ext cx="2430307" cy="0"/>
            </a:xfrm>
            <a:prstGeom prst="line">
              <a:avLst/>
            </a:prstGeom>
            <a:noFill/>
            <a:ln w="9525" cmpd="sng">
              <a:solidFill>
                <a:schemeClr val="bg1"/>
              </a:solidFill>
              <a:prstDash val="sysDash"/>
              <a:round/>
              <a:headEnd/>
              <a:tailEnd/>
            </a:ln>
          </p:spPr>
        </p:cxnSp>
        <p:cxnSp>
          <p:nvCxnSpPr>
            <p:cNvPr id="8" name="直接连接符 24"/>
            <p:cNvCxnSpPr>
              <a:cxnSpLocks noChangeShapeType="1"/>
            </p:cNvCxnSpPr>
            <p:nvPr/>
          </p:nvCxnSpPr>
          <p:spPr bwMode="auto">
            <a:xfrm>
              <a:off x="1043253" y="0"/>
              <a:ext cx="0" cy="2124000"/>
            </a:xfrm>
            <a:prstGeom prst="line">
              <a:avLst/>
            </a:prstGeom>
            <a:noFill/>
            <a:ln w="9525" cmpd="sng">
              <a:solidFill>
                <a:schemeClr val="bg1"/>
              </a:solidFill>
              <a:prstDash val="sysDash"/>
              <a:round/>
              <a:headEnd/>
              <a:tailEnd/>
            </a:ln>
          </p:spPr>
        </p:cxnSp>
      </p:grpSp>
      <p:grpSp>
        <p:nvGrpSpPr>
          <p:cNvPr id="23" name="组合 22"/>
          <p:cNvGrpSpPr/>
          <p:nvPr/>
        </p:nvGrpSpPr>
        <p:grpSpPr>
          <a:xfrm>
            <a:off x="5016342" y="1848333"/>
            <a:ext cx="982133" cy="735012"/>
            <a:chOff x="3932238" y="1579563"/>
            <a:chExt cx="736600" cy="735012"/>
          </a:xfrm>
        </p:grpSpPr>
        <p:sp>
          <p:nvSpPr>
            <p:cNvPr id="9" name="椭圆 25"/>
            <p:cNvSpPr>
              <a:spLocks noChangeArrowheads="1"/>
            </p:cNvSpPr>
            <p:nvPr/>
          </p:nvSpPr>
          <p:spPr bwMode="auto">
            <a:xfrm>
              <a:off x="3932238" y="1579563"/>
              <a:ext cx="736600" cy="735012"/>
            </a:xfrm>
            <a:prstGeom prst="ellipse">
              <a:avLst/>
            </a:prstGeom>
            <a:solidFill>
              <a:schemeClr val="bg1"/>
            </a:solidFill>
            <a:ln w="9525">
              <a:noFill/>
              <a:round/>
              <a:headEnd/>
              <a:tailEnd/>
            </a:ln>
          </p:spPr>
          <p:txBody>
            <a:bodyPr anchor="ctr"/>
            <a:lstStyle/>
            <a:p>
              <a:pPr algn="ctr">
                <a:lnSpc>
                  <a:spcPct val="110000"/>
                </a:lnSpc>
                <a:buClr>
                  <a:srgbClr val="4F81BD"/>
                </a:buClr>
                <a:buSzPct val="70000"/>
                <a:buFont typeface="Wingdings" pitchFamily="2" charset="2"/>
                <a:buNone/>
              </a:pPr>
              <a:endParaRPr lang="zh-CN" altLang="en-US" i="0">
                <a:solidFill>
                  <a:srgbClr val="FFFFFF"/>
                </a:solidFill>
                <a:latin typeface="Times New Roman" panose="02020603050405020304" pitchFamily="18" charset="0"/>
                <a:ea typeface="仿宋" panose="02010609060101010101" pitchFamily="49" charset="-122"/>
              </a:endParaRPr>
            </a:p>
          </p:txBody>
        </p:sp>
        <p:sp>
          <p:nvSpPr>
            <p:cNvPr id="13" name="椭圆 31"/>
            <p:cNvSpPr>
              <a:spLocks noChangeArrowheads="1"/>
            </p:cNvSpPr>
            <p:nvPr/>
          </p:nvSpPr>
          <p:spPr bwMode="auto">
            <a:xfrm>
              <a:off x="3986213" y="1631950"/>
              <a:ext cx="628650" cy="630238"/>
            </a:xfrm>
            <a:prstGeom prst="ellipse">
              <a:avLst/>
            </a:prstGeom>
            <a:solidFill>
              <a:schemeClr val="accent4">
                <a:lumMod val="75000"/>
              </a:schemeClr>
            </a:solidFill>
            <a:ln w="9525">
              <a:noFill/>
              <a:round/>
              <a:headEnd/>
              <a:tailEnd/>
            </a:ln>
          </p:spPr>
          <p:txBody>
            <a:bodyPr lIns="0" tIns="0" rIns="0" bIns="0" anchor="ctr"/>
            <a:lstStyle/>
            <a:p>
              <a:pPr algn="ctr">
                <a:lnSpc>
                  <a:spcPct val="110000"/>
                </a:lnSpc>
                <a:buClr>
                  <a:srgbClr val="4F81BD"/>
                </a:buClr>
                <a:buSzPct val="70000"/>
                <a:buFont typeface="Wingdings" pitchFamily="2" charset="2"/>
                <a:buNone/>
              </a:pPr>
              <a:r>
                <a:rPr lang="en-US" sz="2000" dirty="0">
                  <a:solidFill>
                    <a:srgbClr val="FFFFFF"/>
                  </a:solidFill>
                  <a:latin typeface="Times New Roman" panose="02020603050405020304" pitchFamily="18" charset="0"/>
                  <a:ea typeface="仿宋" panose="02010609060101010101" pitchFamily="49" charset="-122"/>
                </a:rPr>
                <a:t>01</a:t>
              </a:r>
            </a:p>
          </p:txBody>
        </p:sp>
      </p:grpSp>
      <p:grpSp>
        <p:nvGrpSpPr>
          <p:cNvPr id="24" name="组合 23"/>
          <p:cNvGrpSpPr/>
          <p:nvPr/>
        </p:nvGrpSpPr>
        <p:grpSpPr>
          <a:xfrm>
            <a:off x="4154846" y="3175484"/>
            <a:ext cx="982133" cy="736600"/>
            <a:chOff x="3449638" y="2436813"/>
            <a:chExt cx="736600" cy="736600"/>
          </a:xfrm>
        </p:grpSpPr>
        <p:sp>
          <p:nvSpPr>
            <p:cNvPr id="10" name="椭圆 28"/>
            <p:cNvSpPr>
              <a:spLocks noChangeArrowheads="1"/>
            </p:cNvSpPr>
            <p:nvPr/>
          </p:nvSpPr>
          <p:spPr bwMode="auto">
            <a:xfrm>
              <a:off x="3449638" y="2436813"/>
              <a:ext cx="736600" cy="736600"/>
            </a:xfrm>
            <a:prstGeom prst="ellipse">
              <a:avLst/>
            </a:prstGeom>
            <a:solidFill>
              <a:schemeClr val="bg1"/>
            </a:solidFill>
            <a:ln w="9525">
              <a:noFill/>
              <a:round/>
              <a:headEnd/>
              <a:tailEnd/>
            </a:ln>
          </p:spPr>
          <p:txBody>
            <a:bodyPr anchor="ctr"/>
            <a:lstStyle/>
            <a:p>
              <a:pPr algn="ctr">
                <a:lnSpc>
                  <a:spcPct val="110000"/>
                </a:lnSpc>
                <a:buClr>
                  <a:srgbClr val="4F81BD"/>
                </a:buClr>
                <a:buSzPct val="70000"/>
                <a:buFont typeface="Wingdings" pitchFamily="2" charset="2"/>
                <a:buNone/>
              </a:pPr>
              <a:endParaRPr lang="zh-CN" altLang="en-US" i="0">
                <a:solidFill>
                  <a:srgbClr val="FFFFFF"/>
                </a:solidFill>
                <a:latin typeface="Times New Roman" panose="02020603050405020304" pitchFamily="18" charset="0"/>
                <a:ea typeface="仿宋" panose="02010609060101010101" pitchFamily="49" charset="-122"/>
              </a:endParaRPr>
            </a:p>
          </p:txBody>
        </p:sp>
        <p:sp>
          <p:nvSpPr>
            <p:cNvPr id="14" name="椭圆 32"/>
            <p:cNvSpPr>
              <a:spLocks noChangeArrowheads="1"/>
            </p:cNvSpPr>
            <p:nvPr/>
          </p:nvSpPr>
          <p:spPr bwMode="auto">
            <a:xfrm>
              <a:off x="3502025" y="2490788"/>
              <a:ext cx="630238" cy="628650"/>
            </a:xfrm>
            <a:prstGeom prst="ellipse">
              <a:avLst/>
            </a:prstGeom>
            <a:solidFill>
              <a:schemeClr val="accent4">
                <a:lumMod val="75000"/>
              </a:schemeClr>
            </a:solidFill>
            <a:ln w="9525">
              <a:noFill/>
              <a:round/>
              <a:headEnd/>
              <a:tailEnd/>
            </a:ln>
          </p:spPr>
          <p:txBody>
            <a:bodyPr lIns="0" tIns="0" rIns="0" bIns="0" anchor="ctr"/>
            <a:lstStyle/>
            <a:p>
              <a:pPr algn="ctr">
                <a:lnSpc>
                  <a:spcPct val="110000"/>
                </a:lnSpc>
                <a:buClr>
                  <a:srgbClr val="4F81BD"/>
                </a:buClr>
                <a:buSzPct val="70000"/>
                <a:buFont typeface="Wingdings" pitchFamily="2" charset="2"/>
                <a:buNone/>
              </a:pPr>
              <a:r>
                <a:rPr lang="en-US" sz="2000" dirty="0">
                  <a:solidFill>
                    <a:srgbClr val="FFFFFF"/>
                  </a:solidFill>
                  <a:latin typeface="Times New Roman" panose="02020603050405020304" pitchFamily="18" charset="0"/>
                  <a:ea typeface="仿宋" panose="02010609060101010101" pitchFamily="49" charset="-122"/>
                </a:rPr>
                <a:t>02</a:t>
              </a:r>
            </a:p>
          </p:txBody>
        </p:sp>
      </p:grpSp>
      <p:grpSp>
        <p:nvGrpSpPr>
          <p:cNvPr id="25" name="组合 24"/>
          <p:cNvGrpSpPr/>
          <p:nvPr/>
        </p:nvGrpSpPr>
        <p:grpSpPr>
          <a:xfrm>
            <a:off x="3202339" y="4532806"/>
            <a:ext cx="980016" cy="736600"/>
            <a:chOff x="2986088" y="3314700"/>
            <a:chExt cx="735012" cy="736600"/>
          </a:xfrm>
        </p:grpSpPr>
        <p:sp>
          <p:nvSpPr>
            <p:cNvPr id="11" name="椭圆 29"/>
            <p:cNvSpPr>
              <a:spLocks noChangeArrowheads="1"/>
            </p:cNvSpPr>
            <p:nvPr/>
          </p:nvSpPr>
          <p:spPr bwMode="auto">
            <a:xfrm>
              <a:off x="2986088" y="3314700"/>
              <a:ext cx="735012" cy="736600"/>
            </a:xfrm>
            <a:prstGeom prst="ellipse">
              <a:avLst/>
            </a:prstGeom>
            <a:solidFill>
              <a:schemeClr val="bg1"/>
            </a:solidFill>
            <a:ln w="9525">
              <a:noFill/>
              <a:round/>
              <a:headEnd/>
              <a:tailEnd/>
            </a:ln>
          </p:spPr>
          <p:txBody>
            <a:bodyPr anchor="ctr"/>
            <a:lstStyle/>
            <a:p>
              <a:pPr algn="ctr">
                <a:lnSpc>
                  <a:spcPct val="110000"/>
                </a:lnSpc>
                <a:buClr>
                  <a:srgbClr val="4F81BD"/>
                </a:buClr>
                <a:buSzPct val="70000"/>
                <a:buFont typeface="Wingdings" pitchFamily="2" charset="2"/>
                <a:buNone/>
              </a:pPr>
              <a:endParaRPr lang="zh-CN" altLang="en-US">
                <a:solidFill>
                  <a:srgbClr val="FFFFFF"/>
                </a:solidFill>
                <a:latin typeface="Times New Roman" panose="02020603050405020304" pitchFamily="18" charset="0"/>
                <a:ea typeface="仿宋" panose="02010609060101010101" pitchFamily="49" charset="-122"/>
              </a:endParaRPr>
            </a:p>
          </p:txBody>
        </p:sp>
        <p:sp>
          <p:nvSpPr>
            <p:cNvPr id="15" name="椭圆 33"/>
            <p:cNvSpPr>
              <a:spLocks noChangeArrowheads="1"/>
            </p:cNvSpPr>
            <p:nvPr/>
          </p:nvSpPr>
          <p:spPr bwMode="auto">
            <a:xfrm>
              <a:off x="3038475" y="3367088"/>
              <a:ext cx="630238" cy="630237"/>
            </a:xfrm>
            <a:prstGeom prst="ellipse">
              <a:avLst/>
            </a:prstGeom>
            <a:solidFill>
              <a:schemeClr val="accent4">
                <a:lumMod val="75000"/>
              </a:schemeClr>
            </a:solidFill>
            <a:ln w="9525">
              <a:noFill/>
              <a:round/>
              <a:headEnd/>
              <a:tailEnd/>
            </a:ln>
          </p:spPr>
          <p:txBody>
            <a:bodyPr lIns="0" tIns="0" rIns="0" bIns="0" anchor="ctr"/>
            <a:lstStyle/>
            <a:p>
              <a:pPr algn="ctr">
                <a:lnSpc>
                  <a:spcPct val="110000"/>
                </a:lnSpc>
                <a:buClr>
                  <a:srgbClr val="4F81BD"/>
                </a:buClr>
                <a:buSzPct val="70000"/>
                <a:buFont typeface="Wingdings" pitchFamily="2" charset="2"/>
                <a:buNone/>
              </a:pPr>
              <a:r>
                <a:rPr lang="en-US" sz="2000" dirty="0">
                  <a:solidFill>
                    <a:srgbClr val="FFFFFF"/>
                  </a:solidFill>
                  <a:latin typeface="Times New Roman" panose="02020603050405020304" pitchFamily="18" charset="0"/>
                  <a:ea typeface="仿宋" panose="02010609060101010101" pitchFamily="49" charset="-122"/>
                </a:rPr>
                <a:t>03</a:t>
              </a:r>
            </a:p>
          </p:txBody>
        </p:sp>
      </p:grpSp>
      <p:sp>
        <p:nvSpPr>
          <p:cNvPr id="18" name="文本框 35"/>
          <p:cNvSpPr txBox="1">
            <a:spLocks noChangeArrowheads="1"/>
          </p:cNvSpPr>
          <p:nvPr/>
        </p:nvSpPr>
        <p:spPr bwMode="auto">
          <a:xfrm>
            <a:off x="5926508" y="1996030"/>
            <a:ext cx="3658954" cy="584775"/>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kumimoji="1" lang="zh-CN" altLang="en-US" sz="3200" b="1" spc="50" dirty="0">
                <a:ln w="11430"/>
                <a:solidFill>
                  <a:srgbClr val="0031C6"/>
                </a:solidFill>
                <a:latin typeface="Times New Roman" panose="02020603050405020304" pitchFamily="18" charset="0"/>
                <a:ea typeface="仿宋" panose="02010609060101010101" pitchFamily="49" charset="-122"/>
              </a:rPr>
              <a:t>国家数据平台简介</a:t>
            </a:r>
            <a:endParaRPr kumimoji="1" lang="en-US" altLang="zh-CN" sz="3200" b="1" spc="50" dirty="0">
              <a:ln w="11430"/>
              <a:solidFill>
                <a:srgbClr val="0031C6"/>
              </a:solidFill>
              <a:latin typeface="Times New Roman" panose="02020603050405020304" pitchFamily="18" charset="0"/>
              <a:ea typeface="仿宋" panose="02010609060101010101" pitchFamily="49" charset="-122"/>
            </a:endParaRPr>
          </a:p>
        </p:txBody>
      </p:sp>
      <p:sp>
        <p:nvSpPr>
          <p:cNvPr id="19" name="文本框 36"/>
          <p:cNvSpPr txBox="1">
            <a:spLocks noChangeArrowheads="1"/>
          </p:cNvSpPr>
          <p:nvPr/>
        </p:nvSpPr>
        <p:spPr bwMode="auto">
          <a:xfrm>
            <a:off x="4986860" y="3297551"/>
            <a:ext cx="7048507" cy="584775"/>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kumimoji="1" lang="zh-CN" altLang="en-US" sz="3200" b="1" spc="50" dirty="0">
                <a:ln w="11430"/>
                <a:solidFill>
                  <a:srgbClr val="0031C6"/>
                </a:solidFill>
                <a:latin typeface="Times New Roman" panose="02020603050405020304" pitchFamily="18" charset="0"/>
                <a:ea typeface="仿宋" panose="02010609060101010101" pitchFamily="49" charset="-122"/>
              </a:rPr>
              <a:t>国家数据平台表格内涵解释</a:t>
            </a:r>
          </a:p>
        </p:txBody>
      </p:sp>
      <p:sp>
        <p:nvSpPr>
          <p:cNvPr id="21" name="文本框 38"/>
          <p:cNvSpPr txBox="1">
            <a:spLocks noChangeArrowheads="1"/>
          </p:cNvSpPr>
          <p:nvPr/>
        </p:nvSpPr>
        <p:spPr bwMode="auto">
          <a:xfrm>
            <a:off x="4507549" y="4646590"/>
            <a:ext cx="8544949" cy="589777"/>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lnSpc>
                <a:spcPct val="110000"/>
              </a:lnSpc>
              <a:buClr>
                <a:schemeClr val="accent1"/>
              </a:buClr>
              <a:buSzPct val="70000"/>
              <a:buFont typeface="Wingdings" pitchFamily="2" charset="2"/>
              <a:buNone/>
            </a:pPr>
            <a:r>
              <a:rPr kumimoji="1" lang="zh-CN" altLang="en-US" sz="3200" b="1" spc="50" dirty="0">
                <a:ln w="11430"/>
                <a:solidFill>
                  <a:srgbClr val="0031C6"/>
                </a:solidFill>
                <a:latin typeface="Times New Roman" panose="02020603050405020304" pitchFamily="18" charset="0"/>
                <a:ea typeface="仿宋" panose="02010609060101010101" pitchFamily="49" charset="-122"/>
              </a:rPr>
              <a:t>数据采集工作建议</a:t>
            </a:r>
          </a:p>
        </p:txBody>
      </p:sp>
      <p:pic>
        <p:nvPicPr>
          <p:cNvPr id="29" name="图片 28"/>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9585462" y="113602"/>
            <a:ext cx="2326877" cy="711583"/>
          </a:xfrm>
          <a:prstGeom prst="rect">
            <a:avLst/>
          </a:prstGeom>
        </p:spPr>
      </p:pic>
    </p:spTree>
    <p:extLst>
      <p:ext uri="{BB962C8B-B14F-4D97-AF65-F5344CB8AC3E}">
        <p14:creationId xmlns:p14="http://schemas.microsoft.com/office/powerpoint/2010/main" val="3369359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1"/>
                                        </p:tgtEl>
                                      </p:cBhvr>
                                      <p:by x="150000" y="150000"/>
                                    </p:animScale>
                                  </p:childTnLst>
                                </p:cTn>
                              </p:par>
                              <p:par>
                                <p:cTn id="7" presetID="3" presetClass="emph" presetSubtype="2" fill="hold" grpId="1" nodeType="withEffect">
                                  <p:stCondLst>
                                    <p:cond delay="0"/>
                                  </p:stCondLst>
                                  <p:childTnLst>
                                    <p:animClr clrSpc="rgb" dir="cw">
                                      <p:cBhvr override="childStyle">
                                        <p:cTn id="8" dur="2000" fill="hold"/>
                                        <p:tgtEl>
                                          <p:spTgt spid="21"/>
                                        </p:tgtEl>
                                        <p:attrNameLst>
                                          <p:attrName>style.color</p:attrName>
                                        </p:attrNameLst>
                                      </p:cBhvr>
                                      <p:to>
                                        <a:schemeClr val="accent2"/>
                                      </p:to>
                                    </p:animClr>
                                  </p:childTnLst>
                                </p:cTn>
                              </p:par>
                              <p:par>
                                <p:cTn id="9" presetID="42" presetClass="path" presetSubtype="0" accel="40000" fill="hold" grpId="2" nodeType="withEffect">
                                  <p:stCondLst>
                                    <p:cond delay="0"/>
                                  </p:stCondLst>
                                  <p:childTnLst>
                                    <p:animMotion origin="layout" path="M 3.95833E-6 1.48148E-6 L 0.197 0.00324 " pathEditMode="relative" rAng="0" ptsTypes="AA">
                                      <p:cBhvr>
                                        <p:cTn id="10" dur="2000" fill="hold"/>
                                        <p:tgtEl>
                                          <p:spTgt spid="21"/>
                                        </p:tgtEl>
                                        <p:attrNameLst>
                                          <p:attrName>ppt_x</p:attrName>
                                          <p:attrName>ppt_y</p:attrName>
                                        </p:attrNameLst>
                                      </p:cBhvr>
                                      <p:rCtr x="9844"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1" grpId="2"/>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8558" y="361741"/>
            <a:ext cx="7928423" cy="584775"/>
          </a:xfrm>
          <a:prstGeom prst="rect">
            <a:avLst/>
          </a:prstGeom>
          <a:noFill/>
        </p:spPr>
        <p:txBody>
          <a:bodyPr wrap="square" rtlCol="0">
            <a:spAutoFit/>
          </a:bodyPr>
          <a:lstStyle/>
          <a:p>
            <a:pPr algn="ctr"/>
            <a:r>
              <a:rPr lang="zh-CN" altLang="en-US" sz="3200" b="1" dirty="0">
                <a:latin typeface="Times New Roman" panose="02020603050405020304" pitchFamily="18" charset="0"/>
                <a:ea typeface="仿宋" panose="02010609060101010101" pitchFamily="49" charset="-122"/>
              </a:rPr>
              <a:t>数据治理体系与治理能力的挑战和提升</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967" y="1019331"/>
            <a:ext cx="10976065" cy="6415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43445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0041"/>
            <a:ext cx="12192001" cy="6837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721810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9407" y="291402"/>
            <a:ext cx="11053187" cy="584775"/>
          </a:xfrm>
          <a:prstGeom prst="rect">
            <a:avLst/>
          </a:prstGeom>
          <a:noFill/>
        </p:spPr>
        <p:txBody>
          <a:bodyPr wrap="square" rtlCol="0">
            <a:spAutoFit/>
          </a:bodyPr>
          <a:lstStyle/>
          <a:p>
            <a:pPr algn="ctr"/>
            <a:r>
              <a:rPr lang="zh-CN" altLang="en-US" sz="3200" b="1" dirty="0">
                <a:solidFill>
                  <a:schemeClr val="accent5">
                    <a:lumMod val="50000"/>
                  </a:schemeClr>
                </a:solidFill>
                <a:latin typeface="Times New Roman" panose="02020603050405020304" pitchFamily="18" charset="0"/>
                <a:ea typeface="仿宋" panose="02010609060101010101" pitchFamily="49" charset="-122"/>
              </a:rPr>
              <a:t>加强领导  统一认识  提高协同  落实数据采集各项保障</a:t>
            </a:r>
          </a:p>
        </p:txBody>
      </p:sp>
      <p:sp>
        <p:nvSpPr>
          <p:cNvPr id="3" name="矩形 2"/>
          <p:cNvSpPr/>
          <p:nvPr/>
        </p:nvSpPr>
        <p:spPr>
          <a:xfrm>
            <a:off x="767255" y="1251139"/>
            <a:ext cx="10657491" cy="3416320"/>
          </a:xfrm>
          <a:prstGeom prst="rect">
            <a:avLst/>
          </a:prstGeom>
        </p:spPr>
        <p:txBody>
          <a:bodyPr wrap="square" lIns="91440" tIns="45720" rIns="91440" bIns="45720">
            <a:spAutoFit/>
          </a:bodyPr>
          <a:lstStyle/>
          <a:p>
            <a:pPr algn="just">
              <a:lnSpc>
                <a:spcPct val="150000"/>
              </a:lnSpc>
              <a:defRPr/>
            </a:pPr>
            <a:r>
              <a:rPr lang="zh-CN" altLang="en-US" sz="2400" dirty="0">
                <a:solidFill>
                  <a:srgbClr val="FF0000"/>
                </a:solidFill>
                <a:latin typeface="Times New Roman" panose="02020603050405020304" pitchFamily="18" charset="0"/>
                <a:ea typeface="仿宋" panose="02010609060101010101" pitchFamily="49" charset="-122"/>
              </a:rPr>
              <a:t>数据采集工作特点</a:t>
            </a:r>
            <a:r>
              <a:rPr lang="zh-CN" altLang="en-US" sz="2400" dirty="0">
                <a:latin typeface="Times New Roman" panose="02020603050405020304" pitchFamily="18" charset="0"/>
                <a:ea typeface="仿宋" panose="02010609060101010101" pitchFamily="49" charset="-122"/>
              </a:rPr>
              <a:t>：</a:t>
            </a:r>
            <a:endParaRPr lang="en-US" altLang="zh-CN" sz="2400" dirty="0">
              <a:latin typeface="Times New Roman" panose="02020603050405020304" pitchFamily="18" charset="0"/>
              <a:ea typeface="仿宋" panose="02010609060101010101" pitchFamily="49" charset="-122"/>
            </a:endParaRPr>
          </a:p>
          <a:p>
            <a:pPr marL="457189" indent="-457189" algn="just">
              <a:lnSpc>
                <a:spcPct val="150000"/>
              </a:lnSpc>
              <a:buFont typeface="Wingdings" panose="05000000000000000000" pitchFamily="2" charset="2"/>
              <a:buChar char="n"/>
              <a:defRPr/>
            </a:pPr>
            <a:r>
              <a:rPr lang="zh-CN" altLang="en-US" sz="2400" dirty="0">
                <a:solidFill>
                  <a:srgbClr val="FF0000"/>
                </a:solidFill>
                <a:latin typeface="Times New Roman" panose="02020603050405020304" pitchFamily="18" charset="0"/>
                <a:ea typeface="仿宋" panose="02010609060101010101" pitchFamily="49" charset="-122"/>
              </a:rPr>
              <a:t>任务重</a:t>
            </a:r>
            <a:r>
              <a:rPr lang="zh-CN" altLang="en-US" sz="2400" dirty="0">
                <a:latin typeface="Times New Roman" panose="02020603050405020304" pitchFamily="18" charset="0"/>
                <a:ea typeface="仿宋" panose="02010609060101010101" pitchFamily="49" charset="-122"/>
              </a:rPr>
              <a:t>：数据量大  涉及部门多  整合困难</a:t>
            </a:r>
            <a:endParaRPr lang="en-US" altLang="zh-CN" sz="2400" dirty="0">
              <a:latin typeface="Times New Roman" panose="02020603050405020304" pitchFamily="18" charset="0"/>
              <a:ea typeface="仿宋" panose="02010609060101010101" pitchFamily="49" charset="-122"/>
            </a:endParaRPr>
          </a:p>
          <a:p>
            <a:pPr marL="457189" indent="-457189" algn="just">
              <a:lnSpc>
                <a:spcPct val="150000"/>
              </a:lnSpc>
              <a:buFont typeface="Wingdings" panose="05000000000000000000" pitchFamily="2" charset="2"/>
              <a:buChar char="n"/>
              <a:defRPr/>
            </a:pPr>
            <a:r>
              <a:rPr lang="zh-CN" altLang="en-US" sz="2400" dirty="0">
                <a:solidFill>
                  <a:srgbClr val="FF0000"/>
                </a:solidFill>
                <a:latin typeface="Times New Roman" panose="02020603050405020304" pitchFamily="18" charset="0"/>
                <a:ea typeface="仿宋" panose="02010609060101010101" pitchFamily="49" charset="-122"/>
              </a:rPr>
              <a:t>数据全</a:t>
            </a:r>
            <a:r>
              <a:rPr lang="zh-CN" altLang="en-US" sz="2400" dirty="0">
                <a:latin typeface="Times New Roman" panose="02020603050405020304" pitchFamily="18" charset="0"/>
                <a:ea typeface="仿宋" panose="02010609060101010101" pitchFamily="49" charset="-122"/>
              </a:rPr>
              <a:t>：</a:t>
            </a:r>
            <a:r>
              <a:rPr lang="en-US" altLang="zh-CN" sz="2400" dirty="0">
                <a:latin typeface="Times New Roman" panose="02020603050405020304" pitchFamily="18" charset="0"/>
                <a:ea typeface="仿宋" panose="02010609060101010101" pitchFamily="49" charset="-122"/>
              </a:rPr>
              <a:t>7</a:t>
            </a:r>
            <a:r>
              <a:rPr lang="zh-CN" altLang="en-US" sz="2400" dirty="0">
                <a:latin typeface="Times New Roman" panose="02020603050405020304" pitchFamily="18" charset="0"/>
                <a:ea typeface="仿宋" panose="02010609060101010101" pitchFamily="49" charset="-122"/>
              </a:rPr>
              <a:t>大类通用</a:t>
            </a:r>
            <a:r>
              <a:rPr lang="en-US" altLang="zh-CN" sz="2400" dirty="0">
                <a:latin typeface="Times New Roman" panose="02020603050405020304" pitchFamily="18" charset="0"/>
                <a:ea typeface="仿宋" panose="02010609060101010101" pitchFamily="49" charset="-122"/>
              </a:rPr>
              <a:t>+3</a:t>
            </a:r>
            <a:r>
              <a:rPr lang="zh-CN" altLang="en-US" sz="2400" dirty="0">
                <a:latin typeface="Times New Roman" panose="02020603050405020304" pitchFamily="18" charset="0"/>
                <a:ea typeface="仿宋" panose="02010609060101010101" pitchFamily="49" charset="-122"/>
              </a:rPr>
              <a:t>大类特色，</a:t>
            </a:r>
            <a:r>
              <a:rPr lang="en-US" altLang="zh-CN" sz="2400" dirty="0">
                <a:latin typeface="Times New Roman" panose="02020603050405020304" pitchFamily="18" charset="0"/>
                <a:ea typeface="仿宋" panose="02010609060101010101" pitchFamily="49" charset="-122"/>
              </a:rPr>
              <a:t>77+31</a:t>
            </a:r>
            <a:r>
              <a:rPr lang="zh-CN" altLang="en-US" sz="2400" dirty="0">
                <a:latin typeface="Times New Roman" panose="02020603050405020304" pitchFamily="18" charset="0"/>
                <a:ea typeface="仿宋" panose="02010609060101010101" pitchFamily="49" charset="-122"/>
              </a:rPr>
              <a:t>张表，</a:t>
            </a:r>
            <a:r>
              <a:rPr lang="en-US" altLang="zh-CN" sz="2400" dirty="0">
                <a:latin typeface="Times New Roman" panose="02020603050405020304" pitchFamily="18" charset="0"/>
                <a:ea typeface="仿宋" panose="02010609060101010101" pitchFamily="49" charset="-122"/>
              </a:rPr>
              <a:t>800</a:t>
            </a:r>
            <a:r>
              <a:rPr lang="zh-CN" altLang="en-US" sz="2400" dirty="0">
                <a:latin typeface="Times New Roman" panose="02020603050405020304" pitchFamily="18" charset="0"/>
                <a:ea typeface="仿宋" panose="02010609060101010101" pitchFamily="49" charset="-122"/>
              </a:rPr>
              <a:t>多数据项</a:t>
            </a:r>
            <a:endParaRPr lang="en-US" altLang="zh-CN" sz="2400" dirty="0">
              <a:latin typeface="Times New Roman" panose="02020603050405020304" pitchFamily="18" charset="0"/>
              <a:ea typeface="仿宋" panose="02010609060101010101" pitchFamily="49" charset="-122"/>
            </a:endParaRPr>
          </a:p>
          <a:p>
            <a:pPr marL="457189" indent="-457189" algn="just">
              <a:lnSpc>
                <a:spcPct val="150000"/>
              </a:lnSpc>
              <a:buFont typeface="Wingdings" panose="05000000000000000000" pitchFamily="2" charset="2"/>
              <a:buChar char="n"/>
              <a:defRPr/>
            </a:pPr>
            <a:r>
              <a:rPr lang="zh-CN" altLang="en-US" sz="2400" dirty="0">
                <a:solidFill>
                  <a:srgbClr val="FF0000"/>
                </a:solidFill>
                <a:latin typeface="Times New Roman" panose="02020603050405020304" pitchFamily="18" charset="0"/>
                <a:ea typeface="仿宋" panose="02010609060101010101" pitchFamily="49" charset="-122"/>
              </a:rPr>
              <a:t>参与多</a:t>
            </a:r>
            <a:r>
              <a:rPr lang="zh-CN" altLang="en-US" sz="2400" dirty="0">
                <a:latin typeface="Times New Roman" panose="02020603050405020304" pitchFamily="18" charset="0"/>
                <a:ea typeface="仿宋" panose="02010609060101010101" pitchFamily="49" charset="-122"/>
              </a:rPr>
              <a:t>：全校涉及教学部门均参与</a:t>
            </a:r>
            <a:endParaRPr lang="en-US" altLang="zh-CN" sz="2400" dirty="0">
              <a:latin typeface="Times New Roman" panose="02020603050405020304" pitchFamily="18" charset="0"/>
              <a:ea typeface="仿宋" panose="02010609060101010101" pitchFamily="49" charset="-122"/>
            </a:endParaRPr>
          </a:p>
          <a:p>
            <a:pPr marL="457189" indent="-457189" algn="just">
              <a:lnSpc>
                <a:spcPct val="150000"/>
              </a:lnSpc>
              <a:buFont typeface="Wingdings" panose="05000000000000000000" pitchFamily="2" charset="2"/>
              <a:buChar char="n"/>
              <a:defRPr/>
            </a:pPr>
            <a:r>
              <a:rPr lang="zh-CN" altLang="en-US" sz="2400" dirty="0">
                <a:solidFill>
                  <a:srgbClr val="FF0000"/>
                </a:solidFill>
                <a:latin typeface="Times New Roman" panose="02020603050405020304" pitchFamily="18" charset="0"/>
                <a:ea typeface="仿宋" panose="02010609060101010101" pitchFamily="49" charset="-122"/>
              </a:rPr>
              <a:t>分散广</a:t>
            </a:r>
            <a:r>
              <a:rPr lang="zh-CN" altLang="en-US" sz="2400" dirty="0">
                <a:latin typeface="Times New Roman" panose="02020603050405020304" pitchFamily="18" charset="0"/>
                <a:ea typeface="仿宋" panose="02010609060101010101" pitchFamily="49" charset="-122"/>
              </a:rPr>
              <a:t>：不同数据分散在不同部门、院校，整合难度大</a:t>
            </a:r>
            <a:endParaRPr lang="en-US" altLang="zh-CN" sz="2400" dirty="0">
              <a:latin typeface="Times New Roman" panose="02020603050405020304" pitchFamily="18" charset="0"/>
              <a:ea typeface="仿宋" panose="02010609060101010101" pitchFamily="49" charset="-122"/>
            </a:endParaRPr>
          </a:p>
          <a:p>
            <a:pPr marL="457189" indent="-457189" algn="just">
              <a:lnSpc>
                <a:spcPct val="150000"/>
              </a:lnSpc>
              <a:buFont typeface="Wingdings" panose="05000000000000000000" pitchFamily="2" charset="2"/>
              <a:buChar char="n"/>
              <a:defRPr/>
            </a:pPr>
            <a:r>
              <a:rPr lang="zh-CN" altLang="en-US" sz="2400" dirty="0">
                <a:solidFill>
                  <a:srgbClr val="FF0000"/>
                </a:solidFill>
                <a:latin typeface="Times New Roman" panose="02020603050405020304" pitchFamily="18" charset="0"/>
                <a:ea typeface="仿宋" panose="02010609060101010101" pitchFamily="49" charset="-122"/>
              </a:rPr>
              <a:t>难度高</a:t>
            </a:r>
            <a:r>
              <a:rPr lang="zh-CN" altLang="en-US" sz="2400" dirty="0">
                <a:latin typeface="Times New Roman" panose="02020603050405020304" pitchFamily="18" charset="0"/>
                <a:ea typeface="仿宋" panose="02010609060101010101" pitchFamily="49" charset="-122"/>
              </a:rPr>
              <a:t>：★ ★ ★ ★ ★</a:t>
            </a:r>
            <a:endParaRPr lang="en-US" altLang="zh-CN" sz="2400" dirty="0" bmk="_Toc392188109">
              <a:latin typeface="Times New Roman" panose="02020603050405020304" pitchFamily="18" charset="0"/>
              <a:ea typeface="仿宋" panose="02010609060101010101" pitchFamily="49" charset="-122"/>
              <a:cs typeface="楷体" panose="02010609060101010101" pitchFamily="49" charset="-122"/>
            </a:endParaRPr>
          </a:p>
        </p:txBody>
      </p:sp>
    </p:spTree>
    <p:extLst>
      <p:ext uri="{BB962C8B-B14F-4D97-AF65-F5344CB8AC3E}">
        <p14:creationId xmlns:p14="http://schemas.microsoft.com/office/powerpoint/2010/main" val="295522923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9407" y="291402"/>
            <a:ext cx="11053187" cy="584775"/>
          </a:xfrm>
          <a:prstGeom prst="rect">
            <a:avLst/>
          </a:prstGeom>
          <a:noFill/>
        </p:spPr>
        <p:txBody>
          <a:bodyPr wrap="square" rtlCol="0">
            <a:spAutoFit/>
          </a:bodyPr>
          <a:lstStyle/>
          <a:p>
            <a:pPr algn="ctr"/>
            <a:r>
              <a:rPr lang="zh-CN" altLang="en-US" sz="3200" b="1" dirty="0">
                <a:solidFill>
                  <a:schemeClr val="accent5">
                    <a:lumMod val="50000"/>
                  </a:schemeClr>
                </a:solidFill>
                <a:latin typeface="Times New Roman" panose="02020603050405020304" pitchFamily="18" charset="0"/>
                <a:ea typeface="仿宋" panose="02010609060101010101" pitchFamily="49" charset="-122"/>
              </a:rPr>
              <a:t>广泛应用  盘活用活数据资源  深挖教学数据价值</a:t>
            </a:r>
          </a:p>
        </p:txBody>
      </p:sp>
      <p:sp>
        <p:nvSpPr>
          <p:cNvPr id="3" name="矩形 2"/>
          <p:cNvSpPr/>
          <p:nvPr/>
        </p:nvSpPr>
        <p:spPr>
          <a:xfrm>
            <a:off x="767255" y="1251139"/>
            <a:ext cx="10657491" cy="6001643"/>
          </a:xfrm>
          <a:prstGeom prst="rect">
            <a:avLst/>
          </a:prstGeom>
        </p:spPr>
        <p:txBody>
          <a:bodyPr wrap="square" lIns="91440" tIns="45720" rIns="91440" bIns="45720">
            <a:spAutoFit/>
          </a:bodyPr>
          <a:lstStyle/>
          <a:p>
            <a:pPr algn="ctr">
              <a:lnSpc>
                <a:spcPct val="150000"/>
              </a:lnSpc>
              <a:defRPr/>
            </a:pPr>
            <a:r>
              <a:rPr lang="zh-CN" altLang="en-US" sz="2400" dirty="0" bmk="_Toc392188109">
                <a:latin typeface="Times New Roman" panose="02020603050405020304" pitchFamily="18" charset="0"/>
                <a:ea typeface="仿宋" panose="02010609060101010101" pitchFamily="49" charset="-122"/>
                <a:cs typeface="楷体" panose="02010609060101010101" pitchFamily="49" charset="-122"/>
              </a:rPr>
              <a:t>深度挖掘   综合分析</a:t>
            </a:r>
            <a:endParaRPr lang="en-US" altLang="zh-CN" sz="2400" dirty="0" bmk="_Toc392188109">
              <a:latin typeface="Times New Roman" panose="02020603050405020304" pitchFamily="18" charset="0"/>
              <a:ea typeface="仿宋" panose="02010609060101010101" pitchFamily="49" charset="-122"/>
              <a:cs typeface="楷体" panose="02010609060101010101" pitchFamily="49" charset="-122"/>
            </a:endParaRPr>
          </a:p>
          <a:p>
            <a:pPr algn="just">
              <a:lnSpc>
                <a:spcPct val="150000"/>
              </a:lnSpc>
              <a:defRPr/>
            </a:pPr>
            <a:endParaRPr lang="en-US" altLang="zh-CN" sz="2400" dirty="0" bmk="_Toc392188109">
              <a:latin typeface="Times New Roman" panose="02020603050405020304" pitchFamily="18" charset="0"/>
              <a:ea typeface="仿宋" panose="02010609060101010101" pitchFamily="49" charset="-122"/>
              <a:cs typeface="楷体" panose="02010609060101010101" pitchFamily="49" charset="-122"/>
            </a:endParaRPr>
          </a:p>
          <a:p>
            <a:pPr marL="571500" indent="-571500" algn="ctr">
              <a:lnSpc>
                <a:spcPct val="150000"/>
              </a:lnSpc>
              <a:buFont typeface="Arial" panose="020B0604020202020204" pitchFamily="34" charset="0"/>
              <a:buChar char="•"/>
              <a:defRPr/>
            </a:pPr>
            <a:r>
              <a:rPr lang="zh-CN" altLang="en-US" sz="4000" dirty="0" bmk="_Toc392188109">
                <a:latin typeface="Times New Roman" panose="02020603050405020304" pitchFamily="18" charset="0"/>
                <a:ea typeface="仿宋" panose="02010609060101010101" pitchFamily="49" charset="-122"/>
                <a:cs typeface="楷体" panose="02010609060101010101" pitchFamily="49" charset="-122"/>
              </a:rPr>
              <a:t>提供院系、专业、教师评价依据</a:t>
            </a:r>
            <a:endParaRPr lang="en-US" altLang="zh-CN" sz="4000" dirty="0" bmk="_Toc392188109">
              <a:latin typeface="Times New Roman" panose="02020603050405020304" pitchFamily="18" charset="0"/>
              <a:ea typeface="仿宋" panose="02010609060101010101" pitchFamily="49" charset="-122"/>
              <a:cs typeface="楷体" panose="02010609060101010101" pitchFamily="49" charset="-122"/>
            </a:endParaRPr>
          </a:p>
          <a:p>
            <a:pPr marL="571500" indent="-571500" algn="ctr">
              <a:lnSpc>
                <a:spcPct val="150000"/>
              </a:lnSpc>
              <a:buFont typeface="Arial" panose="020B0604020202020204" pitchFamily="34" charset="0"/>
              <a:buChar char="•"/>
              <a:defRPr/>
            </a:pPr>
            <a:r>
              <a:rPr lang="zh-CN" altLang="en-US" sz="4000" dirty="0" bmk="_Toc392188109">
                <a:latin typeface="Times New Roman" panose="02020603050405020304" pitchFamily="18" charset="0"/>
                <a:ea typeface="仿宋" panose="02010609060101010101" pitchFamily="49" charset="-122"/>
                <a:cs typeface="楷体" panose="02010609060101010101" pitchFamily="49" charset="-122"/>
              </a:rPr>
              <a:t>形成“以学生为中心”教学氛围</a:t>
            </a:r>
            <a:endParaRPr lang="en-US" altLang="zh-CN" sz="4000" dirty="0" bmk="_Toc392188109">
              <a:latin typeface="Times New Roman" panose="02020603050405020304" pitchFamily="18" charset="0"/>
              <a:ea typeface="仿宋" panose="02010609060101010101" pitchFamily="49" charset="-122"/>
              <a:cs typeface="楷体" panose="02010609060101010101" pitchFamily="49" charset="-122"/>
            </a:endParaRPr>
          </a:p>
          <a:p>
            <a:pPr marL="571500" indent="-571500" algn="ctr">
              <a:lnSpc>
                <a:spcPct val="150000"/>
              </a:lnSpc>
              <a:buFont typeface="Arial" panose="020B0604020202020204" pitchFamily="34" charset="0"/>
              <a:buChar char="•"/>
              <a:defRPr/>
            </a:pPr>
            <a:r>
              <a:rPr lang="zh-CN" altLang="en-US" sz="4000" dirty="0" bmk="_Toc392188109">
                <a:latin typeface="Times New Roman" panose="02020603050405020304" pitchFamily="18" charset="0"/>
                <a:ea typeface="仿宋" panose="02010609060101010101" pitchFamily="49" charset="-122"/>
                <a:cs typeface="楷体" panose="02010609060101010101" pitchFamily="49" charset="-122"/>
              </a:rPr>
              <a:t>实现常态质量监测体制机制保障</a:t>
            </a:r>
            <a:endParaRPr lang="en-US" altLang="zh-CN" sz="4000" dirty="0" bmk="_Toc392188109">
              <a:latin typeface="Times New Roman" panose="02020603050405020304" pitchFamily="18" charset="0"/>
              <a:ea typeface="仿宋" panose="02010609060101010101" pitchFamily="49" charset="-122"/>
              <a:cs typeface="楷体" panose="02010609060101010101" pitchFamily="49" charset="-122"/>
            </a:endParaRPr>
          </a:p>
          <a:p>
            <a:pPr marL="571500" indent="-571500" algn="ctr">
              <a:lnSpc>
                <a:spcPct val="150000"/>
              </a:lnSpc>
              <a:buFont typeface="Arial" panose="020B0604020202020204" pitchFamily="34" charset="0"/>
              <a:buChar char="•"/>
              <a:defRPr/>
            </a:pPr>
            <a:r>
              <a:rPr lang="zh-CN" altLang="en-US" sz="4000" dirty="0" bmk="_Toc392188109">
                <a:latin typeface="Times New Roman" panose="02020603050405020304" pitchFamily="18" charset="0"/>
                <a:ea typeface="仿宋" panose="02010609060101010101" pitchFamily="49" charset="-122"/>
                <a:cs typeface="楷体" panose="02010609060101010101" pitchFamily="49" charset="-122"/>
              </a:rPr>
              <a:t>提升高校管理决策科学化精准化</a:t>
            </a:r>
            <a:endParaRPr lang="en-US" altLang="zh-CN" sz="4000" dirty="0" bmk="_Toc392188109">
              <a:latin typeface="Times New Roman" panose="02020603050405020304" pitchFamily="18" charset="0"/>
              <a:ea typeface="仿宋" panose="02010609060101010101" pitchFamily="49" charset="-122"/>
              <a:cs typeface="楷体" panose="02010609060101010101" pitchFamily="49" charset="-122"/>
            </a:endParaRPr>
          </a:p>
          <a:p>
            <a:pPr algn="just">
              <a:lnSpc>
                <a:spcPct val="150000"/>
              </a:lnSpc>
              <a:defRPr/>
            </a:pPr>
            <a:endParaRPr lang="en-US" altLang="zh-CN" sz="2400" dirty="0" bmk="_Toc392188109">
              <a:latin typeface="Times New Roman" panose="02020603050405020304" pitchFamily="18" charset="0"/>
              <a:ea typeface="仿宋" panose="02010609060101010101" pitchFamily="49" charset="-122"/>
              <a:cs typeface="楷体" panose="02010609060101010101" pitchFamily="49" charset="-122"/>
            </a:endParaRPr>
          </a:p>
          <a:p>
            <a:pPr algn="just">
              <a:lnSpc>
                <a:spcPct val="150000"/>
              </a:lnSpc>
              <a:defRPr/>
            </a:pPr>
            <a:endParaRPr lang="en-US" altLang="zh-CN" sz="2400" dirty="0" bmk="_Toc392188109">
              <a:latin typeface="Times New Roman" panose="02020603050405020304" pitchFamily="18" charset="0"/>
              <a:ea typeface="仿宋" panose="02010609060101010101" pitchFamily="49" charset="-122"/>
              <a:cs typeface="楷体" panose="02010609060101010101" pitchFamily="49" charset="-122"/>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 y="955675"/>
            <a:ext cx="11912600" cy="494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142" y="2236735"/>
            <a:ext cx="9779000" cy="439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400" y="797936"/>
            <a:ext cx="2279650" cy="559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543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barn(inVertical)">
                                      <p:cBhvr>
                                        <p:cTn id="17"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图片 1"/>
          <p:cNvPicPr>
            <a:picLocks noChangeAspect="1" noChangeArrowheads="1"/>
          </p:cNvPicPr>
          <p:nvPr/>
        </p:nvPicPr>
        <p:blipFill>
          <a:blip r:embed="rId2">
            <a:extLst>
              <a:ext uri="{28A0092B-C50C-407E-A947-70E740481C1C}">
                <a14:useLocalDpi xmlns:a14="http://schemas.microsoft.com/office/drawing/2010/main" val="0"/>
              </a:ext>
            </a:extLst>
          </a:blip>
          <a:srcRect t="15938" b="-313"/>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矩形 17"/>
          <p:cNvSpPr>
            <a:spLocks noChangeArrowheads="1"/>
          </p:cNvSpPr>
          <p:nvPr/>
        </p:nvSpPr>
        <p:spPr bwMode="auto">
          <a:xfrm rot="-5400000">
            <a:off x="5010150" y="-1030287"/>
            <a:ext cx="2212975" cy="12192000"/>
          </a:xfrm>
          <a:prstGeom prst="rect">
            <a:avLst/>
          </a:prstGeom>
          <a:solidFill>
            <a:srgbClr val="018DC9">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en-US" altLang="zh-CN">
              <a:solidFill>
                <a:srgbClr val="FFFFFF"/>
              </a:solidFill>
              <a:latin typeface="Times New Roman" panose="02020603050405020304" pitchFamily="18" charset="0"/>
              <a:ea typeface="仿宋" panose="02010609060101010101" pitchFamily="49" charset="-122"/>
            </a:endParaRPr>
          </a:p>
        </p:txBody>
      </p:sp>
      <p:sp>
        <p:nvSpPr>
          <p:cNvPr id="28675" name="TextBox 6"/>
          <p:cNvSpPr txBox="1">
            <a:spLocks noChangeArrowheads="1"/>
          </p:cNvSpPr>
          <p:nvPr/>
        </p:nvSpPr>
        <p:spPr bwMode="auto">
          <a:xfrm>
            <a:off x="1658938" y="-457200"/>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en-US" altLang="zh-CN">
              <a:solidFill>
                <a:srgbClr val="000000"/>
              </a:solidFill>
              <a:latin typeface="Times New Roman" panose="02020603050405020304" pitchFamily="18" charset="0"/>
              <a:ea typeface="仿宋" panose="02010609060101010101" pitchFamily="49" charset="-122"/>
            </a:endParaRPr>
          </a:p>
        </p:txBody>
      </p:sp>
      <p:sp>
        <p:nvSpPr>
          <p:cNvPr id="28676" name="文本框 36"/>
          <p:cNvSpPr txBox="1">
            <a:spLocks noChangeArrowheads="1"/>
          </p:cNvSpPr>
          <p:nvPr/>
        </p:nvSpPr>
        <p:spPr bwMode="auto">
          <a:xfrm>
            <a:off x="4229100" y="5446713"/>
            <a:ext cx="4005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a:r>
              <a:rPr lang="en-US" altLang="zh-CN" sz="2000">
                <a:solidFill>
                  <a:srgbClr val="FFFFFF"/>
                </a:solidFill>
                <a:latin typeface="Times New Roman" panose="02020603050405020304" pitchFamily="18" charset="0"/>
                <a:ea typeface="仿宋" panose="02010609060101010101" pitchFamily="49" charset="-122"/>
              </a:rPr>
              <a:t>THANKS FOR YOUR </a:t>
            </a:r>
            <a:r>
              <a:rPr lang="en-US" altLang="zh-CN" sz="1600">
                <a:solidFill>
                  <a:srgbClr val="FFFFFF"/>
                </a:solidFill>
                <a:latin typeface="Times New Roman" panose="02020603050405020304" pitchFamily="18" charset="0"/>
                <a:ea typeface="仿宋" panose="02010609060101010101" pitchFamily="49" charset="-122"/>
              </a:rPr>
              <a:t>ATTENTION</a:t>
            </a:r>
            <a:endParaRPr lang="zh-CN" altLang="en-US" sz="2000">
              <a:solidFill>
                <a:srgbClr val="FFFFFF"/>
              </a:solidFill>
              <a:latin typeface="Times New Roman" panose="02020603050405020304" pitchFamily="18" charset="0"/>
              <a:ea typeface="仿宋" panose="02010609060101010101" pitchFamily="49" charset="-122"/>
            </a:endParaRPr>
          </a:p>
        </p:txBody>
      </p:sp>
      <p:sp>
        <p:nvSpPr>
          <p:cNvPr id="28677" name="文本框 92"/>
          <p:cNvSpPr txBox="1">
            <a:spLocks noChangeArrowheads="1"/>
          </p:cNvSpPr>
          <p:nvPr/>
        </p:nvSpPr>
        <p:spPr bwMode="auto">
          <a:xfrm>
            <a:off x="4229100" y="4364038"/>
            <a:ext cx="5308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zh-CN" sz="6600" b="1" dirty="0" smtClean="0">
                <a:solidFill>
                  <a:srgbClr val="FFFFFF"/>
                </a:solidFill>
                <a:latin typeface="Times New Roman" panose="02020603050405020304" pitchFamily="18" charset="0"/>
                <a:ea typeface="仿宋" panose="02010609060101010101" pitchFamily="49" charset="-122"/>
              </a:rPr>
              <a:t>感谢</a:t>
            </a:r>
            <a:r>
              <a:rPr lang="zh-CN" altLang="en-US" sz="6600" b="1" dirty="0">
                <a:solidFill>
                  <a:srgbClr val="FFFFFF"/>
                </a:solidFill>
                <a:latin typeface="Times New Roman" panose="02020603050405020304" pitchFamily="18" charset="0"/>
                <a:ea typeface="仿宋" panose="02010609060101010101" pitchFamily="49" charset="-122"/>
              </a:rPr>
              <a:t>聆听</a:t>
            </a:r>
            <a:r>
              <a:rPr lang="zh-CN" altLang="zh-CN" sz="6600" b="1" dirty="0" smtClean="0">
                <a:solidFill>
                  <a:srgbClr val="FFFFFF"/>
                </a:solidFill>
                <a:latin typeface="Times New Roman" panose="02020603050405020304" pitchFamily="18" charset="0"/>
                <a:ea typeface="仿宋" panose="02010609060101010101" pitchFamily="49" charset="-122"/>
              </a:rPr>
              <a:t>！</a:t>
            </a:r>
            <a:endParaRPr lang="zh-CN" altLang="zh-CN" sz="6600" b="1" dirty="0">
              <a:solidFill>
                <a:srgbClr val="FFFFFF"/>
              </a:solidFill>
              <a:latin typeface="Times New Roman" panose="02020603050405020304" pitchFamily="18" charset="0"/>
              <a:ea typeface="仿宋" panose="02010609060101010101" pitchFamily="49" charset="-122"/>
            </a:endParaRPr>
          </a:p>
        </p:txBody>
      </p:sp>
    </p:spTree>
    <p:extLst>
      <p:ext uri="{BB962C8B-B14F-4D97-AF65-F5344CB8AC3E}">
        <p14:creationId xmlns:p14="http://schemas.microsoft.com/office/powerpoint/2010/main" val="3120767050"/>
      </p:ext>
    </p:extLst>
  </p:cSld>
  <p:clrMapOvr>
    <a:masterClrMapping/>
  </p:clrMapOvr>
  <p:transition spd="slow">
    <p:check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752871" y="653143"/>
            <a:ext cx="5275384" cy="5174901"/>
            <a:chOff x="6303055" y="912859"/>
            <a:chExt cx="5257801" cy="5000624"/>
          </a:xfrm>
        </p:grpSpPr>
        <p:sp>
          <p:nvSpPr>
            <p:cNvPr id="6" name="Freeform 5"/>
            <p:cNvSpPr>
              <a:spLocks/>
            </p:cNvSpPr>
            <p:nvPr/>
          </p:nvSpPr>
          <p:spPr bwMode="auto">
            <a:xfrm>
              <a:off x="6303055" y="1830400"/>
              <a:ext cx="1747838" cy="2414587"/>
            </a:xfrm>
            <a:custGeom>
              <a:avLst/>
              <a:gdLst>
                <a:gd name="T0" fmla="*/ 767 w 767"/>
                <a:gd name="T1" fmla="*/ 347 h 1059"/>
                <a:gd name="T2" fmla="*/ 514 w 767"/>
                <a:gd name="T3" fmla="*/ 0 h 1059"/>
                <a:gd name="T4" fmla="*/ 129 w 767"/>
                <a:gd name="T5" fmla="*/ 279 h 1059"/>
                <a:gd name="T6" fmla="*/ 33 w 767"/>
                <a:gd name="T7" fmla="*/ 576 h 1059"/>
                <a:gd name="T8" fmla="*/ 190 w 767"/>
                <a:gd name="T9" fmla="*/ 1059 h 1059"/>
                <a:gd name="T10" fmla="*/ 577 w 767"/>
                <a:gd name="T11" fmla="*/ 933 h 1059"/>
                <a:gd name="T12" fmla="*/ 561 w 767"/>
                <a:gd name="T13" fmla="*/ 796 h 1059"/>
                <a:gd name="T14" fmla="*/ 767 w 767"/>
                <a:gd name="T15" fmla="*/ 347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 h="1059">
                  <a:moveTo>
                    <a:pt x="767" y="347"/>
                  </a:moveTo>
                  <a:cubicBezTo>
                    <a:pt x="514" y="0"/>
                    <a:pt x="514" y="0"/>
                    <a:pt x="514" y="0"/>
                  </a:cubicBezTo>
                  <a:cubicBezTo>
                    <a:pt x="129" y="279"/>
                    <a:pt x="129" y="279"/>
                    <a:pt x="129" y="279"/>
                  </a:cubicBezTo>
                  <a:cubicBezTo>
                    <a:pt x="43" y="342"/>
                    <a:pt x="0" y="475"/>
                    <a:pt x="33" y="576"/>
                  </a:cubicBezTo>
                  <a:cubicBezTo>
                    <a:pt x="190" y="1059"/>
                    <a:pt x="190" y="1059"/>
                    <a:pt x="190" y="1059"/>
                  </a:cubicBezTo>
                  <a:cubicBezTo>
                    <a:pt x="577" y="933"/>
                    <a:pt x="577" y="933"/>
                    <a:pt x="577" y="933"/>
                  </a:cubicBezTo>
                  <a:cubicBezTo>
                    <a:pt x="566" y="889"/>
                    <a:pt x="561" y="843"/>
                    <a:pt x="561" y="796"/>
                  </a:cubicBezTo>
                  <a:cubicBezTo>
                    <a:pt x="561" y="616"/>
                    <a:pt x="641" y="456"/>
                    <a:pt x="767" y="347"/>
                  </a:cubicBezTo>
                  <a:close/>
                </a:path>
              </a:pathLst>
            </a:custGeom>
            <a:solidFill>
              <a:schemeClr val="accent1">
                <a:lumMod val="75000"/>
              </a:schemeClr>
            </a:solidFill>
            <a:ln>
              <a:noFill/>
            </a:ln>
            <a:effectLst>
              <a:outerShdw blurRad="254000" dist="190500" dir="2700000" sx="102000" sy="102000" algn="tl" rotWithShape="0">
                <a:prstClr val="black">
                  <a:alpha val="28000"/>
                </a:prstClr>
              </a:outerShdw>
            </a:effec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100">
                <a:solidFill>
                  <a:schemeClr val="bg1"/>
                </a:solidFill>
                <a:latin typeface="Times New Roman" panose="02020603050405020304" pitchFamily="18" charset="0"/>
                <a:ea typeface="仿宋" panose="02010609060101010101" pitchFamily="49" charset="-122"/>
                <a:cs typeface="+mn-ea"/>
                <a:sym typeface="+mn-lt"/>
              </a:endParaRPr>
            </a:p>
          </p:txBody>
        </p:sp>
        <p:sp>
          <p:nvSpPr>
            <p:cNvPr id="8" name="Freeform 6"/>
            <p:cNvSpPr>
              <a:spLocks/>
            </p:cNvSpPr>
            <p:nvPr/>
          </p:nvSpPr>
          <p:spPr bwMode="auto">
            <a:xfrm>
              <a:off x="7652431" y="912859"/>
              <a:ext cx="2554288" cy="1604962"/>
            </a:xfrm>
            <a:custGeom>
              <a:avLst/>
              <a:gdLst>
                <a:gd name="T0" fmla="*/ 869 w 1121"/>
                <a:gd name="T1" fmla="*/ 704 h 704"/>
                <a:gd name="T2" fmla="*/ 1121 w 1121"/>
                <a:gd name="T3" fmla="*/ 356 h 704"/>
                <a:gd name="T4" fmla="*/ 717 w 1121"/>
                <a:gd name="T5" fmla="*/ 63 h 704"/>
                <a:gd name="T6" fmla="*/ 405 w 1121"/>
                <a:gd name="T7" fmla="*/ 63 h 704"/>
                <a:gd name="T8" fmla="*/ 0 w 1121"/>
                <a:gd name="T9" fmla="*/ 357 h 704"/>
                <a:gd name="T10" fmla="*/ 253 w 1121"/>
                <a:gd name="T11" fmla="*/ 704 h 704"/>
                <a:gd name="T12" fmla="*/ 561 w 1121"/>
                <a:gd name="T13" fmla="*/ 618 h 704"/>
                <a:gd name="T14" fmla="*/ 869 w 1121"/>
                <a:gd name="T15" fmla="*/ 704 h 7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1" h="704">
                  <a:moveTo>
                    <a:pt x="869" y="704"/>
                  </a:moveTo>
                  <a:cubicBezTo>
                    <a:pt x="1121" y="356"/>
                    <a:pt x="1121" y="356"/>
                    <a:pt x="1121" y="356"/>
                  </a:cubicBezTo>
                  <a:cubicBezTo>
                    <a:pt x="717" y="63"/>
                    <a:pt x="717" y="63"/>
                    <a:pt x="717" y="63"/>
                  </a:cubicBezTo>
                  <a:cubicBezTo>
                    <a:pt x="631" y="0"/>
                    <a:pt x="491" y="0"/>
                    <a:pt x="405" y="63"/>
                  </a:cubicBezTo>
                  <a:cubicBezTo>
                    <a:pt x="0" y="357"/>
                    <a:pt x="0" y="357"/>
                    <a:pt x="0" y="357"/>
                  </a:cubicBezTo>
                  <a:cubicBezTo>
                    <a:pt x="253" y="704"/>
                    <a:pt x="253" y="704"/>
                    <a:pt x="253" y="704"/>
                  </a:cubicBezTo>
                  <a:cubicBezTo>
                    <a:pt x="343" y="649"/>
                    <a:pt x="448" y="618"/>
                    <a:pt x="561" y="618"/>
                  </a:cubicBezTo>
                  <a:cubicBezTo>
                    <a:pt x="674" y="618"/>
                    <a:pt x="779" y="649"/>
                    <a:pt x="869" y="704"/>
                  </a:cubicBezTo>
                  <a:close/>
                </a:path>
              </a:pathLst>
            </a:custGeom>
            <a:solidFill>
              <a:schemeClr val="accent2"/>
            </a:solidFill>
            <a:ln>
              <a:noFill/>
            </a:ln>
            <a:effectLst>
              <a:outerShdw blurRad="254000" dist="190500" dir="2700000" sx="102000" sy="102000" algn="tl" rotWithShape="0">
                <a:prstClr val="black">
                  <a:alpha val="28000"/>
                </a:prstClr>
              </a:outerShdw>
            </a:effec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100">
                <a:latin typeface="Times New Roman" panose="02020603050405020304" pitchFamily="18" charset="0"/>
                <a:ea typeface="仿宋" panose="02010609060101010101" pitchFamily="49" charset="-122"/>
                <a:cs typeface="+mn-ea"/>
                <a:sym typeface="+mn-lt"/>
              </a:endParaRPr>
            </a:p>
          </p:txBody>
        </p:sp>
        <p:sp>
          <p:nvSpPr>
            <p:cNvPr id="9" name="Freeform 7"/>
            <p:cNvSpPr>
              <a:spLocks/>
            </p:cNvSpPr>
            <p:nvPr/>
          </p:nvSpPr>
          <p:spPr bwMode="auto">
            <a:xfrm>
              <a:off x="9809843" y="1854246"/>
              <a:ext cx="1751013" cy="2413000"/>
            </a:xfrm>
            <a:custGeom>
              <a:avLst/>
              <a:gdLst>
                <a:gd name="T0" fmla="*/ 638 w 768"/>
                <a:gd name="T1" fmla="*/ 280 h 1059"/>
                <a:gd name="T2" fmla="*/ 252 w 768"/>
                <a:gd name="T3" fmla="*/ 0 h 1059"/>
                <a:gd name="T4" fmla="*/ 0 w 768"/>
                <a:gd name="T5" fmla="*/ 348 h 1059"/>
                <a:gd name="T6" fmla="*/ 207 w 768"/>
                <a:gd name="T7" fmla="*/ 797 h 1059"/>
                <a:gd name="T8" fmla="*/ 191 w 768"/>
                <a:gd name="T9" fmla="*/ 934 h 1059"/>
                <a:gd name="T10" fmla="*/ 578 w 768"/>
                <a:gd name="T11" fmla="*/ 1059 h 1059"/>
                <a:gd name="T12" fmla="*/ 735 w 768"/>
                <a:gd name="T13" fmla="*/ 577 h 1059"/>
                <a:gd name="T14" fmla="*/ 638 w 768"/>
                <a:gd name="T15" fmla="*/ 28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8" h="1059">
                  <a:moveTo>
                    <a:pt x="638" y="280"/>
                  </a:moveTo>
                  <a:cubicBezTo>
                    <a:pt x="252" y="0"/>
                    <a:pt x="252" y="0"/>
                    <a:pt x="252" y="0"/>
                  </a:cubicBezTo>
                  <a:cubicBezTo>
                    <a:pt x="0" y="348"/>
                    <a:pt x="0" y="348"/>
                    <a:pt x="0" y="348"/>
                  </a:cubicBezTo>
                  <a:cubicBezTo>
                    <a:pt x="127" y="456"/>
                    <a:pt x="207" y="617"/>
                    <a:pt x="207" y="797"/>
                  </a:cubicBezTo>
                  <a:cubicBezTo>
                    <a:pt x="207" y="844"/>
                    <a:pt x="201" y="890"/>
                    <a:pt x="191" y="934"/>
                  </a:cubicBezTo>
                  <a:cubicBezTo>
                    <a:pt x="578" y="1059"/>
                    <a:pt x="578" y="1059"/>
                    <a:pt x="578" y="1059"/>
                  </a:cubicBezTo>
                  <a:cubicBezTo>
                    <a:pt x="735" y="577"/>
                    <a:pt x="735" y="577"/>
                    <a:pt x="735" y="577"/>
                  </a:cubicBezTo>
                  <a:cubicBezTo>
                    <a:pt x="768" y="476"/>
                    <a:pt x="724" y="343"/>
                    <a:pt x="638" y="280"/>
                  </a:cubicBezTo>
                  <a:close/>
                </a:path>
              </a:pathLst>
            </a:custGeom>
            <a:solidFill>
              <a:schemeClr val="bg1">
                <a:lumMod val="50000"/>
              </a:schemeClr>
            </a:solidFill>
            <a:ln>
              <a:noFill/>
            </a:ln>
            <a:effectLst>
              <a:outerShdw blurRad="254000" dist="190500" dir="2700000" sx="102000" sy="102000" algn="tl" rotWithShape="0">
                <a:prstClr val="black">
                  <a:alpha val="28000"/>
                </a:prstClr>
              </a:outerShdw>
            </a:effec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100">
                <a:latin typeface="Times New Roman" panose="02020603050405020304" pitchFamily="18" charset="0"/>
                <a:ea typeface="仿宋" panose="02010609060101010101" pitchFamily="49" charset="-122"/>
                <a:cs typeface="+mn-ea"/>
                <a:sym typeface="+mn-lt"/>
              </a:endParaRPr>
            </a:p>
          </p:txBody>
        </p:sp>
        <p:sp>
          <p:nvSpPr>
            <p:cNvPr id="10" name="Freeform 8"/>
            <p:cNvSpPr>
              <a:spLocks/>
            </p:cNvSpPr>
            <p:nvPr/>
          </p:nvSpPr>
          <p:spPr bwMode="auto">
            <a:xfrm>
              <a:off x="6801531" y="4192633"/>
              <a:ext cx="2019300" cy="1720850"/>
            </a:xfrm>
            <a:custGeom>
              <a:avLst/>
              <a:gdLst>
                <a:gd name="T0" fmla="*/ 388 w 886"/>
                <a:gd name="T1" fmla="*/ 0 h 755"/>
                <a:gd name="T2" fmla="*/ 0 w 886"/>
                <a:gd name="T3" fmla="*/ 126 h 755"/>
                <a:gd name="T4" fmla="*/ 145 w 886"/>
                <a:gd name="T5" fmla="*/ 572 h 755"/>
                <a:gd name="T6" fmla="*/ 398 w 886"/>
                <a:gd name="T7" fmla="*/ 755 h 755"/>
                <a:gd name="T8" fmla="*/ 886 w 886"/>
                <a:gd name="T9" fmla="*/ 755 h 755"/>
                <a:gd name="T10" fmla="*/ 886 w 886"/>
                <a:gd name="T11" fmla="*/ 362 h 755"/>
                <a:gd name="T12" fmla="*/ 388 w 886"/>
                <a:gd name="T13" fmla="*/ 0 h 755"/>
              </a:gdLst>
              <a:ahLst/>
              <a:cxnLst>
                <a:cxn ang="0">
                  <a:pos x="T0" y="T1"/>
                </a:cxn>
                <a:cxn ang="0">
                  <a:pos x="T2" y="T3"/>
                </a:cxn>
                <a:cxn ang="0">
                  <a:pos x="T4" y="T5"/>
                </a:cxn>
                <a:cxn ang="0">
                  <a:pos x="T6" y="T7"/>
                </a:cxn>
                <a:cxn ang="0">
                  <a:pos x="T8" y="T9"/>
                </a:cxn>
                <a:cxn ang="0">
                  <a:pos x="T10" y="T11"/>
                </a:cxn>
                <a:cxn ang="0">
                  <a:pos x="T12" y="T13"/>
                </a:cxn>
              </a:cxnLst>
              <a:rect l="0" t="0" r="r" b="b"/>
              <a:pathLst>
                <a:path w="886" h="755">
                  <a:moveTo>
                    <a:pt x="388" y="0"/>
                  </a:moveTo>
                  <a:cubicBezTo>
                    <a:pt x="0" y="126"/>
                    <a:pt x="0" y="126"/>
                    <a:pt x="0" y="126"/>
                  </a:cubicBezTo>
                  <a:cubicBezTo>
                    <a:pt x="145" y="572"/>
                    <a:pt x="145" y="572"/>
                    <a:pt x="145" y="572"/>
                  </a:cubicBezTo>
                  <a:cubicBezTo>
                    <a:pt x="178" y="673"/>
                    <a:pt x="292" y="755"/>
                    <a:pt x="398" y="755"/>
                  </a:cubicBezTo>
                  <a:cubicBezTo>
                    <a:pt x="886" y="755"/>
                    <a:pt x="886" y="755"/>
                    <a:pt x="886" y="755"/>
                  </a:cubicBezTo>
                  <a:cubicBezTo>
                    <a:pt x="886" y="362"/>
                    <a:pt x="886" y="362"/>
                    <a:pt x="886" y="362"/>
                  </a:cubicBezTo>
                  <a:cubicBezTo>
                    <a:pt x="661" y="344"/>
                    <a:pt x="471" y="199"/>
                    <a:pt x="388" y="0"/>
                  </a:cubicBezTo>
                  <a:close/>
                </a:path>
              </a:pathLst>
            </a:custGeom>
            <a:solidFill>
              <a:srgbClr val="EAB200"/>
            </a:solidFill>
            <a:ln>
              <a:noFill/>
            </a:ln>
            <a:effectLst>
              <a:outerShdw blurRad="254000" dist="190500" dir="2700000" sx="102000" sy="102000" algn="tl" rotWithShape="0">
                <a:prstClr val="black">
                  <a:alpha val="28000"/>
                </a:prstClr>
              </a:outerShdw>
            </a:effec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100">
                <a:latin typeface="Times New Roman" panose="02020603050405020304" pitchFamily="18" charset="0"/>
                <a:ea typeface="仿宋" panose="02010609060101010101" pitchFamily="49" charset="-122"/>
                <a:cs typeface="+mn-ea"/>
                <a:sym typeface="+mn-lt"/>
              </a:endParaRPr>
            </a:p>
          </p:txBody>
        </p:sp>
        <p:sp>
          <p:nvSpPr>
            <p:cNvPr id="11" name="Freeform 9"/>
            <p:cNvSpPr>
              <a:spLocks/>
            </p:cNvSpPr>
            <p:nvPr/>
          </p:nvSpPr>
          <p:spPr bwMode="auto">
            <a:xfrm>
              <a:off x="9041494" y="4191046"/>
              <a:ext cx="2017713" cy="1722437"/>
            </a:xfrm>
            <a:custGeom>
              <a:avLst/>
              <a:gdLst>
                <a:gd name="T0" fmla="*/ 0 w 885"/>
                <a:gd name="T1" fmla="*/ 363 h 756"/>
                <a:gd name="T2" fmla="*/ 0 w 885"/>
                <a:gd name="T3" fmla="*/ 756 h 756"/>
                <a:gd name="T4" fmla="*/ 488 w 885"/>
                <a:gd name="T5" fmla="*/ 756 h 756"/>
                <a:gd name="T6" fmla="*/ 740 w 885"/>
                <a:gd name="T7" fmla="*/ 573 h 756"/>
                <a:gd name="T8" fmla="*/ 885 w 885"/>
                <a:gd name="T9" fmla="*/ 126 h 756"/>
                <a:gd name="T10" fmla="*/ 498 w 885"/>
                <a:gd name="T11" fmla="*/ 0 h 756"/>
                <a:gd name="T12" fmla="*/ 0 w 885"/>
                <a:gd name="T13" fmla="*/ 363 h 756"/>
              </a:gdLst>
              <a:ahLst/>
              <a:cxnLst>
                <a:cxn ang="0">
                  <a:pos x="T0" y="T1"/>
                </a:cxn>
                <a:cxn ang="0">
                  <a:pos x="T2" y="T3"/>
                </a:cxn>
                <a:cxn ang="0">
                  <a:pos x="T4" y="T5"/>
                </a:cxn>
                <a:cxn ang="0">
                  <a:pos x="T6" y="T7"/>
                </a:cxn>
                <a:cxn ang="0">
                  <a:pos x="T8" y="T9"/>
                </a:cxn>
                <a:cxn ang="0">
                  <a:pos x="T10" y="T11"/>
                </a:cxn>
                <a:cxn ang="0">
                  <a:pos x="T12" y="T13"/>
                </a:cxn>
              </a:cxnLst>
              <a:rect l="0" t="0" r="r" b="b"/>
              <a:pathLst>
                <a:path w="885" h="756">
                  <a:moveTo>
                    <a:pt x="0" y="363"/>
                  </a:moveTo>
                  <a:cubicBezTo>
                    <a:pt x="0" y="756"/>
                    <a:pt x="0" y="756"/>
                    <a:pt x="0" y="756"/>
                  </a:cubicBezTo>
                  <a:cubicBezTo>
                    <a:pt x="488" y="756"/>
                    <a:pt x="488" y="756"/>
                    <a:pt x="488" y="756"/>
                  </a:cubicBezTo>
                  <a:cubicBezTo>
                    <a:pt x="594" y="756"/>
                    <a:pt x="707" y="674"/>
                    <a:pt x="740" y="573"/>
                  </a:cubicBezTo>
                  <a:cubicBezTo>
                    <a:pt x="885" y="126"/>
                    <a:pt x="885" y="126"/>
                    <a:pt x="885" y="126"/>
                  </a:cubicBezTo>
                  <a:cubicBezTo>
                    <a:pt x="498" y="0"/>
                    <a:pt x="498" y="0"/>
                    <a:pt x="498" y="0"/>
                  </a:cubicBezTo>
                  <a:cubicBezTo>
                    <a:pt x="415" y="200"/>
                    <a:pt x="225" y="344"/>
                    <a:pt x="0" y="363"/>
                  </a:cubicBezTo>
                  <a:close/>
                </a:path>
              </a:pathLst>
            </a:custGeom>
            <a:solidFill>
              <a:schemeClr val="tx2">
                <a:lumMod val="75000"/>
              </a:schemeClr>
            </a:solidFill>
            <a:ln>
              <a:noFill/>
            </a:ln>
            <a:effectLst>
              <a:outerShdw blurRad="254000" dist="190500" dir="2700000" sx="102000" sy="102000" algn="tl" rotWithShape="0">
                <a:prstClr val="black">
                  <a:alpha val="28000"/>
                </a:prstClr>
              </a:outerShdw>
            </a:effec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100">
                <a:latin typeface="Times New Roman" panose="02020603050405020304" pitchFamily="18" charset="0"/>
                <a:ea typeface="仿宋" panose="02010609060101010101" pitchFamily="49" charset="-122"/>
                <a:cs typeface="+mn-ea"/>
                <a:sym typeface="+mn-lt"/>
              </a:endParaRPr>
            </a:p>
          </p:txBody>
        </p:sp>
        <p:sp>
          <p:nvSpPr>
            <p:cNvPr id="13" name="文本框 124"/>
            <p:cNvSpPr txBox="1"/>
            <p:nvPr/>
          </p:nvSpPr>
          <p:spPr>
            <a:xfrm>
              <a:off x="8385311" y="1485842"/>
              <a:ext cx="1088526" cy="54571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solidFill>
                    <a:schemeClr val="bg1"/>
                  </a:solidFill>
                  <a:latin typeface="Times New Roman" panose="02020603050405020304" pitchFamily="18" charset="0"/>
                  <a:ea typeface="仿宋" panose="02010609060101010101" pitchFamily="49" charset="-122"/>
                  <a:cs typeface="+mn-ea"/>
                  <a:sym typeface="+mn-lt"/>
                </a:rPr>
                <a:t>理学</a:t>
              </a:r>
            </a:p>
          </p:txBody>
        </p:sp>
        <p:sp>
          <p:nvSpPr>
            <p:cNvPr id="15" name="文本框 126"/>
            <p:cNvSpPr txBox="1"/>
            <p:nvPr/>
          </p:nvSpPr>
          <p:spPr>
            <a:xfrm>
              <a:off x="7112440" y="4674785"/>
              <a:ext cx="1088526" cy="982287"/>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solidFill>
                    <a:schemeClr val="bg1"/>
                  </a:solidFill>
                  <a:latin typeface="Times New Roman" panose="02020603050405020304" pitchFamily="18" charset="0"/>
                  <a:ea typeface="仿宋" panose="02010609060101010101" pitchFamily="49" charset="-122"/>
                  <a:cs typeface="+mn-ea"/>
                  <a:sym typeface="+mn-lt"/>
                </a:rPr>
                <a:t>人文</a:t>
              </a:r>
              <a:endParaRPr lang="en-US" altLang="zh-CN" sz="2400" b="1" dirty="0">
                <a:solidFill>
                  <a:schemeClr val="bg1"/>
                </a:solidFill>
                <a:latin typeface="Times New Roman" panose="02020603050405020304" pitchFamily="18" charset="0"/>
                <a:ea typeface="仿宋" panose="02010609060101010101" pitchFamily="49" charset="-122"/>
                <a:cs typeface="+mn-ea"/>
                <a:sym typeface="+mn-lt"/>
              </a:endParaRPr>
            </a:p>
            <a:p>
              <a:r>
                <a:rPr lang="zh-CN" altLang="en-US" sz="2400" b="1" dirty="0">
                  <a:solidFill>
                    <a:schemeClr val="bg1"/>
                  </a:solidFill>
                  <a:latin typeface="Times New Roman" panose="02020603050405020304" pitchFamily="18" charset="0"/>
                  <a:ea typeface="仿宋" panose="02010609060101010101" pitchFamily="49" charset="-122"/>
                  <a:cs typeface="+mn-ea"/>
                  <a:sym typeface="+mn-lt"/>
                </a:rPr>
                <a:t>社科</a:t>
              </a:r>
            </a:p>
          </p:txBody>
        </p:sp>
        <p:sp>
          <p:nvSpPr>
            <p:cNvPr id="17" name="文本框 128"/>
            <p:cNvSpPr txBox="1"/>
            <p:nvPr/>
          </p:nvSpPr>
          <p:spPr>
            <a:xfrm>
              <a:off x="6508873" y="2666957"/>
              <a:ext cx="1088526" cy="54571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solidFill>
                    <a:schemeClr val="bg1"/>
                  </a:solidFill>
                  <a:latin typeface="Times New Roman" panose="02020603050405020304" pitchFamily="18" charset="0"/>
                  <a:ea typeface="仿宋" panose="02010609060101010101" pitchFamily="49" charset="-122"/>
                  <a:cs typeface="+mn-ea"/>
                  <a:sym typeface="+mn-lt"/>
                </a:rPr>
                <a:t>师范</a:t>
              </a:r>
              <a:endParaRPr lang="en-US" altLang="zh-CN" sz="2400" b="1" dirty="0">
                <a:solidFill>
                  <a:schemeClr val="bg1"/>
                </a:solidFill>
                <a:latin typeface="Times New Roman" panose="02020603050405020304" pitchFamily="18" charset="0"/>
                <a:ea typeface="仿宋" panose="02010609060101010101" pitchFamily="49" charset="-122"/>
                <a:cs typeface="+mn-ea"/>
                <a:sym typeface="+mn-lt"/>
              </a:endParaRPr>
            </a:p>
          </p:txBody>
        </p:sp>
        <p:sp>
          <p:nvSpPr>
            <p:cNvPr id="19" name="文本框 130"/>
            <p:cNvSpPr txBox="1"/>
            <p:nvPr/>
          </p:nvSpPr>
          <p:spPr>
            <a:xfrm>
              <a:off x="10217118" y="2719827"/>
              <a:ext cx="1088526" cy="54571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solidFill>
                    <a:schemeClr val="bg1"/>
                  </a:solidFill>
                  <a:latin typeface="Times New Roman" panose="02020603050405020304" pitchFamily="18" charset="0"/>
                  <a:ea typeface="仿宋" panose="02010609060101010101" pitchFamily="49" charset="-122"/>
                  <a:cs typeface="+mn-ea"/>
                  <a:sym typeface="+mn-lt"/>
                </a:rPr>
                <a:t>农学</a:t>
              </a:r>
              <a:endParaRPr lang="en-US" altLang="zh-CN" sz="2400" b="1" dirty="0">
                <a:solidFill>
                  <a:schemeClr val="bg1"/>
                </a:solidFill>
                <a:latin typeface="Times New Roman" panose="02020603050405020304" pitchFamily="18" charset="0"/>
                <a:ea typeface="仿宋" panose="02010609060101010101" pitchFamily="49" charset="-122"/>
                <a:cs typeface="+mn-ea"/>
                <a:sym typeface="+mn-lt"/>
              </a:endParaRPr>
            </a:p>
          </p:txBody>
        </p:sp>
        <p:sp>
          <p:nvSpPr>
            <p:cNvPr id="21" name="文本框 132"/>
            <p:cNvSpPr txBox="1"/>
            <p:nvPr/>
          </p:nvSpPr>
          <p:spPr>
            <a:xfrm>
              <a:off x="9573791" y="4935775"/>
              <a:ext cx="1088526" cy="54571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solidFill>
                    <a:schemeClr val="bg1"/>
                  </a:solidFill>
                  <a:latin typeface="Times New Roman" panose="02020603050405020304" pitchFamily="18" charset="0"/>
                  <a:ea typeface="仿宋" panose="02010609060101010101" pitchFamily="49" charset="-122"/>
                  <a:cs typeface="+mn-ea"/>
                  <a:sym typeface="+mn-lt"/>
                </a:rPr>
                <a:t>医学</a:t>
              </a:r>
              <a:endParaRPr lang="en-US" altLang="zh-CN" sz="2400" b="1" dirty="0">
                <a:solidFill>
                  <a:schemeClr val="bg1"/>
                </a:solidFill>
                <a:latin typeface="Times New Roman" panose="02020603050405020304" pitchFamily="18" charset="0"/>
                <a:ea typeface="仿宋" panose="02010609060101010101" pitchFamily="49" charset="-122"/>
                <a:cs typeface="+mn-ea"/>
                <a:sym typeface="+mn-lt"/>
              </a:endParaRPr>
            </a:p>
          </p:txBody>
        </p:sp>
      </p:grpSp>
      <p:pic>
        <p:nvPicPr>
          <p:cNvPr id="35" name="图片 34"/>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4186" y="93407"/>
            <a:ext cx="2326877" cy="711583"/>
          </a:xfrm>
          <a:prstGeom prst="rect">
            <a:avLst/>
          </a:prstGeom>
        </p:spPr>
      </p:pic>
      <p:sp>
        <p:nvSpPr>
          <p:cNvPr id="3" name="文本框 2"/>
          <p:cNvSpPr txBox="1"/>
          <p:nvPr/>
        </p:nvSpPr>
        <p:spPr>
          <a:xfrm>
            <a:off x="6369306" y="2699011"/>
            <a:ext cx="2037737" cy="1649169"/>
          </a:xfrm>
          <a:prstGeom prst="rect">
            <a:avLst/>
          </a:prstGeom>
          <a:noFill/>
        </p:spPr>
        <p:txBody>
          <a:bodyPr wrap="none" rtlCol="0">
            <a:spAutoFit/>
          </a:bodyPr>
          <a:lstStyle/>
          <a:p>
            <a:pPr>
              <a:lnSpc>
                <a:spcPct val="150000"/>
              </a:lnSpc>
            </a:pPr>
            <a:r>
              <a:rPr lang="zh-CN" altLang="en-US" sz="3600" b="1" dirty="0">
                <a:solidFill>
                  <a:schemeClr val="tx2">
                    <a:lumMod val="10000"/>
                  </a:schemeClr>
                </a:solidFill>
                <a:latin typeface="Times New Roman" panose="02020603050405020304" pitchFamily="18" charset="0"/>
                <a:ea typeface="仿宋" panose="02010609060101010101" pitchFamily="49" charset="-122"/>
                <a:cs typeface="+mn-ea"/>
                <a:sym typeface="+mn-lt"/>
              </a:rPr>
              <a:t>通用数据</a:t>
            </a:r>
            <a:endParaRPr lang="en-US" altLang="zh-CN" sz="3600" b="1" dirty="0">
              <a:solidFill>
                <a:schemeClr val="tx2">
                  <a:lumMod val="10000"/>
                </a:schemeClr>
              </a:solidFill>
              <a:latin typeface="Times New Roman" panose="02020603050405020304" pitchFamily="18" charset="0"/>
              <a:ea typeface="仿宋" panose="02010609060101010101" pitchFamily="49" charset="-122"/>
              <a:cs typeface="+mn-ea"/>
              <a:sym typeface="+mn-lt"/>
            </a:endParaRPr>
          </a:p>
          <a:p>
            <a:pPr>
              <a:lnSpc>
                <a:spcPct val="150000"/>
              </a:lnSpc>
            </a:pPr>
            <a:r>
              <a:rPr lang="zh-CN" altLang="en-US" sz="3600" b="1" dirty="0">
                <a:solidFill>
                  <a:schemeClr val="tx2">
                    <a:lumMod val="10000"/>
                  </a:schemeClr>
                </a:solidFill>
                <a:latin typeface="Times New Roman" panose="02020603050405020304" pitchFamily="18" charset="0"/>
                <a:ea typeface="仿宋" panose="02010609060101010101" pitchFamily="49" charset="-122"/>
                <a:cs typeface="+mn-ea"/>
                <a:sym typeface="+mn-lt"/>
              </a:rPr>
              <a:t>指标体系</a:t>
            </a:r>
          </a:p>
        </p:txBody>
      </p:sp>
      <p:sp>
        <p:nvSpPr>
          <p:cNvPr id="2" name="加号 1"/>
          <p:cNvSpPr/>
          <p:nvPr/>
        </p:nvSpPr>
        <p:spPr>
          <a:xfrm>
            <a:off x="2051925" y="2700713"/>
            <a:ext cx="1320800" cy="145657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FFC000"/>
              </a:solidFill>
              <a:latin typeface="Times New Roman" panose="02020603050405020304" pitchFamily="18" charset="0"/>
              <a:ea typeface="仿宋" panose="02010609060101010101" pitchFamily="49" charset="-122"/>
            </a:endParaRPr>
          </a:p>
        </p:txBody>
      </p:sp>
      <p:sp>
        <p:nvSpPr>
          <p:cNvPr id="16" name="文本框 15"/>
          <p:cNvSpPr txBox="1"/>
          <p:nvPr/>
        </p:nvSpPr>
        <p:spPr>
          <a:xfrm>
            <a:off x="1382282" y="1706181"/>
            <a:ext cx="2660086" cy="646331"/>
          </a:xfrm>
          <a:prstGeom prst="rect">
            <a:avLst/>
          </a:prstGeom>
          <a:noFill/>
        </p:spPr>
        <p:txBody>
          <a:bodyPr wrap="square" rtlCol="0">
            <a:spAutoFit/>
          </a:bodyPr>
          <a:lstStyle/>
          <a:p>
            <a:r>
              <a:rPr lang="zh-CN" altLang="en-US" sz="3600" b="1" dirty="0">
                <a:solidFill>
                  <a:srgbClr val="C00000"/>
                </a:solidFill>
                <a:latin typeface="Times New Roman" panose="02020603050405020304" pitchFamily="18" charset="0"/>
                <a:ea typeface="仿宋" panose="02010609060101010101" pitchFamily="49" charset="-122"/>
              </a:rPr>
              <a:t>特色数据项</a:t>
            </a:r>
          </a:p>
        </p:txBody>
      </p:sp>
      <p:sp>
        <p:nvSpPr>
          <p:cNvPr id="63" name="文本框 62">
            <a:extLst>
              <a:ext uri="{FF2B5EF4-FFF2-40B4-BE49-F238E27FC236}">
                <a16:creationId xmlns:a16="http://schemas.microsoft.com/office/drawing/2014/main" xmlns="" id="{BA8D1C99-AF57-42BF-B164-9583E53831C8}"/>
              </a:ext>
            </a:extLst>
          </p:cNvPr>
          <p:cNvSpPr txBox="1"/>
          <p:nvPr/>
        </p:nvSpPr>
        <p:spPr>
          <a:xfrm>
            <a:off x="1382282" y="4532429"/>
            <a:ext cx="2700281" cy="646331"/>
          </a:xfrm>
          <a:prstGeom prst="rect">
            <a:avLst/>
          </a:prstGeom>
          <a:noFill/>
        </p:spPr>
        <p:txBody>
          <a:bodyPr wrap="square" rtlCol="0">
            <a:spAutoFit/>
          </a:bodyPr>
          <a:lstStyle/>
          <a:p>
            <a:r>
              <a:rPr lang="zh-CN" altLang="en-US" sz="3600" b="1" dirty="0">
                <a:solidFill>
                  <a:srgbClr val="C00000"/>
                </a:solidFill>
                <a:latin typeface="Times New Roman" panose="02020603050405020304" pitchFamily="18" charset="0"/>
                <a:ea typeface="仿宋" panose="02010609060101010101" pitchFamily="49" charset="-122"/>
              </a:rPr>
              <a:t>通用数据项</a:t>
            </a:r>
          </a:p>
        </p:txBody>
      </p:sp>
    </p:spTree>
    <p:extLst>
      <p:ext uri="{BB962C8B-B14F-4D97-AF65-F5344CB8AC3E}">
        <p14:creationId xmlns:p14="http://schemas.microsoft.com/office/powerpoint/2010/main" val="1186258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p:cNvSpPr>
            <a:spLocks noGrp="1" noChangeArrowheads="1"/>
          </p:cNvSpPr>
          <p:nvPr>
            <p:ph type="title"/>
          </p:nvPr>
        </p:nvSpPr>
        <p:spPr>
          <a:xfrm>
            <a:off x="2408236" y="627600"/>
            <a:ext cx="7200900" cy="649287"/>
          </a:xfrm>
        </p:spPr>
        <p:txBody>
          <a:bodyPr/>
          <a:lstStyle/>
          <a:p>
            <a:pPr algn="l" eaLnBrk="1" hangingPunct="1">
              <a:defRPr/>
            </a:pPr>
            <a:r>
              <a:rPr lang="zh-CN" altLang="en-US" dirty="0">
                <a:solidFill>
                  <a:schemeClr val="tx1"/>
                </a:solidFill>
                <a:latin typeface="Times New Roman" panose="02020603050405020304" pitchFamily="18" charset="0"/>
                <a:ea typeface="仿宋" panose="02010609060101010101" pitchFamily="49" charset="-122"/>
                <a:sym typeface="黑体" pitchFamily="49" charset="-122"/>
              </a:rPr>
              <a:t>数据填报答疑咨询与支持</a:t>
            </a:r>
            <a:endParaRPr lang="en-US" altLang="zh-CN" dirty="0">
              <a:solidFill>
                <a:schemeClr val="tx1"/>
              </a:solidFill>
              <a:latin typeface="Times New Roman" panose="02020603050405020304" pitchFamily="18" charset="0"/>
              <a:ea typeface="仿宋" panose="02010609060101010101" pitchFamily="49" charset="-122"/>
            </a:endParaRPr>
          </a:p>
        </p:txBody>
      </p:sp>
      <p:pic>
        <p:nvPicPr>
          <p:cNvPr id="135171" name="Picture 2" descr="1"/>
          <p:cNvPicPr>
            <a:picLocks noChangeAspect="1" noChangeArrowheads="1"/>
          </p:cNvPicPr>
          <p:nvPr/>
        </p:nvPicPr>
        <p:blipFill>
          <a:blip r:embed="rId3" cstate="print">
            <a:lum bright="-30000"/>
            <a:extLst>
              <a:ext uri="{28A0092B-C50C-407E-A947-70E740481C1C}">
                <a14:useLocalDpi xmlns:a14="http://schemas.microsoft.com/office/drawing/2010/main" val="0"/>
              </a:ext>
            </a:extLst>
          </a:blip>
          <a:srcRect/>
          <a:stretch>
            <a:fillRect/>
          </a:stretch>
        </p:blipFill>
        <p:spPr bwMode="auto">
          <a:xfrm>
            <a:off x="3327400" y="4584156"/>
            <a:ext cx="1752600"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5172" name="Group 6"/>
          <p:cNvGrpSpPr>
            <a:grpSpLocks/>
          </p:cNvGrpSpPr>
          <p:nvPr/>
        </p:nvGrpSpPr>
        <p:grpSpPr bwMode="auto">
          <a:xfrm>
            <a:off x="3294062" y="4442868"/>
            <a:ext cx="1728788" cy="533400"/>
            <a:chOff x="0" y="0"/>
            <a:chExt cx="1089" cy="336"/>
          </a:xfrm>
        </p:grpSpPr>
        <p:sp>
          <p:nvSpPr>
            <p:cNvPr id="135189" name="Oval 14"/>
            <p:cNvSpPr>
              <a:spLocks noChangeArrowheads="1"/>
            </p:cNvSpPr>
            <p:nvPr/>
          </p:nvSpPr>
          <p:spPr bwMode="auto">
            <a:xfrm>
              <a:off x="3" y="27"/>
              <a:ext cx="1086" cy="309"/>
            </a:xfrm>
            <a:prstGeom prst="ellipse">
              <a:avLst/>
            </a:prstGeom>
            <a:gradFill rotWithShape="1">
              <a:gsLst>
                <a:gs pos="0">
                  <a:srgbClr val="912D2D"/>
                </a:gs>
                <a:gs pos="50000">
                  <a:srgbClr val="FF5050"/>
                </a:gs>
                <a:gs pos="100000">
                  <a:srgbClr val="912D2D"/>
                </a:gs>
              </a:gsLst>
              <a:lin ang="0" scaled="1"/>
            </a:gra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spcBef>
                  <a:spcPct val="0"/>
                </a:spcBef>
                <a:buFontTx/>
                <a:buNone/>
              </a:pPr>
              <a:endParaRPr lang="zh-CN" altLang="zh-CN" sz="1800">
                <a:solidFill>
                  <a:srgbClr val="000000"/>
                </a:solidFill>
                <a:latin typeface="Times New Roman" panose="02020603050405020304" pitchFamily="18" charset="0"/>
                <a:ea typeface="仿宋" panose="02010609060101010101" pitchFamily="49" charset="-122"/>
              </a:endParaRPr>
            </a:p>
          </p:txBody>
        </p:sp>
        <p:sp>
          <p:nvSpPr>
            <p:cNvPr id="135190" name="Oval 15"/>
            <p:cNvSpPr>
              <a:spLocks noChangeArrowheads="1"/>
            </p:cNvSpPr>
            <p:nvPr/>
          </p:nvSpPr>
          <p:spPr bwMode="auto">
            <a:xfrm>
              <a:off x="0" y="0"/>
              <a:ext cx="1086" cy="309"/>
            </a:xfrm>
            <a:prstGeom prst="ellipse">
              <a:avLst/>
            </a:prstGeom>
            <a:gradFill rotWithShape="1">
              <a:gsLst>
                <a:gs pos="0">
                  <a:srgbClr val="FFC9C9"/>
                </a:gs>
                <a:gs pos="100000">
                  <a:srgbClr val="FF5050"/>
                </a:gs>
              </a:gsLst>
              <a:lin ang="18900000" scaled="1"/>
            </a:gra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spcBef>
                  <a:spcPct val="0"/>
                </a:spcBef>
                <a:buFontTx/>
                <a:buNone/>
              </a:pPr>
              <a:endParaRPr lang="zh-CN" altLang="zh-CN" sz="1800">
                <a:solidFill>
                  <a:srgbClr val="000000"/>
                </a:solidFill>
                <a:latin typeface="Times New Roman" panose="02020603050405020304" pitchFamily="18" charset="0"/>
                <a:ea typeface="仿宋" panose="02010609060101010101" pitchFamily="49" charset="-122"/>
              </a:endParaRPr>
            </a:p>
          </p:txBody>
        </p:sp>
      </p:grpSp>
      <p:pic>
        <p:nvPicPr>
          <p:cNvPr id="135173" name="Picture 3" descr="2"/>
          <p:cNvPicPr>
            <a:picLocks noChangeAspect="1" noChangeArrowheads="1"/>
          </p:cNvPicPr>
          <p:nvPr/>
        </p:nvPicPr>
        <p:blipFill>
          <a:blip r:embed="rId4" cstate="print">
            <a:lum bright="-30000"/>
            <a:extLst>
              <a:ext uri="{28A0092B-C50C-407E-A947-70E740481C1C}">
                <a14:useLocalDpi xmlns:a14="http://schemas.microsoft.com/office/drawing/2010/main" val="0"/>
              </a:ext>
            </a:extLst>
          </a:blip>
          <a:srcRect/>
          <a:stretch>
            <a:fillRect/>
          </a:stretch>
        </p:blipFill>
        <p:spPr bwMode="auto">
          <a:xfrm>
            <a:off x="5829300" y="4003131"/>
            <a:ext cx="1752600"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5174" name="Group 10"/>
          <p:cNvGrpSpPr>
            <a:grpSpLocks/>
          </p:cNvGrpSpPr>
          <p:nvPr/>
        </p:nvGrpSpPr>
        <p:grpSpPr bwMode="auto">
          <a:xfrm>
            <a:off x="5853112" y="3944393"/>
            <a:ext cx="1727200" cy="533400"/>
            <a:chOff x="0" y="0"/>
            <a:chExt cx="1089" cy="336"/>
          </a:xfrm>
        </p:grpSpPr>
        <p:sp>
          <p:nvSpPr>
            <p:cNvPr id="135187" name="Oval 17"/>
            <p:cNvSpPr>
              <a:spLocks noChangeArrowheads="1"/>
            </p:cNvSpPr>
            <p:nvPr/>
          </p:nvSpPr>
          <p:spPr bwMode="auto">
            <a:xfrm>
              <a:off x="3" y="27"/>
              <a:ext cx="1086" cy="309"/>
            </a:xfrm>
            <a:prstGeom prst="ellipse">
              <a:avLst/>
            </a:prstGeom>
            <a:gradFill rotWithShape="1">
              <a:gsLst>
                <a:gs pos="0">
                  <a:srgbClr val="0F4989"/>
                </a:gs>
                <a:gs pos="50000">
                  <a:srgbClr val="1B81F1"/>
                </a:gs>
                <a:gs pos="100000">
                  <a:srgbClr val="0F4989"/>
                </a:gs>
              </a:gsLst>
              <a:lin ang="0" scaled="1"/>
            </a:gra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spcBef>
                  <a:spcPct val="0"/>
                </a:spcBef>
                <a:buFontTx/>
                <a:buNone/>
              </a:pPr>
              <a:endParaRPr lang="zh-CN" altLang="zh-CN" sz="1800">
                <a:solidFill>
                  <a:srgbClr val="000000"/>
                </a:solidFill>
                <a:latin typeface="Times New Roman" panose="02020603050405020304" pitchFamily="18" charset="0"/>
                <a:ea typeface="仿宋" panose="02010609060101010101" pitchFamily="49" charset="-122"/>
              </a:endParaRPr>
            </a:p>
          </p:txBody>
        </p:sp>
        <p:sp>
          <p:nvSpPr>
            <p:cNvPr id="135188" name="Oval 18"/>
            <p:cNvSpPr>
              <a:spLocks noChangeArrowheads="1"/>
            </p:cNvSpPr>
            <p:nvPr/>
          </p:nvSpPr>
          <p:spPr bwMode="auto">
            <a:xfrm>
              <a:off x="0" y="0"/>
              <a:ext cx="1086" cy="309"/>
            </a:xfrm>
            <a:prstGeom prst="ellipse">
              <a:avLst/>
            </a:prstGeom>
            <a:gradFill rotWithShape="1">
              <a:gsLst>
                <a:gs pos="0">
                  <a:srgbClr val="B8D9FB"/>
                </a:gs>
                <a:gs pos="100000">
                  <a:srgbClr val="1B81F1"/>
                </a:gs>
              </a:gsLst>
              <a:lin ang="18900000" scaled="1"/>
            </a:gra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spcBef>
                  <a:spcPct val="0"/>
                </a:spcBef>
                <a:buFontTx/>
                <a:buNone/>
              </a:pPr>
              <a:endParaRPr lang="zh-CN" altLang="zh-CN" sz="1800">
                <a:solidFill>
                  <a:srgbClr val="000000"/>
                </a:solidFill>
                <a:latin typeface="Times New Roman" panose="02020603050405020304" pitchFamily="18" charset="0"/>
                <a:ea typeface="仿宋" panose="02010609060101010101" pitchFamily="49" charset="-122"/>
              </a:endParaRPr>
            </a:p>
          </p:txBody>
        </p:sp>
      </p:grpSp>
      <p:pic>
        <p:nvPicPr>
          <p:cNvPr id="135175" name="Picture 4" descr="3"/>
          <p:cNvPicPr>
            <a:picLocks noChangeAspect="1" noChangeArrowheads="1"/>
          </p:cNvPicPr>
          <p:nvPr/>
        </p:nvPicPr>
        <p:blipFill>
          <a:blip r:embed="rId5" cstate="print">
            <a:lum bright="-30000"/>
            <a:extLst>
              <a:ext uri="{28A0092B-C50C-407E-A947-70E740481C1C}">
                <a14:useLocalDpi xmlns:a14="http://schemas.microsoft.com/office/drawing/2010/main" val="0"/>
              </a:ext>
            </a:extLst>
          </a:blip>
          <a:srcRect/>
          <a:stretch>
            <a:fillRect/>
          </a:stretch>
        </p:blipFill>
        <p:spPr bwMode="auto">
          <a:xfrm>
            <a:off x="8318500" y="3198269"/>
            <a:ext cx="1739900"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6" name="Picture 19" descr="06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76663" y="3544343"/>
            <a:ext cx="8683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5177" name="Group 15"/>
          <p:cNvGrpSpPr>
            <a:grpSpLocks/>
          </p:cNvGrpSpPr>
          <p:nvPr/>
        </p:nvGrpSpPr>
        <p:grpSpPr bwMode="auto">
          <a:xfrm>
            <a:off x="8321676" y="3107780"/>
            <a:ext cx="1728787" cy="533400"/>
            <a:chOff x="0" y="0"/>
            <a:chExt cx="1089" cy="336"/>
          </a:xfrm>
        </p:grpSpPr>
        <p:sp>
          <p:nvSpPr>
            <p:cNvPr id="135185" name="Oval 8"/>
            <p:cNvSpPr>
              <a:spLocks noChangeArrowheads="1"/>
            </p:cNvSpPr>
            <p:nvPr/>
          </p:nvSpPr>
          <p:spPr bwMode="auto">
            <a:xfrm>
              <a:off x="3" y="27"/>
              <a:ext cx="1086" cy="309"/>
            </a:xfrm>
            <a:prstGeom prst="ellipse">
              <a:avLst/>
            </a:prstGeom>
            <a:gradFill rotWithShape="1">
              <a:gsLst>
                <a:gs pos="0">
                  <a:srgbClr val="648B0E"/>
                </a:gs>
                <a:gs pos="50000">
                  <a:srgbClr val="B0F319"/>
                </a:gs>
                <a:gs pos="100000">
                  <a:srgbClr val="648B0E"/>
                </a:gs>
              </a:gsLst>
              <a:lin ang="0" scaled="1"/>
            </a:gra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spcBef>
                  <a:spcPct val="0"/>
                </a:spcBef>
                <a:buFontTx/>
                <a:buNone/>
              </a:pPr>
              <a:endParaRPr lang="zh-CN" altLang="zh-CN" sz="1800">
                <a:solidFill>
                  <a:srgbClr val="000000"/>
                </a:solidFill>
                <a:latin typeface="Times New Roman" panose="02020603050405020304" pitchFamily="18" charset="0"/>
                <a:ea typeface="仿宋" panose="02010609060101010101" pitchFamily="49" charset="-122"/>
              </a:endParaRPr>
            </a:p>
          </p:txBody>
        </p:sp>
        <p:sp>
          <p:nvSpPr>
            <p:cNvPr id="135186" name="Oval 9"/>
            <p:cNvSpPr>
              <a:spLocks noChangeArrowheads="1"/>
            </p:cNvSpPr>
            <p:nvPr/>
          </p:nvSpPr>
          <p:spPr bwMode="auto">
            <a:xfrm>
              <a:off x="0" y="0"/>
              <a:ext cx="1086" cy="309"/>
            </a:xfrm>
            <a:prstGeom prst="ellipse">
              <a:avLst/>
            </a:prstGeom>
            <a:gradFill rotWithShape="1">
              <a:gsLst>
                <a:gs pos="0">
                  <a:srgbClr val="E9FDBF"/>
                </a:gs>
                <a:gs pos="100000">
                  <a:srgbClr val="B0F319"/>
                </a:gs>
              </a:gsLst>
              <a:lin ang="18900000" scaled="1"/>
            </a:gra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spcBef>
                  <a:spcPct val="0"/>
                </a:spcBef>
                <a:buFontTx/>
                <a:buNone/>
              </a:pPr>
              <a:endParaRPr lang="zh-CN" altLang="zh-CN" sz="1800">
                <a:solidFill>
                  <a:srgbClr val="000000"/>
                </a:solidFill>
                <a:latin typeface="Times New Roman" panose="02020603050405020304" pitchFamily="18" charset="0"/>
                <a:ea typeface="仿宋" panose="02010609060101010101" pitchFamily="49" charset="-122"/>
              </a:endParaRPr>
            </a:p>
          </p:txBody>
        </p:sp>
      </p:grpSp>
      <p:pic>
        <p:nvPicPr>
          <p:cNvPr id="135178" name="Picture 22" descr="0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29662" y="2228305"/>
            <a:ext cx="10985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9" name="Picture 21" descr="11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96000" y="310778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80" name="Rectangle 24"/>
          <p:cNvSpPr>
            <a:spLocks noChangeArrowheads="1"/>
          </p:cNvSpPr>
          <p:nvPr/>
        </p:nvSpPr>
        <p:spPr bwMode="auto">
          <a:xfrm>
            <a:off x="3289301" y="5104856"/>
            <a:ext cx="20363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spcBef>
                <a:spcPct val="0"/>
              </a:spcBef>
              <a:buFontTx/>
              <a:buNone/>
            </a:pPr>
            <a:r>
              <a:rPr lang="zh-CN" altLang="en-US" sz="1800" dirty="0">
                <a:solidFill>
                  <a:srgbClr val="000000"/>
                </a:solidFill>
                <a:latin typeface="Times New Roman" panose="02020603050405020304" pitchFamily="18" charset="0"/>
                <a:ea typeface="仿宋" panose="02010609060101010101" pitchFamily="49" charset="-122"/>
                <a:sym typeface="Calibri" panose="020F0502020204030204" pitchFamily="34" charset="0"/>
              </a:rPr>
              <a:t>采集交流</a:t>
            </a:r>
            <a:r>
              <a:rPr lang="en-US" altLang="zh-CN" sz="1800" dirty="0">
                <a:solidFill>
                  <a:srgbClr val="000000"/>
                </a:solidFill>
                <a:latin typeface="Times New Roman" panose="02020603050405020304" pitchFamily="18" charset="0"/>
                <a:ea typeface="仿宋" panose="02010609060101010101" pitchFamily="49" charset="-122"/>
                <a:sym typeface="Calibri" panose="020F0502020204030204" pitchFamily="34" charset="0"/>
              </a:rPr>
              <a:t>QQ</a:t>
            </a:r>
            <a:r>
              <a:rPr lang="zh-CN" altLang="en-US" sz="1800" dirty="0">
                <a:solidFill>
                  <a:srgbClr val="000000"/>
                </a:solidFill>
                <a:latin typeface="Times New Roman" panose="02020603050405020304" pitchFamily="18" charset="0"/>
                <a:ea typeface="仿宋" panose="02010609060101010101" pitchFamily="49" charset="-122"/>
                <a:sym typeface="Calibri" panose="020F0502020204030204" pitchFamily="34" charset="0"/>
              </a:rPr>
              <a:t>群：</a:t>
            </a:r>
            <a:endParaRPr lang="en-US" altLang="zh-CN" sz="1800" dirty="0">
              <a:solidFill>
                <a:srgbClr val="000000"/>
              </a:solidFill>
              <a:latin typeface="Times New Roman" panose="02020603050405020304" pitchFamily="18" charset="0"/>
              <a:ea typeface="仿宋" panose="02010609060101010101" pitchFamily="49" charset="-122"/>
              <a:sym typeface="Calibri" panose="020F0502020204030204" pitchFamily="34" charset="0"/>
            </a:endParaRPr>
          </a:p>
          <a:p>
            <a:pPr eaLnBrk="1" hangingPunct="1">
              <a:spcBef>
                <a:spcPct val="0"/>
              </a:spcBef>
              <a:buFontTx/>
              <a:buNone/>
            </a:pPr>
            <a:r>
              <a:rPr lang="zh-CN" altLang="en-US" sz="1800" dirty="0">
                <a:solidFill>
                  <a:srgbClr val="000000"/>
                </a:solidFill>
                <a:latin typeface="Times New Roman" panose="02020603050405020304" pitchFamily="18" charset="0"/>
                <a:ea typeface="仿宋" panose="02010609060101010101" pitchFamily="49" charset="-122"/>
                <a:sym typeface="Calibri" panose="020F0502020204030204" pitchFamily="34" charset="0"/>
              </a:rPr>
              <a:t>联系中心拉群。</a:t>
            </a:r>
            <a:endParaRPr lang="en-US" altLang="zh-CN" sz="1800" dirty="0">
              <a:solidFill>
                <a:srgbClr val="000000"/>
              </a:solidFill>
              <a:latin typeface="Times New Roman" panose="02020603050405020304" pitchFamily="18" charset="0"/>
              <a:ea typeface="仿宋" panose="02010609060101010101" pitchFamily="49" charset="-122"/>
              <a:sym typeface="Calibri" panose="020F0502020204030204" pitchFamily="34" charset="0"/>
            </a:endParaRPr>
          </a:p>
        </p:txBody>
      </p:sp>
      <p:sp>
        <p:nvSpPr>
          <p:cNvPr id="135181" name="Rectangle 24"/>
          <p:cNvSpPr>
            <a:spLocks noChangeArrowheads="1"/>
          </p:cNvSpPr>
          <p:nvPr/>
        </p:nvSpPr>
        <p:spPr bwMode="auto">
          <a:xfrm>
            <a:off x="5867400" y="4520655"/>
            <a:ext cx="17907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r>
              <a:rPr lang="zh-CN" altLang="en-US" sz="1800" dirty="0">
                <a:solidFill>
                  <a:srgbClr val="000000"/>
                </a:solidFill>
                <a:latin typeface="Times New Roman" panose="02020603050405020304" pitchFamily="18" charset="0"/>
                <a:ea typeface="仿宋" panose="02010609060101010101" pitchFamily="49" charset="-122"/>
                <a:sym typeface="Calibri" panose="020F0502020204030204" pitchFamily="34" charset="0"/>
              </a:rPr>
              <a:t>电话：</a:t>
            </a:r>
            <a:r>
              <a:rPr lang="en-US" altLang="zh-CN" sz="2400" dirty="0">
                <a:solidFill>
                  <a:srgbClr val="000000"/>
                </a:solidFill>
                <a:latin typeface="Times New Roman" panose="02020603050405020304" pitchFamily="18" charset="0"/>
                <a:ea typeface="仿宋" panose="02010609060101010101" pitchFamily="49" charset="-122"/>
                <a:sym typeface="黑体" panose="02010609060101010101" pitchFamily="49" charset="-122"/>
              </a:rPr>
              <a:t>010-</a:t>
            </a:r>
            <a:endParaRPr lang="zh-CN" altLang="en-US" sz="2400" dirty="0">
              <a:solidFill>
                <a:srgbClr val="000000"/>
              </a:solidFill>
              <a:latin typeface="Times New Roman" panose="02020603050405020304" pitchFamily="18" charset="0"/>
              <a:ea typeface="仿宋" panose="02010609060101010101" pitchFamily="49" charset="-122"/>
              <a:sym typeface="黑体" panose="02010609060101010101" pitchFamily="49" charset="-122"/>
            </a:endParaRPr>
          </a:p>
          <a:p>
            <a:pPr algn="ctr" eaLnBrk="1" hangingPunct="1">
              <a:spcBef>
                <a:spcPct val="0"/>
              </a:spcBef>
              <a:buFontTx/>
              <a:buNone/>
            </a:pPr>
            <a:r>
              <a:rPr lang="en-US" altLang="zh-CN" sz="2400" u="sng" dirty="0">
                <a:solidFill>
                  <a:srgbClr val="000000"/>
                </a:solidFill>
                <a:latin typeface="Times New Roman" panose="02020603050405020304" pitchFamily="18" charset="0"/>
                <a:ea typeface="仿宋" panose="02010609060101010101" pitchFamily="49" charset="-122"/>
                <a:sym typeface="黑体" panose="02010609060101010101" pitchFamily="49" charset="-122"/>
              </a:rPr>
              <a:t>8221 3380</a:t>
            </a:r>
            <a:endParaRPr lang="zh-CN" altLang="en-US" sz="2400" u="sng" dirty="0">
              <a:solidFill>
                <a:srgbClr val="000000"/>
              </a:solidFill>
              <a:latin typeface="Times New Roman" panose="02020603050405020304" pitchFamily="18" charset="0"/>
              <a:ea typeface="仿宋" panose="02010609060101010101" pitchFamily="49" charset="-122"/>
              <a:sym typeface="黑体" panose="02010609060101010101" pitchFamily="49" charset="-122"/>
            </a:endParaRPr>
          </a:p>
          <a:p>
            <a:pPr algn="ctr" eaLnBrk="1" hangingPunct="1">
              <a:spcBef>
                <a:spcPct val="0"/>
              </a:spcBef>
              <a:buFontTx/>
              <a:buNone/>
            </a:pPr>
            <a:r>
              <a:rPr lang="en-US" altLang="zh-CN" sz="2400" u="sng" dirty="0">
                <a:solidFill>
                  <a:srgbClr val="000000"/>
                </a:solidFill>
                <a:latin typeface="Times New Roman" panose="02020603050405020304" pitchFamily="18" charset="0"/>
                <a:ea typeface="仿宋" panose="02010609060101010101" pitchFamily="49" charset="-122"/>
                <a:sym typeface="黑体" panose="02010609060101010101" pitchFamily="49" charset="-122"/>
              </a:rPr>
              <a:t>8221 3395</a:t>
            </a:r>
            <a:endParaRPr lang="zh-CN" altLang="en-US" sz="2400" u="sng" dirty="0">
              <a:solidFill>
                <a:srgbClr val="000000"/>
              </a:solidFill>
              <a:latin typeface="Times New Roman" panose="02020603050405020304" pitchFamily="18" charset="0"/>
              <a:ea typeface="仿宋" panose="02010609060101010101" pitchFamily="49" charset="-122"/>
              <a:sym typeface="黑体" panose="02010609060101010101" pitchFamily="49" charset="-122"/>
            </a:endParaRPr>
          </a:p>
          <a:p>
            <a:pPr algn="ctr" eaLnBrk="1" hangingPunct="1">
              <a:spcBef>
                <a:spcPct val="0"/>
              </a:spcBef>
              <a:buFontTx/>
              <a:buNone/>
            </a:pPr>
            <a:r>
              <a:rPr lang="en-US" altLang="zh-CN" sz="2400" u="sng" dirty="0">
                <a:solidFill>
                  <a:srgbClr val="000000"/>
                </a:solidFill>
                <a:latin typeface="Times New Roman" panose="02020603050405020304" pitchFamily="18" charset="0"/>
                <a:ea typeface="仿宋" panose="02010609060101010101" pitchFamily="49" charset="-122"/>
                <a:sym typeface="黑体" panose="02010609060101010101" pitchFamily="49" charset="-122"/>
              </a:rPr>
              <a:t>8221 3396</a:t>
            </a:r>
            <a:endParaRPr lang="zh-CN" altLang="en-US" sz="2400" u="sng" dirty="0">
              <a:solidFill>
                <a:srgbClr val="000000"/>
              </a:solidFill>
              <a:latin typeface="Times New Roman" panose="02020603050405020304" pitchFamily="18" charset="0"/>
              <a:ea typeface="仿宋" panose="02010609060101010101" pitchFamily="49" charset="-122"/>
              <a:sym typeface="黑体" panose="02010609060101010101" pitchFamily="49" charset="-122"/>
            </a:endParaRPr>
          </a:p>
        </p:txBody>
      </p:sp>
      <p:sp>
        <p:nvSpPr>
          <p:cNvPr id="135182" name="Rectangle 24"/>
          <p:cNvSpPr>
            <a:spLocks noChangeArrowheads="1"/>
          </p:cNvSpPr>
          <p:nvPr/>
        </p:nvSpPr>
        <p:spPr bwMode="auto">
          <a:xfrm>
            <a:off x="8389937" y="3731668"/>
            <a:ext cx="1582737"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r>
              <a:rPr lang="zh-CN" altLang="en-US" sz="1800" dirty="0">
                <a:solidFill>
                  <a:srgbClr val="000000"/>
                </a:solidFill>
                <a:latin typeface="Times New Roman" panose="02020603050405020304" pitchFamily="18" charset="0"/>
                <a:ea typeface="仿宋" panose="02010609060101010101" pitchFamily="49" charset="-122"/>
                <a:sym typeface="Calibri" panose="020F0502020204030204" pitchFamily="34" charset="0"/>
              </a:rPr>
              <a:t>电子邮件：</a:t>
            </a:r>
            <a:r>
              <a:rPr lang="en-US" altLang="zh-CN" sz="2000" dirty="0">
                <a:solidFill>
                  <a:srgbClr val="000000"/>
                </a:solidFill>
                <a:latin typeface="Times New Roman" panose="02020603050405020304" pitchFamily="18" charset="0"/>
                <a:ea typeface="仿宋" panose="02010609060101010101" pitchFamily="49" charset="-122"/>
              </a:rPr>
              <a:t>yangjing@moe.edu.cn; sunyafei@moe.edu.cn</a:t>
            </a:r>
            <a:endParaRPr lang="zh-CN" altLang="en-US" sz="2000" dirty="0">
              <a:solidFill>
                <a:srgbClr val="000000"/>
              </a:solidFill>
              <a:latin typeface="Times New Roman" panose="02020603050405020304" pitchFamily="18" charset="0"/>
              <a:ea typeface="仿宋" panose="02010609060101010101" pitchFamily="49" charset="-122"/>
            </a:endParaRPr>
          </a:p>
        </p:txBody>
      </p:sp>
      <p:sp>
        <p:nvSpPr>
          <p:cNvPr id="135183" name="Text Box 9"/>
          <p:cNvSpPr>
            <a:spLocks noChangeArrowheads="1"/>
          </p:cNvSpPr>
          <p:nvPr/>
        </p:nvSpPr>
        <p:spPr bwMode="auto">
          <a:xfrm>
            <a:off x="1412063" y="1445604"/>
            <a:ext cx="8834473" cy="65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lnSpc>
                <a:spcPct val="150000"/>
              </a:lnSpc>
              <a:spcBef>
                <a:spcPct val="0"/>
              </a:spcBef>
              <a:buFontTx/>
              <a:buNone/>
            </a:pPr>
            <a:r>
              <a:rPr lang="zh-CN" altLang="en-US" sz="2800" dirty="0">
                <a:latin typeface="Times New Roman" panose="02020603050405020304" pitchFamily="18" charset="0"/>
                <a:ea typeface="仿宋" panose="02010609060101010101" pitchFamily="49" charset="-122"/>
                <a:sym typeface="黑体" panose="02010609060101010101" pitchFamily="49" charset="-122"/>
              </a:rPr>
              <a:t>    采集期间  评估中心为各参与高校提供填报支持服务</a:t>
            </a:r>
            <a:endParaRPr lang="en-US" altLang="zh-CN" sz="2800" dirty="0">
              <a:latin typeface="Times New Roman" panose="02020603050405020304" pitchFamily="18" charset="0"/>
              <a:ea typeface="仿宋" panose="02010609060101010101" pitchFamily="49" charset="-122"/>
              <a:sym typeface="黑体" panose="02010609060101010101" pitchFamily="49" charset="-122"/>
            </a:endParaRPr>
          </a:p>
        </p:txBody>
      </p:sp>
      <p:sp>
        <p:nvSpPr>
          <p:cNvPr id="135184" name="矩形 25"/>
          <p:cNvSpPr>
            <a:spLocks noChangeArrowheads="1"/>
          </p:cNvSpPr>
          <p:nvPr/>
        </p:nvSpPr>
        <p:spPr bwMode="auto">
          <a:xfrm>
            <a:off x="6008687" y="3349080"/>
            <a:ext cx="2428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spcBef>
                <a:spcPct val="0"/>
              </a:spcBef>
              <a:buFontTx/>
              <a:buNone/>
            </a:pPr>
            <a:r>
              <a:rPr lang="zh-CN" altLang="en-US" sz="1800">
                <a:solidFill>
                  <a:schemeClr val="tx2"/>
                </a:solidFill>
                <a:latin typeface="Times New Roman" panose="02020603050405020304" pitchFamily="18" charset="0"/>
                <a:ea typeface="仿宋" panose="02010609060101010101" pitchFamily="49" charset="-122"/>
              </a:rPr>
              <a:t> </a:t>
            </a:r>
          </a:p>
        </p:txBody>
      </p:sp>
      <p:sp>
        <p:nvSpPr>
          <p:cNvPr id="3" name="文本框 2">
            <a:extLst>
              <a:ext uri="{FF2B5EF4-FFF2-40B4-BE49-F238E27FC236}">
                <a16:creationId xmlns:a16="http://schemas.microsoft.com/office/drawing/2014/main" xmlns="" id="{C8B4493B-48B2-4277-9945-6FFE9CB5671A}"/>
              </a:ext>
            </a:extLst>
          </p:cNvPr>
          <p:cNvSpPr txBox="1"/>
          <p:nvPr/>
        </p:nvSpPr>
        <p:spPr>
          <a:xfrm>
            <a:off x="469445" y="4859700"/>
            <a:ext cx="2772229" cy="1077218"/>
          </a:xfrm>
          <a:prstGeom prst="rect">
            <a:avLst/>
          </a:prstGeom>
          <a:noFill/>
        </p:spPr>
        <p:txBody>
          <a:bodyPr wrap="square" rtlCol="0">
            <a:spAutoFit/>
          </a:bodyPr>
          <a:lstStyle/>
          <a:p>
            <a:r>
              <a:rPr lang="en-US" altLang="zh-CN" sz="3200" dirty="0">
                <a:latin typeface="Times New Roman" panose="02020603050405020304" pitchFamily="18" charset="0"/>
                <a:ea typeface="仿宋" panose="02010609060101010101" pitchFamily="49" charset="-122"/>
              </a:rPr>
              <a:t>《</a:t>
            </a:r>
            <a:r>
              <a:rPr lang="zh-CN" altLang="en-US" sz="3200" dirty="0">
                <a:latin typeface="Times New Roman" panose="02020603050405020304" pitchFamily="18" charset="0"/>
                <a:ea typeface="仿宋" panose="02010609060101010101" pitchFamily="49" charset="-122"/>
              </a:rPr>
              <a:t>填报指南</a:t>
            </a:r>
            <a:r>
              <a:rPr lang="en-US" altLang="zh-CN" sz="3200" dirty="0">
                <a:latin typeface="Times New Roman" panose="02020603050405020304" pitchFamily="18" charset="0"/>
                <a:ea typeface="仿宋" panose="02010609060101010101" pitchFamily="49" charset="-122"/>
              </a:rPr>
              <a:t>》</a:t>
            </a:r>
          </a:p>
          <a:p>
            <a:r>
              <a:rPr lang="en-US" altLang="zh-CN" sz="3200" dirty="0">
                <a:latin typeface="Times New Roman" panose="02020603050405020304" pitchFamily="18" charset="0"/>
                <a:ea typeface="仿宋" panose="02010609060101010101" pitchFamily="49" charset="-122"/>
              </a:rPr>
              <a:t>《</a:t>
            </a:r>
            <a:r>
              <a:rPr lang="zh-CN" altLang="en-US" sz="3200" dirty="0">
                <a:latin typeface="Times New Roman" panose="02020603050405020304" pitchFamily="18" charset="0"/>
                <a:ea typeface="仿宋" panose="02010609060101010101" pitchFamily="49" charset="-122"/>
              </a:rPr>
              <a:t>答疑手册</a:t>
            </a:r>
            <a:r>
              <a:rPr lang="en-US" altLang="zh-CN" sz="3200" dirty="0">
                <a:latin typeface="Times New Roman" panose="02020603050405020304" pitchFamily="18" charset="0"/>
                <a:ea typeface="仿宋" panose="02010609060101010101" pitchFamily="49" charset="-122"/>
              </a:rPr>
              <a:t>》</a:t>
            </a:r>
            <a:endParaRPr lang="zh-CN" altLang="en-US" sz="3200" dirty="0">
              <a:latin typeface="Times New Roman" panose="02020603050405020304" pitchFamily="18" charset="0"/>
              <a:ea typeface="仿宋" panose="02010609060101010101" pitchFamily="49" charset="-122"/>
            </a:endParaRPr>
          </a:p>
        </p:txBody>
      </p:sp>
      <p:pic>
        <p:nvPicPr>
          <p:cNvPr id="24" name="图片 23">
            <a:extLst>
              <a:ext uri="{FF2B5EF4-FFF2-40B4-BE49-F238E27FC236}">
                <a16:creationId xmlns:a16="http://schemas.microsoft.com/office/drawing/2014/main" xmlns="" id="{7E5564B9-5C12-4A25-A119-2451FD8EA723}"/>
              </a:ext>
            </a:extLst>
          </p:cNvPr>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9491664" y="167983"/>
            <a:ext cx="2326877" cy="711583"/>
          </a:xfrm>
          <a:prstGeom prst="rect">
            <a:avLst/>
          </a:prstGeom>
        </p:spPr>
      </p:pic>
    </p:spTree>
    <p:extLst>
      <p:ext uri="{BB962C8B-B14F-4D97-AF65-F5344CB8AC3E}">
        <p14:creationId xmlns:p14="http://schemas.microsoft.com/office/powerpoint/2010/main" val="1604106798"/>
      </p:ext>
    </p:extLst>
  </p:cSld>
  <p:clrMapOvr>
    <a:masterClrMapping/>
  </p:clrMapOvr>
  <p:transition>
    <p:spli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17"/>
          <p:cNvSpPr>
            <a:spLocks/>
          </p:cNvSpPr>
          <p:nvPr/>
        </p:nvSpPr>
        <p:spPr bwMode="auto">
          <a:xfrm>
            <a:off x="0" y="0"/>
            <a:ext cx="7247467" cy="6858000"/>
          </a:xfrm>
          <a:custGeom>
            <a:avLst/>
            <a:gdLst/>
            <a:ahLst/>
            <a:cxnLst>
              <a:cxn ang="0">
                <a:pos x="0" y="0"/>
              </a:cxn>
              <a:cxn ang="0">
                <a:pos x="5437991" y="0"/>
              </a:cxn>
              <a:cxn ang="0">
                <a:pos x="1633127" y="6858000"/>
              </a:cxn>
              <a:cxn ang="0">
                <a:pos x="0" y="6858000"/>
              </a:cxn>
              <a:cxn ang="0">
                <a:pos x="0" y="0"/>
              </a:cxn>
            </a:cxnLst>
            <a:rect l="0" t="0" r="r" b="b"/>
            <a:pathLst>
              <a:path w="5437991" h="6858000">
                <a:moveTo>
                  <a:pt x="0" y="0"/>
                </a:moveTo>
                <a:lnTo>
                  <a:pt x="5437991" y="0"/>
                </a:lnTo>
                <a:lnTo>
                  <a:pt x="1633127" y="6858000"/>
                </a:lnTo>
                <a:lnTo>
                  <a:pt x="0" y="6858000"/>
                </a:lnTo>
                <a:lnTo>
                  <a:pt x="0" y="0"/>
                </a:lnTo>
                <a:close/>
              </a:path>
            </a:pathLst>
          </a:custGeom>
          <a:solidFill>
            <a:srgbClr val="1A489A"/>
          </a:solidFill>
          <a:ln w="9525">
            <a:solidFill>
              <a:schemeClr val="tx2"/>
            </a:solidFill>
            <a:round/>
            <a:headEnd/>
            <a:tailEnd/>
          </a:ln>
        </p:spPr>
        <p:txBody>
          <a:bodyPr anchor="ctr"/>
          <a:lstStyle/>
          <a:p>
            <a:endParaRPr lang="zh-CN" altLang="en-US">
              <a:solidFill>
                <a:srgbClr val="1F497D"/>
              </a:solidFill>
              <a:latin typeface="Times New Roman" panose="02020603050405020304" pitchFamily="18" charset="0"/>
              <a:ea typeface="仿宋" panose="02010609060101010101" pitchFamily="49" charset="-122"/>
            </a:endParaRPr>
          </a:p>
        </p:txBody>
      </p:sp>
      <p:grpSp>
        <p:nvGrpSpPr>
          <p:cNvPr id="4" name="组合 39"/>
          <p:cNvGrpSpPr>
            <a:grpSpLocks/>
          </p:cNvGrpSpPr>
          <p:nvPr/>
        </p:nvGrpSpPr>
        <p:grpSpPr bwMode="auto">
          <a:xfrm>
            <a:off x="221915" y="469394"/>
            <a:ext cx="3954355" cy="2124075"/>
            <a:chOff x="-125724" y="0"/>
            <a:chExt cx="2965613" cy="2124000"/>
          </a:xfrm>
        </p:grpSpPr>
        <p:sp>
          <p:nvSpPr>
            <p:cNvPr id="5" name="Text Box 20"/>
            <p:cNvSpPr txBox="1">
              <a:spLocks noChangeArrowheads="1"/>
            </p:cNvSpPr>
            <p:nvPr/>
          </p:nvSpPr>
          <p:spPr bwMode="auto">
            <a:xfrm>
              <a:off x="1028739" y="670889"/>
              <a:ext cx="1811150" cy="478063"/>
            </a:xfrm>
            <a:prstGeom prst="rect">
              <a:avLst/>
            </a:prstGeom>
            <a:noFill/>
            <a:ln w="9525">
              <a:noFill/>
              <a:miter lim="800000"/>
              <a:headEnd/>
              <a:tailEnd/>
            </a:ln>
            <a:effectLst/>
          </p:spPr>
          <p:txBody>
            <a:bodyPr>
              <a:spAutoFit/>
            </a:bodyPr>
            <a:lstStyle/>
            <a:p>
              <a:pPr algn="dist">
                <a:lnSpc>
                  <a:spcPct val="110000"/>
                </a:lnSpc>
                <a:buClr>
                  <a:srgbClr val="4F81BD"/>
                </a:buClr>
                <a:buSzPct val="70000"/>
                <a:buFont typeface="Wingdings" pitchFamily="2" charset="2"/>
                <a:buNone/>
              </a:pPr>
              <a:r>
                <a:rPr lang="zh-CN" altLang="en-US" sz="2400" dirty="0">
                  <a:solidFill>
                    <a:prstClr val="white"/>
                  </a:solidFill>
                  <a:latin typeface="Times New Roman" panose="02020603050405020304" pitchFamily="18" charset="0"/>
                  <a:ea typeface="仿宋" panose="02010609060101010101" pitchFamily="49" charset="-122"/>
                </a:rPr>
                <a:t>Contents</a:t>
              </a:r>
            </a:p>
          </p:txBody>
        </p:sp>
        <p:sp>
          <p:nvSpPr>
            <p:cNvPr id="6" name="文本框 20"/>
            <p:cNvSpPr txBox="1">
              <a:spLocks noChangeArrowheads="1"/>
            </p:cNvSpPr>
            <p:nvPr/>
          </p:nvSpPr>
          <p:spPr bwMode="auto">
            <a:xfrm>
              <a:off x="-125724" y="293009"/>
              <a:ext cx="1347724" cy="838469"/>
            </a:xfrm>
            <a:prstGeom prst="rect">
              <a:avLst/>
            </a:prstGeom>
            <a:noFill/>
            <a:ln w="9525">
              <a:noFill/>
              <a:miter lim="800000"/>
              <a:headEnd/>
              <a:tailEnd/>
            </a:ln>
          </p:spPr>
          <p:txBody>
            <a:bodyPr>
              <a:spAutoFit/>
            </a:bodyPr>
            <a:lstStyle/>
            <a:p>
              <a:pPr algn="ctr">
                <a:lnSpc>
                  <a:spcPct val="110000"/>
                </a:lnSpc>
                <a:buClr>
                  <a:srgbClr val="4F81BD"/>
                </a:buClr>
                <a:buSzPct val="70000"/>
                <a:buFont typeface="Wingdings" pitchFamily="2" charset="2"/>
                <a:buNone/>
              </a:pPr>
              <a:r>
                <a:rPr lang="zh-CN" altLang="en-US" sz="4800" i="0" dirty="0">
                  <a:solidFill>
                    <a:prstClr val="white"/>
                  </a:solidFill>
                  <a:latin typeface="Times New Roman" panose="02020603050405020304" pitchFamily="18" charset="0"/>
                  <a:ea typeface="仿宋" panose="02010609060101010101" pitchFamily="49" charset="-122"/>
                </a:rPr>
                <a:t>提纲</a:t>
              </a:r>
            </a:p>
          </p:txBody>
        </p:sp>
        <p:cxnSp>
          <p:nvCxnSpPr>
            <p:cNvPr id="7" name="直接连接符 22"/>
            <p:cNvCxnSpPr>
              <a:cxnSpLocks noChangeShapeType="1"/>
            </p:cNvCxnSpPr>
            <p:nvPr/>
          </p:nvCxnSpPr>
          <p:spPr bwMode="auto">
            <a:xfrm>
              <a:off x="293470" y="1094002"/>
              <a:ext cx="2430307" cy="0"/>
            </a:xfrm>
            <a:prstGeom prst="line">
              <a:avLst/>
            </a:prstGeom>
            <a:noFill/>
            <a:ln w="9525" cmpd="sng">
              <a:solidFill>
                <a:schemeClr val="bg1"/>
              </a:solidFill>
              <a:prstDash val="sysDash"/>
              <a:round/>
              <a:headEnd/>
              <a:tailEnd/>
            </a:ln>
          </p:spPr>
        </p:cxnSp>
        <p:cxnSp>
          <p:nvCxnSpPr>
            <p:cNvPr id="8" name="直接连接符 24"/>
            <p:cNvCxnSpPr>
              <a:cxnSpLocks noChangeShapeType="1"/>
            </p:cNvCxnSpPr>
            <p:nvPr/>
          </p:nvCxnSpPr>
          <p:spPr bwMode="auto">
            <a:xfrm>
              <a:off x="1043253" y="0"/>
              <a:ext cx="0" cy="2124000"/>
            </a:xfrm>
            <a:prstGeom prst="line">
              <a:avLst/>
            </a:prstGeom>
            <a:noFill/>
            <a:ln w="9525" cmpd="sng">
              <a:solidFill>
                <a:schemeClr val="bg1"/>
              </a:solidFill>
              <a:prstDash val="sysDash"/>
              <a:round/>
              <a:headEnd/>
              <a:tailEnd/>
            </a:ln>
          </p:spPr>
        </p:cxnSp>
      </p:grpSp>
      <p:grpSp>
        <p:nvGrpSpPr>
          <p:cNvPr id="23" name="组合 22"/>
          <p:cNvGrpSpPr/>
          <p:nvPr/>
        </p:nvGrpSpPr>
        <p:grpSpPr>
          <a:xfrm>
            <a:off x="5016342" y="1848333"/>
            <a:ext cx="982133" cy="735012"/>
            <a:chOff x="3932238" y="1579563"/>
            <a:chExt cx="736600" cy="735012"/>
          </a:xfrm>
        </p:grpSpPr>
        <p:sp>
          <p:nvSpPr>
            <p:cNvPr id="9" name="椭圆 25"/>
            <p:cNvSpPr>
              <a:spLocks noChangeArrowheads="1"/>
            </p:cNvSpPr>
            <p:nvPr/>
          </p:nvSpPr>
          <p:spPr bwMode="auto">
            <a:xfrm>
              <a:off x="3932238" y="1579563"/>
              <a:ext cx="736600" cy="735012"/>
            </a:xfrm>
            <a:prstGeom prst="ellipse">
              <a:avLst/>
            </a:prstGeom>
            <a:solidFill>
              <a:schemeClr val="bg1"/>
            </a:solidFill>
            <a:ln w="9525">
              <a:noFill/>
              <a:round/>
              <a:headEnd/>
              <a:tailEnd/>
            </a:ln>
          </p:spPr>
          <p:txBody>
            <a:bodyPr anchor="ctr"/>
            <a:lstStyle/>
            <a:p>
              <a:pPr algn="ctr">
                <a:lnSpc>
                  <a:spcPct val="110000"/>
                </a:lnSpc>
                <a:buClr>
                  <a:srgbClr val="4F81BD"/>
                </a:buClr>
                <a:buSzPct val="70000"/>
                <a:buFont typeface="Wingdings" pitchFamily="2" charset="2"/>
                <a:buNone/>
              </a:pPr>
              <a:endParaRPr lang="zh-CN" altLang="en-US" i="0">
                <a:solidFill>
                  <a:srgbClr val="FFFFFF"/>
                </a:solidFill>
                <a:latin typeface="Times New Roman" panose="02020603050405020304" pitchFamily="18" charset="0"/>
                <a:ea typeface="仿宋" panose="02010609060101010101" pitchFamily="49" charset="-122"/>
              </a:endParaRPr>
            </a:p>
          </p:txBody>
        </p:sp>
        <p:sp>
          <p:nvSpPr>
            <p:cNvPr id="13" name="椭圆 31"/>
            <p:cNvSpPr>
              <a:spLocks noChangeArrowheads="1"/>
            </p:cNvSpPr>
            <p:nvPr/>
          </p:nvSpPr>
          <p:spPr bwMode="auto">
            <a:xfrm>
              <a:off x="3986213" y="1631950"/>
              <a:ext cx="628650" cy="630238"/>
            </a:xfrm>
            <a:prstGeom prst="ellipse">
              <a:avLst/>
            </a:prstGeom>
            <a:solidFill>
              <a:schemeClr val="accent4">
                <a:lumMod val="75000"/>
              </a:schemeClr>
            </a:solidFill>
            <a:ln w="9525">
              <a:noFill/>
              <a:round/>
              <a:headEnd/>
              <a:tailEnd/>
            </a:ln>
          </p:spPr>
          <p:txBody>
            <a:bodyPr lIns="0" tIns="0" rIns="0" bIns="0" anchor="ctr"/>
            <a:lstStyle/>
            <a:p>
              <a:pPr algn="ctr">
                <a:lnSpc>
                  <a:spcPct val="110000"/>
                </a:lnSpc>
                <a:buClr>
                  <a:srgbClr val="4F81BD"/>
                </a:buClr>
                <a:buSzPct val="70000"/>
                <a:buFont typeface="Wingdings" pitchFamily="2" charset="2"/>
                <a:buNone/>
              </a:pPr>
              <a:r>
                <a:rPr lang="en-US" sz="2000" dirty="0">
                  <a:solidFill>
                    <a:srgbClr val="FFFFFF"/>
                  </a:solidFill>
                  <a:latin typeface="Times New Roman" panose="02020603050405020304" pitchFamily="18" charset="0"/>
                  <a:ea typeface="仿宋" panose="02010609060101010101" pitchFamily="49" charset="-122"/>
                </a:rPr>
                <a:t>01</a:t>
              </a:r>
            </a:p>
          </p:txBody>
        </p:sp>
      </p:grpSp>
      <p:grpSp>
        <p:nvGrpSpPr>
          <p:cNvPr id="24" name="组合 23"/>
          <p:cNvGrpSpPr/>
          <p:nvPr/>
        </p:nvGrpSpPr>
        <p:grpSpPr>
          <a:xfrm>
            <a:off x="4154846" y="3175484"/>
            <a:ext cx="982133" cy="736600"/>
            <a:chOff x="3449638" y="2436813"/>
            <a:chExt cx="736600" cy="736600"/>
          </a:xfrm>
        </p:grpSpPr>
        <p:sp>
          <p:nvSpPr>
            <p:cNvPr id="10" name="椭圆 28"/>
            <p:cNvSpPr>
              <a:spLocks noChangeArrowheads="1"/>
            </p:cNvSpPr>
            <p:nvPr/>
          </p:nvSpPr>
          <p:spPr bwMode="auto">
            <a:xfrm>
              <a:off x="3449638" y="2436813"/>
              <a:ext cx="736600" cy="736600"/>
            </a:xfrm>
            <a:prstGeom prst="ellipse">
              <a:avLst/>
            </a:prstGeom>
            <a:solidFill>
              <a:schemeClr val="bg1"/>
            </a:solidFill>
            <a:ln w="9525">
              <a:noFill/>
              <a:round/>
              <a:headEnd/>
              <a:tailEnd/>
            </a:ln>
          </p:spPr>
          <p:txBody>
            <a:bodyPr anchor="ctr"/>
            <a:lstStyle/>
            <a:p>
              <a:pPr algn="ctr">
                <a:lnSpc>
                  <a:spcPct val="110000"/>
                </a:lnSpc>
                <a:buClr>
                  <a:srgbClr val="4F81BD"/>
                </a:buClr>
                <a:buSzPct val="70000"/>
                <a:buFont typeface="Wingdings" pitchFamily="2" charset="2"/>
                <a:buNone/>
              </a:pPr>
              <a:endParaRPr lang="zh-CN" altLang="en-US" i="0">
                <a:solidFill>
                  <a:srgbClr val="FFFFFF"/>
                </a:solidFill>
                <a:latin typeface="Times New Roman" panose="02020603050405020304" pitchFamily="18" charset="0"/>
                <a:ea typeface="仿宋" panose="02010609060101010101" pitchFamily="49" charset="-122"/>
              </a:endParaRPr>
            </a:p>
          </p:txBody>
        </p:sp>
        <p:sp>
          <p:nvSpPr>
            <p:cNvPr id="14" name="椭圆 32"/>
            <p:cNvSpPr>
              <a:spLocks noChangeArrowheads="1"/>
            </p:cNvSpPr>
            <p:nvPr/>
          </p:nvSpPr>
          <p:spPr bwMode="auto">
            <a:xfrm>
              <a:off x="3502025" y="2490788"/>
              <a:ext cx="630238" cy="628650"/>
            </a:xfrm>
            <a:prstGeom prst="ellipse">
              <a:avLst/>
            </a:prstGeom>
            <a:solidFill>
              <a:schemeClr val="accent4">
                <a:lumMod val="75000"/>
              </a:schemeClr>
            </a:solidFill>
            <a:ln w="9525">
              <a:noFill/>
              <a:round/>
              <a:headEnd/>
              <a:tailEnd/>
            </a:ln>
          </p:spPr>
          <p:txBody>
            <a:bodyPr lIns="0" tIns="0" rIns="0" bIns="0" anchor="ctr"/>
            <a:lstStyle/>
            <a:p>
              <a:pPr algn="ctr">
                <a:lnSpc>
                  <a:spcPct val="110000"/>
                </a:lnSpc>
                <a:buClr>
                  <a:srgbClr val="4F81BD"/>
                </a:buClr>
                <a:buSzPct val="70000"/>
                <a:buFont typeface="Wingdings" pitchFamily="2" charset="2"/>
                <a:buNone/>
              </a:pPr>
              <a:r>
                <a:rPr lang="en-US" sz="2000" dirty="0">
                  <a:solidFill>
                    <a:srgbClr val="FFFFFF"/>
                  </a:solidFill>
                  <a:latin typeface="Times New Roman" panose="02020603050405020304" pitchFamily="18" charset="0"/>
                  <a:ea typeface="仿宋" panose="02010609060101010101" pitchFamily="49" charset="-122"/>
                </a:rPr>
                <a:t>02</a:t>
              </a:r>
            </a:p>
          </p:txBody>
        </p:sp>
      </p:grpSp>
      <p:grpSp>
        <p:nvGrpSpPr>
          <p:cNvPr id="25" name="组合 24"/>
          <p:cNvGrpSpPr/>
          <p:nvPr/>
        </p:nvGrpSpPr>
        <p:grpSpPr>
          <a:xfrm>
            <a:off x="3202339" y="4532806"/>
            <a:ext cx="980016" cy="736600"/>
            <a:chOff x="2986088" y="3314700"/>
            <a:chExt cx="735012" cy="736600"/>
          </a:xfrm>
        </p:grpSpPr>
        <p:sp>
          <p:nvSpPr>
            <p:cNvPr id="11" name="椭圆 29"/>
            <p:cNvSpPr>
              <a:spLocks noChangeArrowheads="1"/>
            </p:cNvSpPr>
            <p:nvPr/>
          </p:nvSpPr>
          <p:spPr bwMode="auto">
            <a:xfrm>
              <a:off x="2986088" y="3314700"/>
              <a:ext cx="735012" cy="736600"/>
            </a:xfrm>
            <a:prstGeom prst="ellipse">
              <a:avLst/>
            </a:prstGeom>
            <a:solidFill>
              <a:schemeClr val="bg1"/>
            </a:solidFill>
            <a:ln w="9525">
              <a:noFill/>
              <a:round/>
              <a:headEnd/>
              <a:tailEnd/>
            </a:ln>
          </p:spPr>
          <p:txBody>
            <a:bodyPr anchor="ctr"/>
            <a:lstStyle/>
            <a:p>
              <a:pPr algn="ctr">
                <a:lnSpc>
                  <a:spcPct val="110000"/>
                </a:lnSpc>
                <a:buClr>
                  <a:srgbClr val="4F81BD"/>
                </a:buClr>
                <a:buSzPct val="70000"/>
                <a:buFont typeface="Wingdings" pitchFamily="2" charset="2"/>
                <a:buNone/>
              </a:pPr>
              <a:endParaRPr lang="zh-CN" altLang="en-US">
                <a:solidFill>
                  <a:srgbClr val="FFFFFF"/>
                </a:solidFill>
                <a:latin typeface="Times New Roman" panose="02020603050405020304" pitchFamily="18" charset="0"/>
                <a:ea typeface="仿宋" panose="02010609060101010101" pitchFamily="49" charset="-122"/>
              </a:endParaRPr>
            </a:p>
          </p:txBody>
        </p:sp>
        <p:sp>
          <p:nvSpPr>
            <p:cNvPr id="15" name="椭圆 33"/>
            <p:cNvSpPr>
              <a:spLocks noChangeArrowheads="1"/>
            </p:cNvSpPr>
            <p:nvPr/>
          </p:nvSpPr>
          <p:spPr bwMode="auto">
            <a:xfrm>
              <a:off x="3038475" y="3367088"/>
              <a:ext cx="630238" cy="630237"/>
            </a:xfrm>
            <a:prstGeom prst="ellipse">
              <a:avLst/>
            </a:prstGeom>
            <a:solidFill>
              <a:schemeClr val="accent4">
                <a:lumMod val="75000"/>
              </a:schemeClr>
            </a:solidFill>
            <a:ln w="9525">
              <a:noFill/>
              <a:round/>
              <a:headEnd/>
              <a:tailEnd/>
            </a:ln>
          </p:spPr>
          <p:txBody>
            <a:bodyPr lIns="0" tIns="0" rIns="0" bIns="0" anchor="ctr"/>
            <a:lstStyle/>
            <a:p>
              <a:pPr algn="ctr">
                <a:lnSpc>
                  <a:spcPct val="110000"/>
                </a:lnSpc>
                <a:buClr>
                  <a:srgbClr val="4F81BD"/>
                </a:buClr>
                <a:buSzPct val="70000"/>
                <a:buFont typeface="Wingdings" pitchFamily="2" charset="2"/>
                <a:buNone/>
              </a:pPr>
              <a:r>
                <a:rPr lang="en-US" sz="2000" dirty="0">
                  <a:solidFill>
                    <a:srgbClr val="FFFFFF"/>
                  </a:solidFill>
                  <a:latin typeface="Times New Roman" panose="02020603050405020304" pitchFamily="18" charset="0"/>
                  <a:ea typeface="仿宋" panose="02010609060101010101" pitchFamily="49" charset="-122"/>
                </a:rPr>
                <a:t>03</a:t>
              </a:r>
            </a:p>
          </p:txBody>
        </p:sp>
      </p:grpSp>
      <p:sp>
        <p:nvSpPr>
          <p:cNvPr id="18" name="文本框 35"/>
          <p:cNvSpPr txBox="1">
            <a:spLocks noChangeArrowheads="1"/>
          </p:cNvSpPr>
          <p:nvPr/>
        </p:nvSpPr>
        <p:spPr bwMode="auto">
          <a:xfrm>
            <a:off x="5278758" y="3267793"/>
            <a:ext cx="5248667" cy="584775"/>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kumimoji="1" lang="zh-CN" altLang="en-US" sz="3200" b="1" spc="50" dirty="0">
                <a:ln w="11430"/>
                <a:solidFill>
                  <a:srgbClr val="0031C6"/>
                </a:solidFill>
                <a:latin typeface="Times New Roman" panose="02020603050405020304" pitchFamily="18" charset="0"/>
                <a:ea typeface="仿宋" panose="02010609060101010101" pitchFamily="49" charset="-122"/>
              </a:rPr>
              <a:t>国家数据平台表格内涵解释</a:t>
            </a:r>
            <a:endParaRPr kumimoji="1" lang="en-US" altLang="zh-CN" sz="3200" b="1" spc="50" dirty="0">
              <a:ln w="11430"/>
              <a:solidFill>
                <a:srgbClr val="0031C6"/>
              </a:solidFill>
              <a:latin typeface="Times New Roman" panose="02020603050405020304" pitchFamily="18" charset="0"/>
              <a:ea typeface="仿宋" panose="02010609060101010101" pitchFamily="49" charset="-122"/>
            </a:endParaRPr>
          </a:p>
        </p:txBody>
      </p:sp>
      <p:sp>
        <p:nvSpPr>
          <p:cNvPr id="19" name="文本框 36"/>
          <p:cNvSpPr txBox="1">
            <a:spLocks noChangeArrowheads="1"/>
          </p:cNvSpPr>
          <p:nvPr/>
        </p:nvSpPr>
        <p:spPr bwMode="auto">
          <a:xfrm>
            <a:off x="5136979" y="1946183"/>
            <a:ext cx="5762040" cy="584775"/>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kumimoji="1" lang="zh-CN" altLang="en-US" sz="3200" b="1" spc="50" dirty="0">
                <a:ln w="11430"/>
                <a:solidFill>
                  <a:srgbClr val="0031C6"/>
                </a:solidFill>
                <a:latin typeface="Times New Roman" panose="02020603050405020304" pitchFamily="18" charset="0"/>
                <a:ea typeface="仿宋" panose="02010609060101010101" pitchFamily="49" charset="-122"/>
              </a:rPr>
              <a:t>国家数据平台简介</a:t>
            </a:r>
            <a:endParaRPr kumimoji="1" lang="zh-CN" altLang="en-US" sz="3200" b="1" i="0" spc="50" dirty="0">
              <a:ln w="11430"/>
              <a:solidFill>
                <a:srgbClr val="0031C6"/>
              </a:solidFill>
              <a:latin typeface="Times New Roman" panose="02020603050405020304" pitchFamily="18" charset="0"/>
              <a:ea typeface="仿宋" panose="02010609060101010101" pitchFamily="49" charset="-122"/>
            </a:endParaRPr>
          </a:p>
        </p:txBody>
      </p:sp>
      <p:sp>
        <p:nvSpPr>
          <p:cNvPr id="21" name="文本框 38"/>
          <p:cNvSpPr txBox="1">
            <a:spLocks noChangeArrowheads="1"/>
          </p:cNvSpPr>
          <p:nvPr/>
        </p:nvSpPr>
        <p:spPr bwMode="auto">
          <a:xfrm>
            <a:off x="4507549" y="4648919"/>
            <a:ext cx="4272474" cy="589777"/>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lnSpc>
                <a:spcPct val="110000"/>
              </a:lnSpc>
              <a:buClr>
                <a:schemeClr val="accent1"/>
              </a:buClr>
              <a:buSzPct val="70000"/>
              <a:buFont typeface="Wingdings" pitchFamily="2" charset="2"/>
              <a:buNone/>
            </a:pPr>
            <a:r>
              <a:rPr kumimoji="1" lang="zh-CN" altLang="en-US" sz="3200" b="1" spc="50" dirty="0">
                <a:ln w="11430"/>
                <a:solidFill>
                  <a:srgbClr val="0031C6"/>
                </a:solidFill>
                <a:latin typeface="Times New Roman" panose="02020603050405020304" pitchFamily="18" charset="0"/>
                <a:ea typeface="仿宋" panose="02010609060101010101" pitchFamily="49" charset="-122"/>
              </a:rPr>
              <a:t>数据采集工作建议</a:t>
            </a:r>
          </a:p>
        </p:txBody>
      </p:sp>
      <p:pic>
        <p:nvPicPr>
          <p:cNvPr id="29" name="图片 28"/>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9585462" y="113602"/>
            <a:ext cx="2326877" cy="711583"/>
          </a:xfrm>
          <a:prstGeom prst="rect">
            <a:avLst/>
          </a:prstGeom>
        </p:spPr>
      </p:pic>
    </p:spTree>
    <p:extLst>
      <p:ext uri="{BB962C8B-B14F-4D97-AF65-F5344CB8AC3E}">
        <p14:creationId xmlns:p14="http://schemas.microsoft.com/office/powerpoint/2010/main" val="2838448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8"/>
                                        </p:tgtEl>
                                      </p:cBhvr>
                                      <p:by x="150000" y="150000"/>
                                    </p:animScale>
                                  </p:childTnLst>
                                </p:cTn>
                              </p:par>
                              <p:par>
                                <p:cTn id="7" presetID="21" presetClass="emph" presetSubtype="0" fill="hold" grpId="1" nodeType="withEffect">
                                  <p:stCondLst>
                                    <p:cond delay="0"/>
                                  </p:stCondLst>
                                  <p:childTnLst>
                                    <p:animClr clrSpc="hsl" dir="cw">
                                      <p:cBhvr override="childStyle">
                                        <p:cTn id="8" dur="2000" fill="hold"/>
                                        <p:tgtEl>
                                          <p:spTgt spid="18"/>
                                        </p:tgtEl>
                                        <p:attrNameLst>
                                          <p:attrName>style.color</p:attrName>
                                        </p:attrNameLst>
                                      </p:cBhvr>
                                      <p:by>
                                        <p:hsl h="7200000" s="0" l="0"/>
                                      </p:by>
                                    </p:animClr>
                                    <p:animClr clrSpc="hsl" dir="cw">
                                      <p:cBhvr>
                                        <p:cTn id="9" dur="2000" fill="hold"/>
                                        <p:tgtEl>
                                          <p:spTgt spid="18"/>
                                        </p:tgtEl>
                                        <p:attrNameLst>
                                          <p:attrName>fillcolor</p:attrName>
                                        </p:attrNameLst>
                                      </p:cBhvr>
                                      <p:by>
                                        <p:hsl h="7200000" s="0" l="0"/>
                                      </p:by>
                                    </p:animClr>
                                    <p:animClr clrSpc="hsl" dir="cw">
                                      <p:cBhvr>
                                        <p:cTn id="10" dur="2000" fill="hold"/>
                                        <p:tgtEl>
                                          <p:spTgt spid="18"/>
                                        </p:tgtEl>
                                        <p:attrNameLst>
                                          <p:attrName>stroke.color</p:attrName>
                                        </p:attrNameLst>
                                      </p:cBhvr>
                                      <p:by>
                                        <p:hsl h="7200000" s="0" l="0"/>
                                      </p:by>
                                    </p:animClr>
                                    <p:set>
                                      <p:cBhvr>
                                        <p:cTn id="11" dur="2000" fill="hold"/>
                                        <p:tgtEl>
                                          <p:spTgt spid="18"/>
                                        </p:tgtEl>
                                        <p:attrNameLst>
                                          <p:attrName>fill.type</p:attrName>
                                        </p:attrNameLst>
                                      </p:cBhvr>
                                      <p:to>
                                        <p:strVal val="solid"/>
                                      </p:to>
                                    </p:set>
                                  </p:childTnLst>
                                </p:cTn>
                              </p:par>
                              <p:par>
                                <p:cTn id="12" presetID="42" presetClass="path" presetSubtype="0" accel="50000" decel="50000" fill="hold" grpId="2" nodeType="withEffect">
                                  <p:stCondLst>
                                    <p:cond delay="0"/>
                                  </p:stCondLst>
                                  <p:childTnLst>
                                    <p:animMotion origin="layout" path="M 2.91667E-6 -1.48148E-6 L 0.05794 -0.00092 " pathEditMode="relative" rAng="0" ptsTypes="AA">
                                      <p:cBhvr>
                                        <p:cTn id="13" dur="2000" fill="hold"/>
                                        <p:tgtEl>
                                          <p:spTgt spid="18"/>
                                        </p:tgtEl>
                                        <p:attrNameLst>
                                          <p:attrName>ppt_x</p:attrName>
                                          <p:attrName>ppt_y</p:attrName>
                                        </p:attrNameLst>
                                      </p:cBhvr>
                                      <p:rCtr x="2891"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8" grpId="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4186" y="93407"/>
            <a:ext cx="2326877" cy="711583"/>
          </a:xfrm>
          <a:prstGeom prst="rect">
            <a:avLst/>
          </a:prstGeom>
        </p:spPr>
      </p:pic>
      <p:graphicFrame>
        <p:nvGraphicFramePr>
          <p:cNvPr id="3" name="图示 2"/>
          <p:cNvGraphicFramePr/>
          <p:nvPr>
            <p:extLst>
              <p:ext uri="{D42A27DB-BD31-4B8C-83A1-F6EECF244321}">
                <p14:modId xmlns:p14="http://schemas.microsoft.com/office/powerpoint/2010/main" val="416181171"/>
              </p:ext>
            </p:extLst>
          </p:nvPr>
        </p:nvGraphicFramePr>
        <p:xfrm>
          <a:off x="819425" y="804990"/>
          <a:ext cx="10650331"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p:cNvSpPr txBox="1"/>
          <p:nvPr/>
        </p:nvSpPr>
        <p:spPr>
          <a:xfrm>
            <a:off x="872840" y="914400"/>
            <a:ext cx="3016446" cy="646331"/>
          </a:xfrm>
          <a:prstGeom prst="rect">
            <a:avLst/>
          </a:prstGeom>
          <a:noFill/>
        </p:spPr>
        <p:txBody>
          <a:bodyPr wrap="square" rtlCol="0">
            <a:spAutoFit/>
          </a:bodyPr>
          <a:lstStyle/>
          <a:p>
            <a:r>
              <a:rPr lang="zh-CN" altLang="en-US" sz="3600" dirty="0">
                <a:latin typeface="Times New Roman" panose="02020603050405020304" pitchFamily="18" charset="0"/>
                <a:ea typeface="仿宋" panose="02010609060101010101" pitchFamily="49" charset="-122"/>
              </a:rPr>
              <a:t>明晰时间要求</a:t>
            </a:r>
          </a:p>
        </p:txBody>
      </p:sp>
    </p:spTree>
    <p:extLst>
      <p:ext uri="{BB962C8B-B14F-4D97-AF65-F5344CB8AC3E}">
        <p14:creationId xmlns:p14="http://schemas.microsoft.com/office/powerpoint/2010/main" val="2802272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4186" y="93407"/>
            <a:ext cx="2326877" cy="711583"/>
          </a:xfrm>
          <a:prstGeom prst="rect">
            <a:avLst/>
          </a:prstGeom>
        </p:spPr>
      </p:pic>
      <p:sp>
        <p:nvSpPr>
          <p:cNvPr id="4" name="TextBox 3"/>
          <p:cNvSpPr txBox="1"/>
          <p:nvPr/>
        </p:nvSpPr>
        <p:spPr>
          <a:xfrm>
            <a:off x="4103056" y="804990"/>
            <a:ext cx="3016446" cy="646331"/>
          </a:xfrm>
          <a:prstGeom prst="rect">
            <a:avLst/>
          </a:prstGeom>
          <a:noFill/>
        </p:spPr>
        <p:txBody>
          <a:bodyPr wrap="square" rtlCol="0">
            <a:spAutoFit/>
          </a:bodyPr>
          <a:lstStyle/>
          <a:p>
            <a:r>
              <a:rPr lang="zh-CN" altLang="en-US" sz="3600" dirty="0">
                <a:latin typeface="Times New Roman" panose="02020603050405020304" pitchFamily="18" charset="0"/>
                <a:ea typeface="仿宋" panose="02010609060101010101" pitchFamily="49" charset="-122"/>
              </a:rPr>
              <a:t>做好表格编号</a:t>
            </a:r>
          </a:p>
        </p:txBody>
      </p:sp>
      <p:graphicFrame>
        <p:nvGraphicFramePr>
          <p:cNvPr id="5" name="图示 4"/>
          <p:cNvGraphicFramePr/>
          <p:nvPr>
            <p:extLst>
              <p:ext uri="{D42A27DB-BD31-4B8C-83A1-F6EECF244321}">
                <p14:modId xmlns:p14="http://schemas.microsoft.com/office/powerpoint/2010/main" val="49782925"/>
              </p:ext>
            </p:extLst>
          </p:nvPr>
        </p:nvGraphicFramePr>
        <p:xfrm>
          <a:off x="208722" y="804990"/>
          <a:ext cx="11638722" cy="3981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665921" y="4522305"/>
            <a:ext cx="10277061" cy="1569660"/>
          </a:xfrm>
          <a:prstGeom prst="rect">
            <a:avLst/>
          </a:prstGeom>
          <a:noFill/>
        </p:spPr>
        <p:txBody>
          <a:bodyPr wrap="square" rtlCol="0">
            <a:spAutoFit/>
          </a:bodyPr>
          <a:lstStyle/>
          <a:p>
            <a:r>
              <a:rPr lang="en-US" altLang="zh-CN" sz="3200" dirty="0">
                <a:latin typeface="Times New Roman" panose="02020603050405020304" pitchFamily="18" charset="0"/>
                <a:ea typeface="仿宋" panose="02010609060101010101" pitchFamily="49" charset="-122"/>
              </a:rPr>
              <a:t>1.</a:t>
            </a:r>
            <a:r>
              <a:rPr lang="zh-CN" altLang="en-US" sz="3200" dirty="0">
                <a:latin typeface="Times New Roman" panose="02020603050405020304" pitchFamily="18" charset="0"/>
                <a:ea typeface="仿宋" panose="02010609060101010101" pitchFamily="49" charset="-122"/>
              </a:rPr>
              <a:t>编号由学校按照内部管理自行定义，用于系统内部识别；</a:t>
            </a:r>
            <a:endParaRPr lang="en-US" altLang="zh-CN" sz="3200" dirty="0">
              <a:latin typeface="Times New Roman" panose="02020603050405020304" pitchFamily="18" charset="0"/>
              <a:ea typeface="仿宋" panose="02010609060101010101" pitchFamily="49" charset="-122"/>
            </a:endParaRPr>
          </a:p>
          <a:p>
            <a:r>
              <a:rPr lang="en-US" altLang="zh-CN" sz="3200" dirty="0">
                <a:latin typeface="Times New Roman" panose="02020603050405020304" pitchFamily="18" charset="0"/>
                <a:ea typeface="仿宋" panose="02010609060101010101" pitchFamily="49" charset="-122"/>
              </a:rPr>
              <a:t>2.</a:t>
            </a:r>
            <a:r>
              <a:rPr lang="zh-CN" altLang="en-US" sz="3200" dirty="0">
                <a:latin typeface="Times New Roman" panose="02020603050405020304" pitchFamily="18" charset="0"/>
                <a:ea typeface="仿宋" panose="02010609060101010101" pitchFamily="49" charset="-122"/>
              </a:rPr>
              <a:t>同一类别下，编号不能重复；不同类别间，编号可以重复。</a:t>
            </a:r>
          </a:p>
        </p:txBody>
      </p:sp>
    </p:spTree>
    <p:extLst>
      <p:ext uri="{BB962C8B-B14F-4D97-AF65-F5344CB8AC3E}">
        <p14:creationId xmlns:p14="http://schemas.microsoft.com/office/powerpoint/2010/main" val="25072035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4186" y="93407"/>
            <a:ext cx="2326877" cy="711583"/>
          </a:xfrm>
          <a:prstGeom prst="rect">
            <a:avLst/>
          </a:prstGeom>
        </p:spPr>
      </p:pic>
      <p:sp>
        <p:nvSpPr>
          <p:cNvPr id="4" name="TextBox 3"/>
          <p:cNvSpPr txBox="1"/>
          <p:nvPr/>
        </p:nvSpPr>
        <p:spPr>
          <a:xfrm>
            <a:off x="4103054" y="804990"/>
            <a:ext cx="2953729" cy="646331"/>
          </a:xfrm>
          <a:prstGeom prst="rect">
            <a:avLst/>
          </a:prstGeom>
          <a:noFill/>
        </p:spPr>
        <p:txBody>
          <a:bodyPr wrap="square" rtlCol="0">
            <a:spAutoFit/>
          </a:bodyPr>
          <a:lstStyle/>
          <a:p>
            <a:r>
              <a:rPr lang="zh-CN" altLang="en-US" sz="3600" dirty="0">
                <a:latin typeface="Times New Roman" panose="02020603050405020304" pitchFamily="18" charset="0"/>
                <a:ea typeface="仿宋" panose="02010609060101010101" pitchFamily="49" charset="-122"/>
              </a:rPr>
              <a:t>读懂数据内涵</a:t>
            </a:r>
          </a:p>
        </p:txBody>
      </p:sp>
      <p:graphicFrame>
        <p:nvGraphicFramePr>
          <p:cNvPr id="3" name="图示 2"/>
          <p:cNvGraphicFramePr/>
          <p:nvPr>
            <p:extLst>
              <p:ext uri="{D42A27DB-BD31-4B8C-83A1-F6EECF244321}">
                <p14:modId xmlns:p14="http://schemas.microsoft.com/office/powerpoint/2010/main" val="3824680916"/>
              </p:ext>
            </p:extLst>
          </p:nvPr>
        </p:nvGraphicFramePr>
        <p:xfrm>
          <a:off x="725557" y="1451321"/>
          <a:ext cx="11181521" cy="52774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233613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bwMode="auto">
          <a:xfrm>
            <a:off x="410449" y="374156"/>
            <a:ext cx="6368824" cy="512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algn="ctr" rtl="0" eaLnBrk="1" fontAlgn="base" hangingPunct="1">
              <a:spcBef>
                <a:spcPct val="0"/>
              </a:spcBef>
              <a:spcAft>
                <a:spcPct val="0"/>
              </a:spcAft>
              <a:buFont typeface="Arial" panose="020B0604020202020204" pitchFamily="34" charset="0"/>
              <a:defRPr sz="1200" kern="1200">
                <a:solidFill>
                  <a:srgbClr val="898989"/>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l"/>
            <a:r>
              <a:rPr lang="zh-CN" altLang="en-US" sz="2800" b="1" dirty="0">
                <a:latin typeface="Times New Roman" panose="02020603050405020304" pitchFamily="18" charset="0"/>
                <a:ea typeface="仿宋" panose="02010609060101010101" pitchFamily="49" charset="-122"/>
              </a:rPr>
              <a:t>（一）学校基本信息</a:t>
            </a:r>
          </a:p>
        </p:txBody>
      </p:sp>
      <p:sp>
        <p:nvSpPr>
          <p:cNvPr id="3" name="矩形 2"/>
          <p:cNvSpPr/>
          <p:nvPr/>
        </p:nvSpPr>
        <p:spPr>
          <a:xfrm>
            <a:off x="1746571" y="886192"/>
            <a:ext cx="9595863" cy="1200329"/>
          </a:xfrm>
          <a:prstGeom prst="rect">
            <a:avLst/>
          </a:prstGeom>
        </p:spPr>
        <p:txBody>
          <a:bodyPr wrap="square" anchor="b">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4EA4DD"/>
                </a:solidFill>
                <a:effectLst/>
                <a:uLnTx/>
                <a:uFillTx/>
                <a:latin typeface="Times New Roman" panose="02020603050405020304" pitchFamily="18" charset="0"/>
                <a:ea typeface="仿宋" panose="02010609060101010101" pitchFamily="49" charset="-122"/>
                <a:cs typeface="+mn-cs"/>
              </a:rPr>
              <a:t>表</a:t>
            </a:r>
            <a:r>
              <a:rPr kumimoji="0" lang="en-US" altLang="zh-CN" sz="2400" b="1" i="0" u="none" strike="noStrike" kern="1200" cap="none" spc="0" normalizeH="0" baseline="0" noProof="0" dirty="0">
                <a:ln>
                  <a:noFill/>
                </a:ln>
                <a:solidFill>
                  <a:srgbClr val="4EA4DD"/>
                </a:solidFill>
                <a:effectLst/>
                <a:uLnTx/>
                <a:uFillTx/>
                <a:latin typeface="Times New Roman" panose="02020603050405020304" pitchFamily="18" charset="0"/>
                <a:ea typeface="仿宋" panose="02010609060101010101" pitchFamily="49" charset="-122"/>
                <a:cs typeface="+mn-cs"/>
              </a:rPr>
              <a:t>1-2 </a:t>
            </a:r>
            <a:r>
              <a:rPr kumimoji="0" lang="zh-CN" altLang="en-US" sz="2400" b="1" i="0" u="none" strike="noStrike" kern="1200" cap="none" spc="0" normalizeH="0" baseline="0" noProof="0" dirty="0">
                <a:ln>
                  <a:noFill/>
                </a:ln>
                <a:solidFill>
                  <a:srgbClr val="4EA4DD"/>
                </a:solidFill>
                <a:effectLst/>
                <a:uLnTx/>
                <a:uFillTx/>
                <a:latin typeface="Times New Roman" panose="02020603050405020304" pitchFamily="18" charset="0"/>
                <a:ea typeface="仿宋" panose="02010609060101010101" pitchFamily="49" charset="-122"/>
                <a:cs typeface="+mn-cs"/>
              </a:rPr>
              <a:t>学校相关党政单位（时点）</a:t>
            </a:r>
            <a:endParaRPr kumimoji="0" lang="en-US" altLang="zh-CN" sz="2400" b="1" i="0" u="none" strike="noStrike" kern="1200" cap="none" spc="0" normalizeH="0" baseline="0" noProof="0" dirty="0">
              <a:ln>
                <a:noFill/>
              </a:ln>
              <a:solidFill>
                <a:srgbClr val="E8EAE9">
                  <a:lumMod val="50000"/>
                </a:srgbClr>
              </a:solidFill>
              <a:effectLst/>
              <a:uLnTx/>
              <a:uFillTx/>
              <a:latin typeface="Times New Roman" panose="02020603050405020304" pitchFamily="18" charset="0"/>
              <a:ea typeface="仿宋" panose="02010609060101010101" pitchFamily="49"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E8EAE9">
                    <a:lumMod val="50000"/>
                  </a:srgbClr>
                </a:solidFill>
                <a:effectLst/>
                <a:uLnTx/>
                <a:uFillTx/>
                <a:latin typeface="Times New Roman" panose="02020603050405020304" pitchFamily="18" charset="0"/>
                <a:ea typeface="仿宋" panose="02010609060101010101" pitchFamily="49" charset="-122"/>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E8EAE9">
                    <a:lumMod val="50000"/>
                  </a:srgbClr>
                </a:solidFill>
                <a:effectLst/>
                <a:uLnTx/>
                <a:uFillTx/>
                <a:latin typeface="Times New Roman" panose="02020603050405020304" pitchFamily="18" charset="0"/>
                <a:ea typeface="仿宋" panose="02010609060101010101" pitchFamily="49" charset="-122"/>
                <a:cs typeface="+mn-cs"/>
              </a:rPr>
              <a:t>   </a:t>
            </a:r>
            <a:endParaRPr kumimoji="0" lang="zh-CN" altLang="en-US" sz="2400" b="1" i="0" u="none" strike="noStrike" kern="1200" cap="none" spc="0" normalizeH="0" baseline="0" noProof="0" dirty="0">
              <a:ln>
                <a:noFill/>
              </a:ln>
              <a:solidFill>
                <a:srgbClr val="E8EAE9">
                  <a:lumMod val="50000"/>
                </a:srgbClr>
              </a:solidFill>
              <a:effectLst/>
              <a:uLnTx/>
              <a:uFillTx/>
              <a:latin typeface="Times New Roman" panose="02020603050405020304" pitchFamily="18" charset="0"/>
              <a:ea typeface="仿宋" panose="02010609060101010101" pitchFamily="49" charset="-122"/>
              <a:cs typeface="+mn-cs"/>
            </a:endParaRPr>
          </a:p>
        </p:txBody>
      </p:sp>
      <p:graphicFrame>
        <p:nvGraphicFramePr>
          <p:cNvPr id="4" name="表格 3">
            <a:extLst>
              <a:ext uri="{FF2B5EF4-FFF2-40B4-BE49-F238E27FC236}">
                <a16:creationId xmlns:a16="http://schemas.microsoft.com/office/drawing/2014/main" xmlns="" id="{CDE74829-1860-498E-BD28-E1A3B1180C94}"/>
              </a:ext>
            </a:extLst>
          </p:cNvPr>
          <p:cNvGraphicFramePr>
            <a:graphicFrameLocks noGrp="1"/>
          </p:cNvGraphicFramePr>
          <p:nvPr>
            <p:extLst>
              <p:ext uri="{D42A27DB-BD31-4B8C-83A1-F6EECF244321}">
                <p14:modId xmlns:p14="http://schemas.microsoft.com/office/powerpoint/2010/main" val="3835101513"/>
              </p:ext>
            </p:extLst>
          </p:nvPr>
        </p:nvGraphicFramePr>
        <p:xfrm>
          <a:off x="1865721" y="1460866"/>
          <a:ext cx="8043591" cy="1251309"/>
        </p:xfrm>
        <a:graphic>
          <a:graphicData uri="http://schemas.openxmlformats.org/drawingml/2006/table">
            <a:tbl>
              <a:tblPr firstRow="1" firstCol="1" bandRow="1"/>
              <a:tblGrid>
                <a:gridCol w="3221747">
                  <a:extLst>
                    <a:ext uri="{9D8B030D-6E8A-4147-A177-3AD203B41FA5}">
                      <a16:colId xmlns:a16="http://schemas.microsoft.com/office/drawing/2014/main" xmlns="" val="1771844102"/>
                    </a:ext>
                  </a:extLst>
                </a:gridCol>
                <a:gridCol w="2243153">
                  <a:extLst>
                    <a:ext uri="{9D8B030D-6E8A-4147-A177-3AD203B41FA5}">
                      <a16:colId xmlns:a16="http://schemas.microsoft.com/office/drawing/2014/main" xmlns="" val="1624544652"/>
                    </a:ext>
                  </a:extLst>
                </a:gridCol>
                <a:gridCol w="2578691">
                  <a:extLst>
                    <a:ext uri="{9D8B030D-6E8A-4147-A177-3AD203B41FA5}">
                      <a16:colId xmlns:a16="http://schemas.microsoft.com/office/drawing/2014/main" xmlns="" val="3884089715"/>
                    </a:ext>
                  </a:extLst>
                </a:gridCol>
              </a:tblGrid>
              <a:tr h="417103">
                <a:tc>
                  <a:txBody>
                    <a:bodyPr/>
                    <a:lstStyle/>
                    <a:p>
                      <a:pPr algn="ctr">
                        <a:spcAft>
                          <a:spcPts val="0"/>
                        </a:spcAft>
                        <a:tabLst>
                          <a:tab pos="5947410" algn="l"/>
                        </a:tabLst>
                      </a:pPr>
                      <a:r>
                        <a:rPr lang="zh-CN" sz="1400" b="1" kern="1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党政单位名称</a:t>
                      </a:r>
                      <a:endParaRPr lang="zh-CN" sz="14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947410" algn="l"/>
                        </a:tabLst>
                      </a:pPr>
                      <a:r>
                        <a:rPr lang="zh-CN" sz="140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单位号</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947410" algn="l"/>
                        </a:tabLst>
                      </a:pPr>
                      <a:r>
                        <a:rPr lang="zh-CN" sz="140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单位职能</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02221562"/>
                  </a:ext>
                </a:extLst>
              </a:tr>
              <a:tr h="417103">
                <a:tc>
                  <a:txBody>
                    <a:bodyPr/>
                    <a:lstStyle/>
                    <a:p>
                      <a:pPr algn="ctr">
                        <a:spcAft>
                          <a:spcPts val="0"/>
                        </a:spcAft>
                      </a:pPr>
                      <a:r>
                        <a:rPr lang="en-US" sz="1400" kern="100" dirty="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4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7145" algn="ctr">
                        <a:spcAft>
                          <a:spcPts val="0"/>
                        </a:spcAft>
                      </a:pPr>
                      <a:r>
                        <a:rPr lang="en-US" sz="14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7145" algn="ctr">
                        <a:spcAft>
                          <a:spcPts val="0"/>
                        </a:spcAft>
                      </a:pPr>
                      <a:r>
                        <a:rPr lang="zh-CN" sz="1400"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下拉选择</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82308080"/>
                  </a:ext>
                </a:extLst>
              </a:tr>
              <a:tr h="417103">
                <a:tc>
                  <a:txBody>
                    <a:bodyPr/>
                    <a:lstStyle/>
                    <a:p>
                      <a:pPr algn="ctr">
                        <a:spcAft>
                          <a:spcPts val="0"/>
                        </a:spcAft>
                      </a:pPr>
                      <a:r>
                        <a:rPr lang="zh-CN" sz="1400" kern="100" dirty="0">
                          <a:effectLst/>
                          <a:latin typeface="Times New Roman" panose="02020603050405020304" pitchFamily="18" charset="0"/>
                          <a:ea typeface="仿宋" panose="02010609060101010101" pitchFamily="49" charset="-122"/>
                          <a:cs typeface="黑体" panose="02010609060101010101" pitchFamily="49" charset="-122"/>
                        </a:rPr>
                        <a:t>教务处</a:t>
                      </a: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indent="17145" algn="ctr">
                        <a:spcAft>
                          <a:spcPts val="0"/>
                        </a:spcAft>
                      </a:pPr>
                      <a:r>
                        <a:rPr lang="en-US" sz="1400" kern="100">
                          <a:effectLst/>
                          <a:latin typeface="Times New Roman" panose="02020603050405020304" pitchFamily="18" charset="0"/>
                          <a:ea typeface="仿宋" panose="02010609060101010101" pitchFamily="49" charset="-122"/>
                          <a:cs typeface="黑体" panose="02010609060101010101" pitchFamily="49" charset="-122"/>
                        </a:rPr>
                        <a:t>XZ001</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indent="17145" algn="ctr">
                        <a:spcAft>
                          <a:spcPts val="0"/>
                        </a:spcAft>
                      </a:pPr>
                      <a:r>
                        <a:rPr lang="zh-CN" sz="1400" kern="100" dirty="0">
                          <a:effectLst/>
                          <a:latin typeface="Times New Roman" panose="02020603050405020304" pitchFamily="18" charset="0"/>
                          <a:ea typeface="仿宋" panose="02010609060101010101" pitchFamily="49" charset="-122"/>
                          <a:cs typeface="黑体" panose="02010609060101010101" pitchFamily="49" charset="-122"/>
                        </a:rPr>
                        <a:t>教学管理</a:t>
                      </a: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19733549"/>
                  </a:ext>
                </a:extLst>
              </a:tr>
            </a:tbl>
          </a:graphicData>
        </a:graphic>
      </p:graphicFrame>
      <p:sp>
        <p:nvSpPr>
          <p:cNvPr id="5" name="文本框 6">
            <a:extLst>
              <a:ext uri="{FF2B5EF4-FFF2-40B4-BE49-F238E27FC236}">
                <a16:creationId xmlns:a16="http://schemas.microsoft.com/office/drawing/2014/main" xmlns="" id="{AAC50814-131C-41E6-BCA8-F68DE0258E54}"/>
              </a:ext>
            </a:extLst>
          </p:cNvPr>
          <p:cNvSpPr>
            <a:spLocks noChangeArrowheads="1"/>
          </p:cNvSpPr>
          <p:nvPr/>
        </p:nvSpPr>
        <p:spPr bwMode="auto">
          <a:xfrm>
            <a:off x="1905598" y="2802875"/>
            <a:ext cx="9027445"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lgn="just">
              <a:lnSpc>
                <a:spcPct val="150000"/>
              </a:lnSpc>
              <a:spcBef>
                <a:spcPct val="0"/>
              </a:spcBef>
              <a:buFont typeface="Wingdings" panose="05000000000000000000" pitchFamily="2" charset="2"/>
              <a:buChar char="n"/>
            </a:pPr>
            <a:r>
              <a:rPr lang="zh-CN" altLang="en-US" sz="2200" i="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sym typeface="黑体" panose="02010609060101010101" pitchFamily="49" charset="-122"/>
              </a:rPr>
              <a:t>“学校相关党政单位”：</a:t>
            </a:r>
            <a:r>
              <a:rPr lang="zh-CN" altLang="en-US" sz="2200" dirty="0">
                <a:solidFill>
                  <a:srgbClr val="FF0000"/>
                </a:solidFill>
                <a:latin typeface="Times New Roman" panose="02020603050405020304" pitchFamily="18" charset="0"/>
                <a:ea typeface="仿宋" panose="02010609060101010101" pitchFamily="49" charset="-122"/>
                <a:cs typeface="Times New Roman" panose="02020603050405020304" pitchFamily="18" charset="0"/>
                <a:sym typeface="楷体" panose="02010609060101010101" pitchFamily="49" charset="-122"/>
              </a:rPr>
              <a:t>指该单位主要职责范围：教学管理、学生管理、质量监控、就业指导与管理、教学和学生管理、教学管理和质量监控、学生管理和就业指导与管理、其他。</a:t>
            </a:r>
            <a:r>
              <a:rPr lang="zh-CN" altLang="en-US" sz="2200" i="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sym typeface="黑体" panose="02010609060101010101" pitchFamily="49" charset="-122"/>
              </a:rPr>
              <a:t>（只填报学校二级单位，承担多项职能的部门选择其一填报，不重复）</a:t>
            </a:r>
            <a:r>
              <a:rPr lang="zh-CN" altLang="en-US" sz="2200" i="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sym typeface="楷体" panose="02010609060101010101" pitchFamily="49" charset="-122"/>
              </a:rPr>
              <a:t>。</a:t>
            </a:r>
            <a:endParaRPr lang="en-US" altLang="zh-CN" sz="2200" i="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sym typeface="楷体" panose="02010609060101010101" pitchFamily="49" charset="-122"/>
            </a:endParaRPr>
          </a:p>
          <a:p>
            <a:pPr algn="just">
              <a:lnSpc>
                <a:spcPct val="150000"/>
              </a:lnSpc>
              <a:spcBef>
                <a:spcPct val="0"/>
              </a:spcBef>
              <a:buFont typeface="Wingdings" panose="05000000000000000000" pitchFamily="2" charset="2"/>
              <a:buChar char="n"/>
            </a:pPr>
            <a:r>
              <a:rPr lang="zh-CN" altLang="en-US" sz="2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sym typeface="楷体" panose="02010609060101010101" pitchFamily="49" charset="-122"/>
              </a:rPr>
              <a:t>尽可能填的全。图书馆、校医院、校区管委会、工会等。后面老师的单位号要从这张表调用，你前面填全了，后面就会游刃有余的多。</a:t>
            </a:r>
            <a:endParaRPr lang="en-US" altLang="zh-CN" sz="2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sym typeface="楷体" panose="02010609060101010101" pitchFamily="49" charset="-122"/>
            </a:endParaRPr>
          </a:p>
          <a:p>
            <a:pPr algn="just">
              <a:lnSpc>
                <a:spcPct val="150000"/>
              </a:lnSpc>
              <a:spcBef>
                <a:spcPct val="0"/>
              </a:spcBef>
              <a:buFont typeface="Wingdings" panose="05000000000000000000" pitchFamily="2" charset="2"/>
              <a:buChar char="n"/>
            </a:pPr>
            <a:r>
              <a:rPr lang="zh-CN" altLang="en-US" sz="2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sym typeface="楷体" panose="02010609060101010101" pitchFamily="49" charset="-122"/>
              </a:rPr>
              <a:t>质量监控和就业指导要求是独立设置的部门</a:t>
            </a:r>
            <a:endParaRPr lang="zh-CN" altLang="en-US" sz="2200" i="0" dirty="0">
              <a:solidFill>
                <a:srgbClr val="000000"/>
              </a:solidFill>
              <a:latin typeface="Times New Roman" panose="02020603050405020304" pitchFamily="18" charset="0"/>
              <a:ea typeface="仿宋" panose="02010609060101010101" pitchFamily="49" charset="-122"/>
              <a:sym typeface="Arial" panose="020B0604020202020204" pitchFamily="34" charset="0"/>
            </a:endParaRPr>
          </a:p>
          <a:p>
            <a:pPr algn="just" eaLnBrk="1" hangingPunct="1">
              <a:lnSpc>
                <a:spcPct val="150000"/>
              </a:lnSpc>
              <a:spcBef>
                <a:spcPct val="0"/>
              </a:spcBef>
              <a:buFont typeface="Wingdings" panose="05000000000000000000" pitchFamily="2" charset="2"/>
              <a:buChar char="n"/>
            </a:pPr>
            <a:r>
              <a:rPr lang="zh-CN" altLang="en-US" sz="2200" i="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sym typeface="黑体" panose="02010609060101010101" pitchFamily="49" charset="-122"/>
              </a:rPr>
              <a:t>“单位号”：校内</a:t>
            </a:r>
            <a:r>
              <a:rPr lang="zh-CN" altLang="en-US" sz="2200" i="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sym typeface="楷体" panose="02010609060101010101" pitchFamily="49" charset="-122"/>
              </a:rPr>
              <a:t>自定义编号。 </a:t>
            </a:r>
            <a:endParaRPr lang="zh-CN" altLang="en-US" sz="2200" i="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sym typeface="Times New Roman" panose="02020603050405020304" pitchFamily="18" charset="0"/>
            </a:endParaRPr>
          </a:p>
        </p:txBody>
      </p:sp>
    </p:spTree>
    <p:extLst>
      <p:ext uri="{BB962C8B-B14F-4D97-AF65-F5344CB8AC3E}">
        <p14:creationId xmlns:p14="http://schemas.microsoft.com/office/powerpoint/2010/main" val="7779762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bwMode="auto">
          <a:xfrm>
            <a:off x="410449" y="374156"/>
            <a:ext cx="6368824" cy="512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algn="ctr" rtl="0" eaLnBrk="1" fontAlgn="base" hangingPunct="1">
              <a:spcBef>
                <a:spcPct val="0"/>
              </a:spcBef>
              <a:spcAft>
                <a:spcPct val="0"/>
              </a:spcAft>
              <a:buFont typeface="Arial" panose="020B0604020202020204" pitchFamily="34" charset="0"/>
              <a:defRPr sz="1200" kern="1200">
                <a:solidFill>
                  <a:srgbClr val="898989"/>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l"/>
            <a:r>
              <a:rPr lang="zh-CN" altLang="en-US" sz="2800" b="1" dirty="0">
                <a:latin typeface="Times New Roman" panose="02020603050405020304" pitchFamily="18" charset="0"/>
                <a:ea typeface="仿宋" panose="02010609060101010101" pitchFamily="49" charset="-122"/>
              </a:rPr>
              <a:t>（一）学校基本信息</a:t>
            </a:r>
          </a:p>
        </p:txBody>
      </p:sp>
      <p:sp>
        <p:nvSpPr>
          <p:cNvPr id="3" name="矩形 2"/>
          <p:cNvSpPr/>
          <p:nvPr/>
        </p:nvSpPr>
        <p:spPr>
          <a:xfrm>
            <a:off x="1746571" y="886192"/>
            <a:ext cx="9595863" cy="1200329"/>
          </a:xfrm>
          <a:prstGeom prst="rect">
            <a:avLst/>
          </a:prstGeom>
        </p:spPr>
        <p:txBody>
          <a:bodyPr wrap="square" anchor="b">
            <a:spAutoFit/>
          </a:bodyPr>
          <a:lstStyle/>
          <a:p>
            <a:pPr lvl="0" algn="just">
              <a:defRPr/>
            </a:pPr>
            <a:r>
              <a:rPr lang="zh-CN" altLang="en-US" sz="2400" b="1" dirty="0">
                <a:solidFill>
                  <a:srgbClr val="4EA4DD"/>
                </a:solidFill>
                <a:latin typeface="Times New Roman" panose="02020603050405020304" pitchFamily="18" charset="0"/>
                <a:ea typeface="仿宋" panose="02010609060101010101" pitchFamily="49" charset="-122"/>
              </a:rPr>
              <a:t>表</a:t>
            </a:r>
            <a:r>
              <a:rPr lang="en-US" altLang="zh-CN" sz="2400" b="1" dirty="0">
                <a:solidFill>
                  <a:srgbClr val="4EA4DD"/>
                </a:solidFill>
                <a:latin typeface="Times New Roman" panose="02020603050405020304" pitchFamily="18" charset="0"/>
                <a:ea typeface="仿宋" panose="02010609060101010101" pitchFamily="49" charset="-122"/>
              </a:rPr>
              <a:t>1-3  </a:t>
            </a:r>
            <a:r>
              <a:rPr lang="zh-CN" altLang="en-US" sz="2400" b="1" dirty="0">
                <a:solidFill>
                  <a:srgbClr val="4EA4DD"/>
                </a:solidFill>
                <a:latin typeface="Times New Roman" panose="02020603050405020304" pitchFamily="18" charset="0"/>
                <a:ea typeface="仿宋" panose="02010609060101010101" pitchFamily="49" charset="-122"/>
              </a:rPr>
              <a:t>学校教学科研单位   </a:t>
            </a:r>
            <a:r>
              <a:rPr lang="en-US" altLang="zh-CN" sz="2400" b="1" dirty="0">
                <a:solidFill>
                  <a:srgbClr val="4EA4DD"/>
                </a:solidFill>
                <a:latin typeface="Times New Roman" panose="02020603050405020304" pitchFamily="18" charset="0"/>
                <a:ea typeface="仿宋" panose="02010609060101010101" pitchFamily="49" charset="-122"/>
              </a:rPr>
              <a:t>(</a:t>
            </a:r>
            <a:r>
              <a:rPr lang="zh-CN" altLang="en-US" sz="2400" b="1" dirty="0">
                <a:solidFill>
                  <a:srgbClr val="4EA4DD"/>
                </a:solidFill>
                <a:latin typeface="Times New Roman" panose="02020603050405020304" pitchFamily="18" charset="0"/>
                <a:ea typeface="仿宋" panose="02010609060101010101" pitchFamily="49" charset="-122"/>
              </a:rPr>
              <a:t>时点</a:t>
            </a:r>
            <a:r>
              <a:rPr lang="en-US" altLang="zh-CN" sz="2400" b="1" dirty="0">
                <a:solidFill>
                  <a:srgbClr val="4EA4DD"/>
                </a:solidFill>
                <a:latin typeface="Times New Roman" panose="02020603050405020304" pitchFamily="18" charset="0"/>
                <a:ea typeface="仿宋" panose="02010609060101010101" pitchFamily="49" charset="-122"/>
              </a:rPr>
              <a:t>)</a:t>
            </a:r>
            <a:endParaRPr lang="en-US" altLang="zh-CN" sz="2400" b="1" dirty="0">
              <a:solidFill>
                <a:srgbClr val="E8EAE9">
                  <a:lumMod val="50000"/>
                </a:srgbClr>
              </a:solidFill>
              <a:latin typeface="Times New Roman" panose="02020603050405020304" pitchFamily="18" charset="0"/>
              <a:ea typeface="仿宋" panose="02010609060101010101" pitchFamily="49" charset="-122"/>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E8EAE9">
                    <a:lumMod val="50000"/>
                  </a:srgbClr>
                </a:solidFill>
                <a:effectLst/>
                <a:uLnTx/>
                <a:uFillTx/>
                <a:latin typeface="Times New Roman" panose="02020603050405020304" pitchFamily="18" charset="0"/>
                <a:ea typeface="仿宋" panose="02010609060101010101" pitchFamily="49" charset="-122"/>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E8EAE9">
                    <a:lumMod val="50000"/>
                  </a:srgbClr>
                </a:solidFill>
                <a:effectLst/>
                <a:uLnTx/>
                <a:uFillTx/>
                <a:latin typeface="Times New Roman" panose="02020603050405020304" pitchFamily="18" charset="0"/>
                <a:ea typeface="仿宋" panose="02010609060101010101" pitchFamily="49" charset="-122"/>
                <a:cs typeface="+mn-cs"/>
              </a:rPr>
              <a:t>   </a:t>
            </a:r>
            <a:endParaRPr kumimoji="0" lang="zh-CN" altLang="en-US" sz="2400" b="1" i="0" u="none" strike="noStrike" kern="1200" cap="none" spc="0" normalizeH="0" baseline="0" noProof="0" dirty="0">
              <a:ln>
                <a:noFill/>
              </a:ln>
              <a:solidFill>
                <a:srgbClr val="E8EAE9">
                  <a:lumMod val="50000"/>
                </a:srgbClr>
              </a:solidFill>
              <a:effectLst/>
              <a:uLnTx/>
              <a:uFillTx/>
              <a:latin typeface="Times New Roman" panose="02020603050405020304" pitchFamily="18" charset="0"/>
              <a:ea typeface="仿宋" panose="02010609060101010101" pitchFamily="49" charset="-122"/>
              <a:cs typeface="+mn-cs"/>
            </a:endParaRPr>
          </a:p>
        </p:txBody>
      </p:sp>
      <p:sp>
        <p:nvSpPr>
          <p:cNvPr id="5" name="文本框 6">
            <a:extLst>
              <a:ext uri="{FF2B5EF4-FFF2-40B4-BE49-F238E27FC236}">
                <a16:creationId xmlns:a16="http://schemas.microsoft.com/office/drawing/2014/main" xmlns="" id="{AAC50814-131C-41E6-BCA8-F68DE0258E54}"/>
              </a:ext>
            </a:extLst>
          </p:cNvPr>
          <p:cNvSpPr>
            <a:spLocks noChangeArrowheads="1"/>
          </p:cNvSpPr>
          <p:nvPr/>
        </p:nvSpPr>
        <p:spPr bwMode="auto">
          <a:xfrm>
            <a:off x="1901572" y="3367747"/>
            <a:ext cx="902744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spcBef>
                <a:spcPct val="0"/>
              </a:spcBef>
              <a:buFont typeface="Wingdings" panose="05000000000000000000" pitchFamily="2" charset="2"/>
              <a:buChar char="n"/>
            </a:pPr>
            <a:r>
              <a:rPr lang="zh-CN" altLang="en-US" sz="2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sym typeface="楷体" panose="02010609060101010101" pitchFamily="49" charset="-122"/>
              </a:rPr>
              <a:t>统计学校具有教学或科研功能的直属机构。</a:t>
            </a:r>
            <a:endParaRPr lang="en-US" altLang="zh-CN" sz="2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sym typeface="楷体" panose="02010609060101010101" pitchFamily="49" charset="-122"/>
            </a:endParaRPr>
          </a:p>
          <a:p>
            <a:pPr>
              <a:spcBef>
                <a:spcPct val="0"/>
              </a:spcBef>
              <a:buFont typeface="Wingdings" panose="05000000000000000000" pitchFamily="2" charset="2"/>
              <a:buChar char="n"/>
            </a:pPr>
            <a:endParaRPr lang="zh-CN" altLang="en-US" sz="2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sym typeface="楷体" panose="02010609060101010101" pitchFamily="49" charset="-122"/>
            </a:endParaRPr>
          </a:p>
          <a:p>
            <a:pPr>
              <a:spcBef>
                <a:spcPct val="0"/>
              </a:spcBef>
              <a:buNone/>
            </a:pPr>
            <a:endParaRPr lang="zh-CN" altLang="en-US" sz="2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sym typeface="楷体" panose="02010609060101010101" pitchFamily="49" charset="-122"/>
            </a:endParaRPr>
          </a:p>
          <a:p>
            <a:pPr>
              <a:spcBef>
                <a:spcPct val="0"/>
              </a:spcBef>
              <a:buFont typeface="Wingdings" panose="05000000000000000000" pitchFamily="2" charset="2"/>
              <a:buChar char="n"/>
            </a:pPr>
            <a:r>
              <a:rPr lang="zh-CN" altLang="en-US" sz="2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sym typeface="楷体" panose="02010609060101010101" pitchFamily="49" charset="-122"/>
              </a:rPr>
              <a:t>“单位职能”选项，将教学院系、科研机构、直属附属医院区分开来。</a:t>
            </a:r>
            <a:endParaRPr lang="en-US" altLang="zh-CN" sz="2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sym typeface="楷体" panose="02010609060101010101" pitchFamily="49" charset="-122"/>
            </a:endParaRPr>
          </a:p>
          <a:p>
            <a:pPr marL="0" indent="0">
              <a:spcBef>
                <a:spcPct val="0"/>
              </a:spcBef>
              <a:buNone/>
            </a:pPr>
            <a:endParaRPr lang="en-US" altLang="zh-CN" sz="2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sym typeface="楷体" panose="02010609060101010101" pitchFamily="49" charset="-122"/>
            </a:endParaRPr>
          </a:p>
          <a:p>
            <a:pPr>
              <a:spcBef>
                <a:spcPct val="0"/>
              </a:spcBef>
              <a:buFont typeface="Wingdings" panose="05000000000000000000" pitchFamily="2" charset="2"/>
              <a:buChar char="n"/>
            </a:pPr>
            <a:endParaRPr lang="en-US" altLang="zh-CN" sz="2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sym typeface="楷体" panose="02010609060101010101" pitchFamily="49" charset="-122"/>
            </a:endParaRPr>
          </a:p>
          <a:p>
            <a:pPr>
              <a:spcBef>
                <a:spcPct val="0"/>
              </a:spcBef>
              <a:buFont typeface="Wingdings" panose="05000000000000000000" pitchFamily="2" charset="2"/>
              <a:buChar char="n"/>
            </a:pPr>
            <a:r>
              <a:rPr lang="zh-CN" altLang="en-US" sz="2200" dirty="0">
                <a:solidFill>
                  <a:srgbClr val="FF0000"/>
                </a:solidFill>
                <a:latin typeface="Times New Roman" panose="02020603050405020304" pitchFamily="18" charset="0"/>
                <a:ea typeface="仿宋" panose="02010609060101010101" pitchFamily="49" charset="-122"/>
                <a:cs typeface="Times New Roman" panose="02020603050405020304" pitchFamily="18" charset="0"/>
                <a:sym typeface="楷体" panose="02010609060101010101" pitchFamily="49" charset="-122"/>
              </a:rPr>
              <a:t>非直属附属医院填入表</a:t>
            </a:r>
            <a:r>
              <a:rPr lang="en-US" altLang="zh-CN" sz="2200" dirty="0">
                <a:solidFill>
                  <a:srgbClr val="FF0000"/>
                </a:solidFill>
                <a:latin typeface="Times New Roman" panose="02020603050405020304" pitchFamily="18" charset="0"/>
                <a:ea typeface="仿宋" panose="02010609060101010101" pitchFamily="49" charset="-122"/>
                <a:cs typeface="Times New Roman" panose="02020603050405020304" pitchFamily="18" charset="0"/>
                <a:sym typeface="楷体" panose="02010609060101010101" pitchFamily="49" charset="-122"/>
              </a:rPr>
              <a:t>1-3-1</a:t>
            </a:r>
            <a:r>
              <a:rPr lang="zh-CN" altLang="en-US" sz="2200" dirty="0">
                <a:solidFill>
                  <a:srgbClr val="FF0000"/>
                </a:solidFill>
                <a:latin typeface="Times New Roman" panose="02020603050405020304" pitchFamily="18" charset="0"/>
                <a:ea typeface="仿宋" panose="02010609060101010101" pitchFamily="49" charset="-122"/>
                <a:cs typeface="Times New Roman" panose="02020603050405020304" pitchFamily="18" charset="0"/>
                <a:sym typeface="楷体" panose="02010609060101010101" pitchFamily="49" charset="-122"/>
              </a:rPr>
              <a:t>临床教学基地（医科专用、时点）。</a:t>
            </a:r>
            <a:endParaRPr lang="zh-CN" altLang="en-US" sz="2200" dirty="0">
              <a:solidFill>
                <a:srgbClr val="FF0000"/>
              </a:solidFill>
              <a:latin typeface="Times New Roman" panose="02020603050405020304" pitchFamily="18" charset="0"/>
              <a:ea typeface="仿宋" panose="02010609060101010101" pitchFamily="49" charset="-122"/>
              <a:cs typeface="Times New Roman" panose="02020603050405020304" pitchFamily="18" charset="0"/>
              <a:sym typeface="Times New Roman" panose="02020603050405020304" pitchFamily="18" charset="0"/>
            </a:endParaRPr>
          </a:p>
        </p:txBody>
      </p:sp>
      <p:graphicFrame>
        <p:nvGraphicFramePr>
          <p:cNvPr id="6" name="表格 5">
            <a:extLst>
              <a:ext uri="{FF2B5EF4-FFF2-40B4-BE49-F238E27FC236}">
                <a16:creationId xmlns:a16="http://schemas.microsoft.com/office/drawing/2014/main" xmlns="" id="{477C6461-CED1-405B-BB2E-32CEC0E3DF82}"/>
              </a:ext>
            </a:extLst>
          </p:cNvPr>
          <p:cNvGraphicFramePr>
            <a:graphicFrameLocks noGrp="1"/>
          </p:cNvGraphicFramePr>
          <p:nvPr>
            <p:extLst>
              <p:ext uri="{D42A27DB-BD31-4B8C-83A1-F6EECF244321}">
                <p14:modId xmlns:p14="http://schemas.microsoft.com/office/powerpoint/2010/main" val="2430524391"/>
              </p:ext>
            </p:extLst>
          </p:nvPr>
        </p:nvGraphicFramePr>
        <p:xfrm>
          <a:off x="1905598" y="1426025"/>
          <a:ext cx="8719332" cy="1506018"/>
        </p:xfrm>
        <a:graphic>
          <a:graphicData uri="http://schemas.openxmlformats.org/drawingml/2006/table">
            <a:tbl>
              <a:tblPr firstRow="1" firstCol="1" bandRow="1"/>
              <a:tblGrid>
                <a:gridCol w="3947652">
                  <a:extLst>
                    <a:ext uri="{9D8B030D-6E8A-4147-A177-3AD203B41FA5}">
                      <a16:colId xmlns:a16="http://schemas.microsoft.com/office/drawing/2014/main" xmlns="" val="2793436429"/>
                    </a:ext>
                  </a:extLst>
                </a:gridCol>
                <a:gridCol w="2748396">
                  <a:extLst>
                    <a:ext uri="{9D8B030D-6E8A-4147-A177-3AD203B41FA5}">
                      <a16:colId xmlns:a16="http://schemas.microsoft.com/office/drawing/2014/main" xmlns="" val="246522201"/>
                    </a:ext>
                  </a:extLst>
                </a:gridCol>
                <a:gridCol w="2023284">
                  <a:extLst>
                    <a:ext uri="{9D8B030D-6E8A-4147-A177-3AD203B41FA5}">
                      <a16:colId xmlns:a16="http://schemas.microsoft.com/office/drawing/2014/main" xmlns="" val="1039673269"/>
                    </a:ext>
                  </a:extLst>
                </a:gridCol>
              </a:tblGrid>
              <a:tr h="502006">
                <a:tc>
                  <a:txBody>
                    <a:bodyPr/>
                    <a:lstStyle/>
                    <a:p>
                      <a:pPr algn="ctr">
                        <a:spcAft>
                          <a:spcPts val="0"/>
                        </a:spcAft>
                        <a:tabLst>
                          <a:tab pos="5947410" algn="l"/>
                        </a:tabLst>
                      </a:pPr>
                      <a:r>
                        <a:rPr lang="zh-CN" sz="1400" b="1" kern="1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教学科研单位名称</a:t>
                      </a:r>
                      <a:endParaRPr lang="zh-CN" sz="14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947410" algn="l"/>
                        </a:tabLst>
                      </a:pPr>
                      <a:r>
                        <a:rPr lang="zh-CN" sz="140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单位号</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947410" algn="l"/>
                        </a:tabLst>
                      </a:pPr>
                      <a:r>
                        <a:rPr lang="zh-CN" sz="140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单位职能</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6776227"/>
                  </a:ext>
                </a:extLst>
              </a:tr>
              <a:tr h="502006">
                <a:tc>
                  <a:txBody>
                    <a:bodyPr/>
                    <a:lstStyle/>
                    <a:p>
                      <a:pPr algn="ctr">
                        <a:spcAft>
                          <a:spcPts val="0"/>
                        </a:spcAft>
                        <a:tabLst>
                          <a:tab pos="5947410" algn="l"/>
                        </a:tabLst>
                      </a:pPr>
                      <a:r>
                        <a:rPr lang="en-US" sz="14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7145" algn="ctr">
                        <a:spcAft>
                          <a:spcPts val="0"/>
                        </a:spcAft>
                        <a:tabLst>
                          <a:tab pos="5947410" algn="l"/>
                        </a:tabLst>
                      </a:pPr>
                      <a:r>
                        <a:rPr lang="en-US" sz="14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7145" algn="ctr">
                        <a:spcAft>
                          <a:spcPts val="0"/>
                        </a:spcAft>
                        <a:tabLst>
                          <a:tab pos="5947410" algn="l"/>
                        </a:tabLst>
                      </a:pPr>
                      <a:r>
                        <a:rPr lang="zh-CN" sz="1400"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下拉选择</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91106379"/>
                  </a:ext>
                </a:extLst>
              </a:tr>
              <a:tr h="502006">
                <a:tc>
                  <a:txBody>
                    <a:bodyPr/>
                    <a:lstStyle/>
                    <a:p>
                      <a:pPr algn="ctr">
                        <a:spcAft>
                          <a:spcPts val="0"/>
                        </a:spcAft>
                        <a:tabLst>
                          <a:tab pos="5947410" algn="l"/>
                        </a:tabLst>
                      </a:pPr>
                      <a:r>
                        <a:rPr lang="zh-CN" sz="1400" kern="100">
                          <a:effectLst/>
                          <a:latin typeface="Times New Roman" panose="02020603050405020304" pitchFamily="18" charset="0"/>
                          <a:ea typeface="仿宋" panose="02010609060101010101" pitchFamily="49" charset="-122"/>
                          <a:cs typeface="黑体" panose="02010609060101010101" pitchFamily="49" charset="-122"/>
                        </a:rPr>
                        <a:t>文学院</a:t>
                      </a: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indent="17145" algn="ctr">
                        <a:spcAft>
                          <a:spcPts val="0"/>
                        </a:spcAft>
                        <a:tabLst>
                          <a:tab pos="5947410" algn="l"/>
                        </a:tabLst>
                      </a:pPr>
                      <a:r>
                        <a:rPr lang="en-US" sz="1400" kern="100" dirty="0">
                          <a:effectLst/>
                          <a:latin typeface="Times New Roman" panose="02020603050405020304" pitchFamily="18" charset="0"/>
                          <a:ea typeface="仿宋" panose="02010609060101010101" pitchFamily="49" charset="-122"/>
                          <a:cs typeface="黑体" panose="02010609060101010101" pitchFamily="49" charset="-122"/>
                        </a:rPr>
                        <a:t>JX001</a:t>
                      </a:r>
                      <a:endParaRPr lang="zh-CN" sz="14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indent="17145" algn="ctr">
                        <a:spcAft>
                          <a:spcPts val="0"/>
                        </a:spcAft>
                        <a:tabLst>
                          <a:tab pos="5947410" algn="l"/>
                        </a:tabLst>
                      </a:pPr>
                      <a:r>
                        <a:rPr lang="zh-CN" sz="1400" kern="100" dirty="0">
                          <a:effectLst/>
                          <a:latin typeface="Times New Roman" panose="02020603050405020304" pitchFamily="18" charset="0"/>
                          <a:ea typeface="仿宋" panose="02010609060101010101" pitchFamily="49" charset="-122"/>
                          <a:cs typeface="黑体" panose="02010609060101010101" pitchFamily="49" charset="-122"/>
                        </a:rPr>
                        <a:t>教学院系</a:t>
                      </a: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67357346"/>
                  </a:ext>
                </a:extLst>
              </a:tr>
            </a:tbl>
          </a:graphicData>
        </a:graphic>
      </p:graphicFrame>
    </p:spTree>
    <p:extLst>
      <p:ext uri="{BB962C8B-B14F-4D97-AF65-F5344CB8AC3E}">
        <p14:creationId xmlns:p14="http://schemas.microsoft.com/office/powerpoint/2010/main" val="5698868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bwMode="auto">
          <a:xfrm>
            <a:off x="410449" y="374156"/>
            <a:ext cx="6368824" cy="512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algn="ctr" rtl="0" eaLnBrk="1" fontAlgn="base" hangingPunct="1">
              <a:spcBef>
                <a:spcPct val="0"/>
              </a:spcBef>
              <a:spcAft>
                <a:spcPct val="0"/>
              </a:spcAft>
              <a:buFont typeface="Arial" panose="020B0604020202020204" pitchFamily="34" charset="0"/>
              <a:defRPr sz="1200" kern="1200">
                <a:solidFill>
                  <a:srgbClr val="898989"/>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l"/>
            <a:r>
              <a:rPr lang="zh-CN" altLang="en-US" sz="2800" b="1" dirty="0">
                <a:latin typeface="Times New Roman" panose="02020603050405020304" pitchFamily="18" charset="0"/>
                <a:ea typeface="仿宋" panose="02010609060101010101" pitchFamily="49" charset="-122"/>
              </a:rPr>
              <a:t>（一）学校基本信息</a:t>
            </a:r>
          </a:p>
        </p:txBody>
      </p:sp>
      <p:sp>
        <p:nvSpPr>
          <p:cNvPr id="3" name="矩形 2"/>
          <p:cNvSpPr/>
          <p:nvPr/>
        </p:nvSpPr>
        <p:spPr>
          <a:xfrm>
            <a:off x="1746570" y="886192"/>
            <a:ext cx="9595863" cy="830997"/>
          </a:xfrm>
          <a:prstGeom prst="rect">
            <a:avLst/>
          </a:prstGeom>
        </p:spPr>
        <p:txBody>
          <a:bodyPr wrap="square" anchor="b">
            <a:spAutoFit/>
          </a:bodyPr>
          <a:lstStyle/>
          <a:p>
            <a:pPr lvl="0" algn="just">
              <a:defRPr/>
            </a:pPr>
            <a:r>
              <a:rPr lang="zh-CN" altLang="en-US" sz="2400" b="1" dirty="0">
                <a:solidFill>
                  <a:srgbClr val="4EA4DD"/>
                </a:solidFill>
                <a:latin typeface="Times New Roman" panose="02020603050405020304" pitchFamily="18" charset="0"/>
                <a:ea typeface="仿宋" panose="02010609060101010101" pitchFamily="49" charset="-122"/>
              </a:rPr>
              <a:t>表</a:t>
            </a:r>
            <a:r>
              <a:rPr lang="en-US" altLang="zh-CN" sz="2400" b="1" dirty="0">
                <a:solidFill>
                  <a:srgbClr val="4EA4DD"/>
                </a:solidFill>
                <a:latin typeface="Times New Roman" panose="02020603050405020304" pitchFamily="18" charset="0"/>
                <a:ea typeface="仿宋" panose="02010609060101010101" pitchFamily="49" charset="-122"/>
              </a:rPr>
              <a:t>1-3-1</a:t>
            </a:r>
            <a:r>
              <a:rPr lang="zh-CN" altLang="en-US" sz="2400" b="1" dirty="0">
                <a:solidFill>
                  <a:srgbClr val="4EA4DD"/>
                </a:solidFill>
                <a:latin typeface="Times New Roman" panose="02020603050405020304" pitchFamily="18" charset="0"/>
                <a:ea typeface="仿宋" panose="02010609060101010101" pitchFamily="49" charset="-122"/>
              </a:rPr>
              <a:t>临床教学基地（医科专用、时点）</a:t>
            </a:r>
            <a:r>
              <a:rPr kumimoji="0" lang="en-US" altLang="zh-CN" sz="2400" b="1" i="0" u="none" strike="noStrike" kern="1200" cap="none" spc="0" normalizeH="0" baseline="0" noProof="0" dirty="0">
                <a:ln>
                  <a:noFill/>
                </a:ln>
                <a:solidFill>
                  <a:srgbClr val="E8EAE9">
                    <a:lumMod val="50000"/>
                  </a:srgbClr>
                </a:solidFill>
                <a:effectLst/>
                <a:uLnTx/>
                <a:uFillTx/>
                <a:latin typeface="Times New Roman" panose="02020603050405020304" pitchFamily="18" charset="0"/>
                <a:ea typeface="仿宋" panose="02010609060101010101" pitchFamily="49" charset="-122"/>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E8EAE9">
                    <a:lumMod val="50000"/>
                  </a:srgbClr>
                </a:solidFill>
                <a:effectLst/>
                <a:uLnTx/>
                <a:uFillTx/>
                <a:latin typeface="Times New Roman" panose="02020603050405020304" pitchFamily="18" charset="0"/>
                <a:ea typeface="仿宋" panose="02010609060101010101" pitchFamily="49" charset="-122"/>
                <a:cs typeface="+mn-cs"/>
              </a:rPr>
              <a:t>   </a:t>
            </a:r>
            <a:endParaRPr kumimoji="0" lang="zh-CN" altLang="en-US" sz="2400" b="1" i="0" u="none" strike="noStrike" kern="1200" cap="none" spc="0" normalizeH="0" baseline="0" noProof="0" dirty="0">
              <a:ln>
                <a:noFill/>
              </a:ln>
              <a:solidFill>
                <a:srgbClr val="E8EAE9">
                  <a:lumMod val="50000"/>
                </a:srgbClr>
              </a:solidFill>
              <a:effectLst/>
              <a:uLnTx/>
              <a:uFillTx/>
              <a:latin typeface="Times New Roman" panose="02020603050405020304" pitchFamily="18" charset="0"/>
              <a:ea typeface="仿宋" panose="02010609060101010101" pitchFamily="49" charset="-122"/>
              <a:cs typeface="+mn-cs"/>
            </a:endParaRPr>
          </a:p>
        </p:txBody>
      </p:sp>
      <p:sp>
        <p:nvSpPr>
          <p:cNvPr id="5" name="文本框 6">
            <a:extLst>
              <a:ext uri="{FF2B5EF4-FFF2-40B4-BE49-F238E27FC236}">
                <a16:creationId xmlns:a16="http://schemas.microsoft.com/office/drawing/2014/main" xmlns="" id="{AAC50814-131C-41E6-BCA8-F68DE0258E54}"/>
              </a:ext>
            </a:extLst>
          </p:cNvPr>
          <p:cNvSpPr>
            <a:spLocks noChangeArrowheads="1"/>
          </p:cNvSpPr>
          <p:nvPr/>
        </p:nvSpPr>
        <p:spPr bwMode="auto">
          <a:xfrm>
            <a:off x="1424494" y="2681947"/>
            <a:ext cx="9027445"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spcBef>
                <a:spcPct val="0"/>
              </a:spcBef>
              <a:buFont typeface="Wingdings" panose="05000000000000000000" pitchFamily="2" charset="2"/>
              <a:buChar char="n"/>
            </a:pPr>
            <a:endParaRPr lang="en-US" altLang="zh-CN" sz="2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sym typeface="楷体" panose="02010609060101010101" pitchFamily="49" charset="-122"/>
            </a:endParaRPr>
          </a:p>
          <a:p>
            <a:pPr>
              <a:spcBef>
                <a:spcPct val="0"/>
              </a:spcBef>
              <a:buFont typeface="Wingdings" panose="05000000000000000000" pitchFamily="2" charset="2"/>
              <a:buChar char="n"/>
            </a:pPr>
            <a:r>
              <a:rPr lang="zh-CN" altLang="en-US" sz="2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sym typeface="楷体" panose="02010609060101010101" pitchFamily="49" charset="-122"/>
              </a:rPr>
              <a:t>医科专用表。</a:t>
            </a:r>
            <a:endParaRPr lang="en-US" altLang="zh-CN" sz="2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sym typeface="楷体" panose="02010609060101010101" pitchFamily="49" charset="-122"/>
            </a:endParaRPr>
          </a:p>
          <a:p>
            <a:pPr>
              <a:spcBef>
                <a:spcPct val="0"/>
              </a:spcBef>
              <a:buFont typeface="Wingdings" panose="05000000000000000000" pitchFamily="2" charset="2"/>
              <a:buChar char="n"/>
            </a:pPr>
            <a:endParaRPr lang="en-US" altLang="zh-CN" sz="2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sym typeface="楷体" panose="02010609060101010101" pitchFamily="49" charset="-122"/>
            </a:endParaRPr>
          </a:p>
          <a:p>
            <a:pPr>
              <a:spcBef>
                <a:spcPct val="0"/>
              </a:spcBef>
              <a:buFont typeface="Wingdings" panose="05000000000000000000" pitchFamily="2" charset="2"/>
              <a:buChar char="n"/>
            </a:pPr>
            <a:r>
              <a:rPr lang="zh-CN" altLang="en-US" sz="2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sym typeface="楷体" panose="02010609060101010101" pitchFamily="49" charset="-122"/>
              </a:rPr>
              <a:t>基地类型：统计直属附属医院、教学医院（含非直属附属医院）、实习医院。</a:t>
            </a:r>
          </a:p>
          <a:p>
            <a:pPr>
              <a:spcBef>
                <a:spcPct val="0"/>
              </a:spcBef>
              <a:buNone/>
            </a:pPr>
            <a:endParaRPr lang="zh-CN" altLang="en-US" sz="2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sym typeface="楷体" panose="02010609060101010101" pitchFamily="49" charset="-122"/>
            </a:endParaRPr>
          </a:p>
          <a:p>
            <a:pPr>
              <a:spcBef>
                <a:spcPct val="0"/>
              </a:spcBef>
              <a:buFont typeface="Wingdings" panose="05000000000000000000" pitchFamily="2" charset="2"/>
              <a:buChar char="n"/>
            </a:pPr>
            <a:r>
              <a:rPr lang="zh-CN" altLang="en-US" sz="2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sym typeface="楷体" panose="02010609060101010101" pitchFamily="49" charset="-122"/>
              </a:rPr>
              <a:t>年门诊量、年出院人数：</a:t>
            </a:r>
            <a:r>
              <a:rPr lang="zh-CN" altLang="en-US" sz="2200" dirty="0">
                <a:solidFill>
                  <a:srgbClr val="FF0000"/>
                </a:solidFill>
                <a:latin typeface="Times New Roman" panose="02020603050405020304" pitchFamily="18" charset="0"/>
                <a:ea typeface="仿宋" panose="02010609060101010101" pitchFamily="49" charset="-122"/>
                <a:cs typeface="Times New Roman" panose="02020603050405020304" pitchFamily="18" charset="0"/>
                <a:sym typeface="楷体" panose="02010609060101010101" pitchFamily="49" charset="-122"/>
              </a:rPr>
              <a:t>按时点截止日期</a:t>
            </a:r>
            <a:r>
              <a:rPr lang="zh-CN" altLang="en-US" sz="2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sym typeface="楷体" panose="02010609060101010101" pitchFamily="49" charset="-122"/>
              </a:rPr>
              <a:t>计算年门诊量和年出院人数。</a:t>
            </a:r>
            <a:endParaRPr lang="en-US" altLang="zh-CN" sz="2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sym typeface="楷体" panose="02010609060101010101" pitchFamily="49" charset="-122"/>
            </a:endParaRPr>
          </a:p>
          <a:p>
            <a:pPr>
              <a:spcBef>
                <a:spcPct val="0"/>
              </a:spcBef>
              <a:buFont typeface="Wingdings" panose="05000000000000000000" pitchFamily="2" charset="2"/>
              <a:buChar char="n"/>
            </a:pPr>
            <a:endParaRPr lang="en-US" altLang="zh-CN" sz="2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sym typeface="楷体" panose="02010609060101010101" pitchFamily="49" charset="-122"/>
            </a:endParaRPr>
          </a:p>
          <a:p>
            <a:pPr>
              <a:spcBef>
                <a:spcPct val="0"/>
              </a:spcBef>
              <a:buFont typeface="Wingdings" panose="05000000000000000000" pitchFamily="2" charset="2"/>
              <a:buChar char="n"/>
            </a:pPr>
            <a:r>
              <a:rPr lang="zh-CN" altLang="en-US" sz="2200" dirty="0">
                <a:solidFill>
                  <a:srgbClr val="FF0000"/>
                </a:solidFill>
                <a:latin typeface="Times New Roman" panose="02020603050405020304" pitchFamily="18" charset="0"/>
                <a:ea typeface="仿宋" panose="02010609060101010101" pitchFamily="49" charset="-122"/>
                <a:cs typeface="Times New Roman" panose="02020603050405020304" pitchFamily="18" charset="0"/>
                <a:sym typeface="Times New Roman" panose="02020603050405020304" pitchFamily="18" charset="0"/>
              </a:rPr>
              <a:t>此表是</a:t>
            </a:r>
            <a:r>
              <a:rPr lang="en-US" altLang="zh-CN" sz="2200" dirty="0">
                <a:solidFill>
                  <a:srgbClr val="FF0000"/>
                </a:solidFill>
                <a:latin typeface="Times New Roman" panose="02020603050405020304" pitchFamily="18" charset="0"/>
                <a:ea typeface="仿宋" panose="02010609060101010101" pitchFamily="49" charset="-122"/>
                <a:cs typeface="Times New Roman" panose="02020603050405020304" pitchFamily="18" charset="0"/>
                <a:sym typeface="Times New Roman" panose="02020603050405020304" pitchFamily="18" charset="0"/>
              </a:rPr>
              <a:t>LC</a:t>
            </a:r>
            <a:r>
              <a:rPr lang="zh-CN" altLang="en-US" sz="2200" dirty="0">
                <a:solidFill>
                  <a:srgbClr val="FF0000"/>
                </a:solidFill>
                <a:latin typeface="Times New Roman" panose="02020603050405020304" pitchFamily="18" charset="0"/>
                <a:ea typeface="仿宋" panose="02010609060101010101" pitchFamily="49" charset="-122"/>
                <a:cs typeface="Times New Roman" panose="02020603050405020304" pitchFamily="18" charset="0"/>
                <a:sym typeface="Times New Roman" panose="02020603050405020304" pitchFamily="18" charset="0"/>
              </a:rPr>
              <a:t>类临床医学专业特色表的基础表格。</a:t>
            </a:r>
            <a:endParaRPr lang="en-US" altLang="zh-CN" sz="2200" dirty="0">
              <a:solidFill>
                <a:srgbClr val="FF0000"/>
              </a:solidFill>
              <a:latin typeface="Times New Roman" panose="02020603050405020304" pitchFamily="18" charset="0"/>
              <a:ea typeface="仿宋" panose="02010609060101010101" pitchFamily="49" charset="-122"/>
              <a:cs typeface="Times New Roman" panose="02020603050405020304" pitchFamily="18" charset="0"/>
              <a:sym typeface="Times New Roman" panose="02020603050405020304" pitchFamily="18" charset="0"/>
            </a:endParaRPr>
          </a:p>
          <a:p>
            <a:pPr>
              <a:spcBef>
                <a:spcPct val="0"/>
              </a:spcBef>
              <a:buFont typeface="Wingdings" panose="05000000000000000000" pitchFamily="2" charset="2"/>
              <a:buChar char="n"/>
            </a:pPr>
            <a:endParaRPr lang="en-US" altLang="zh-CN" sz="2200" dirty="0">
              <a:solidFill>
                <a:srgbClr val="FF0000"/>
              </a:solidFill>
              <a:latin typeface="Times New Roman" panose="02020603050405020304" pitchFamily="18" charset="0"/>
              <a:ea typeface="仿宋" panose="02010609060101010101" pitchFamily="49" charset="-122"/>
              <a:cs typeface="Times New Roman" panose="02020603050405020304" pitchFamily="18" charset="0"/>
              <a:sym typeface="Times New Roman" panose="02020603050405020304" pitchFamily="18" charset="0"/>
            </a:endParaRPr>
          </a:p>
          <a:p>
            <a:pPr>
              <a:spcBef>
                <a:spcPct val="0"/>
              </a:spcBef>
              <a:buFont typeface="Wingdings" panose="05000000000000000000" pitchFamily="2" charset="2"/>
              <a:buChar char="n"/>
            </a:pPr>
            <a:r>
              <a:rPr lang="zh-CN" altLang="en-US" sz="2200" dirty="0">
                <a:solidFill>
                  <a:srgbClr val="FF0000"/>
                </a:solidFill>
                <a:latin typeface="Times New Roman" panose="02020603050405020304" pitchFamily="18" charset="0"/>
                <a:ea typeface="仿宋" panose="02010609060101010101" pitchFamily="49" charset="-122"/>
                <a:cs typeface="Times New Roman" panose="02020603050405020304" pitchFamily="18" charset="0"/>
                <a:sym typeface="Times New Roman" panose="02020603050405020304" pitchFamily="18" charset="0"/>
              </a:rPr>
              <a:t>涉密数据不填</a:t>
            </a:r>
          </a:p>
        </p:txBody>
      </p:sp>
      <p:graphicFrame>
        <p:nvGraphicFramePr>
          <p:cNvPr id="7" name="表格 6">
            <a:extLst>
              <a:ext uri="{FF2B5EF4-FFF2-40B4-BE49-F238E27FC236}">
                <a16:creationId xmlns:a16="http://schemas.microsoft.com/office/drawing/2014/main" xmlns="" id="{B9313962-CC7D-4A0C-ACCA-30FED177FD9F}"/>
              </a:ext>
            </a:extLst>
          </p:cNvPr>
          <p:cNvGraphicFramePr>
            <a:graphicFrameLocks noGrp="1"/>
          </p:cNvGraphicFramePr>
          <p:nvPr>
            <p:extLst>
              <p:ext uri="{D42A27DB-BD31-4B8C-83A1-F6EECF244321}">
                <p14:modId xmlns:p14="http://schemas.microsoft.com/office/powerpoint/2010/main" val="746787122"/>
              </p:ext>
            </p:extLst>
          </p:nvPr>
        </p:nvGraphicFramePr>
        <p:xfrm>
          <a:off x="1466229" y="1459861"/>
          <a:ext cx="8989737" cy="1361222"/>
        </p:xfrm>
        <a:graphic>
          <a:graphicData uri="http://schemas.openxmlformats.org/drawingml/2006/table">
            <a:tbl>
              <a:tblPr firstRow="1" firstCol="1" bandRow="1"/>
              <a:tblGrid>
                <a:gridCol w="1095820">
                  <a:extLst>
                    <a:ext uri="{9D8B030D-6E8A-4147-A177-3AD203B41FA5}">
                      <a16:colId xmlns:a16="http://schemas.microsoft.com/office/drawing/2014/main" xmlns="" val="3218390160"/>
                    </a:ext>
                  </a:extLst>
                </a:gridCol>
                <a:gridCol w="1095152">
                  <a:extLst>
                    <a:ext uri="{9D8B030D-6E8A-4147-A177-3AD203B41FA5}">
                      <a16:colId xmlns:a16="http://schemas.microsoft.com/office/drawing/2014/main" xmlns="" val="2984080249"/>
                    </a:ext>
                  </a:extLst>
                </a:gridCol>
                <a:gridCol w="1035684">
                  <a:extLst>
                    <a:ext uri="{9D8B030D-6E8A-4147-A177-3AD203B41FA5}">
                      <a16:colId xmlns:a16="http://schemas.microsoft.com/office/drawing/2014/main" xmlns="" val="1346673701"/>
                    </a:ext>
                  </a:extLst>
                </a:gridCol>
                <a:gridCol w="737006">
                  <a:extLst>
                    <a:ext uri="{9D8B030D-6E8A-4147-A177-3AD203B41FA5}">
                      <a16:colId xmlns:a16="http://schemas.microsoft.com/office/drawing/2014/main" xmlns="" val="3144814387"/>
                    </a:ext>
                  </a:extLst>
                </a:gridCol>
                <a:gridCol w="1084462">
                  <a:extLst>
                    <a:ext uri="{9D8B030D-6E8A-4147-A177-3AD203B41FA5}">
                      <a16:colId xmlns:a16="http://schemas.microsoft.com/office/drawing/2014/main" xmlns="" val="4288668690"/>
                    </a:ext>
                  </a:extLst>
                </a:gridCol>
                <a:gridCol w="1334362">
                  <a:extLst>
                    <a:ext uri="{9D8B030D-6E8A-4147-A177-3AD203B41FA5}">
                      <a16:colId xmlns:a16="http://schemas.microsoft.com/office/drawing/2014/main" xmlns="" val="1570150902"/>
                    </a:ext>
                  </a:extLst>
                </a:gridCol>
                <a:gridCol w="1075107">
                  <a:extLst>
                    <a:ext uri="{9D8B030D-6E8A-4147-A177-3AD203B41FA5}">
                      <a16:colId xmlns:a16="http://schemas.microsoft.com/office/drawing/2014/main" xmlns="" val="1601586900"/>
                    </a:ext>
                  </a:extLst>
                </a:gridCol>
                <a:gridCol w="1532144">
                  <a:extLst>
                    <a:ext uri="{9D8B030D-6E8A-4147-A177-3AD203B41FA5}">
                      <a16:colId xmlns:a16="http://schemas.microsoft.com/office/drawing/2014/main" xmlns="" val="3607306530"/>
                    </a:ext>
                  </a:extLst>
                </a:gridCol>
              </a:tblGrid>
              <a:tr h="709771">
                <a:tc>
                  <a:txBody>
                    <a:bodyPr/>
                    <a:lstStyle/>
                    <a:p>
                      <a:pPr algn="ctr">
                        <a:spcAft>
                          <a:spcPts val="0"/>
                        </a:spcAft>
                      </a:pPr>
                      <a:r>
                        <a:rPr lang="zh-CN" sz="1800" b="1" kern="0" dirty="0">
                          <a:solidFill>
                            <a:srgbClr val="000000"/>
                          </a:solidFill>
                          <a:effectLst/>
                          <a:latin typeface="Times New Roman" panose="02020603050405020304" pitchFamily="18" charset="0"/>
                          <a:ea typeface="仿宋" panose="02010609060101010101" pitchFamily="49" charset="-122"/>
                          <a:cs typeface="仿宋" panose="02010609060101010101" pitchFamily="49" charset="-122"/>
                        </a:rPr>
                        <a:t>基地单位号</a:t>
                      </a:r>
                      <a:endParaRPr lang="zh-CN" sz="18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b="1" kern="0">
                          <a:solidFill>
                            <a:srgbClr val="000000"/>
                          </a:solidFill>
                          <a:effectLst/>
                          <a:latin typeface="Times New Roman" panose="02020603050405020304" pitchFamily="18" charset="0"/>
                          <a:ea typeface="仿宋" panose="02010609060101010101" pitchFamily="49" charset="-122"/>
                          <a:cs typeface="仿宋" panose="02010609060101010101" pitchFamily="49" charset="-122"/>
                        </a:rPr>
                        <a:t>基地名称</a:t>
                      </a:r>
                      <a:endParaRPr lang="zh-CN" sz="18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b="1" kern="0">
                          <a:solidFill>
                            <a:srgbClr val="000000"/>
                          </a:solidFill>
                          <a:effectLst/>
                          <a:latin typeface="Times New Roman" panose="02020603050405020304" pitchFamily="18" charset="0"/>
                          <a:ea typeface="仿宋" panose="02010609060101010101" pitchFamily="49" charset="-122"/>
                          <a:cs typeface="仿宋" panose="02010609060101010101" pitchFamily="49" charset="-122"/>
                        </a:rPr>
                        <a:t>基地类型</a:t>
                      </a:r>
                      <a:endParaRPr lang="zh-CN" sz="18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1445" algn="ctr">
                        <a:spcAft>
                          <a:spcPts val="0"/>
                        </a:spcAft>
                      </a:pPr>
                      <a:r>
                        <a:rPr lang="zh-CN" sz="1800" b="1" kern="0">
                          <a:solidFill>
                            <a:srgbClr val="000000"/>
                          </a:solidFill>
                          <a:effectLst/>
                          <a:latin typeface="Times New Roman" panose="02020603050405020304" pitchFamily="18" charset="0"/>
                          <a:ea typeface="仿宋" panose="02010609060101010101" pitchFamily="49" charset="-122"/>
                          <a:cs typeface="仿宋" panose="02010609060101010101" pitchFamily="49" charset="-122"/>
                        </a:rPr>
                        <a:t>级别</a:t>
                      </a:r>
                      <a:endParaRPr lang="zh-CN" sz="18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b="1" kern="0">
                          <a:solidFill>
                            <a:srgbClr val="000000"/>
                          </a:solidFill>
                          <a:effectLst/>
                          <a:latin typeface="Times New Roman" panose="02020603050405020304" pitchFamily="18" charset="0"/>
                          <a:ea typeface="仿宋" panose="02010609060101010101" pitchFamily="49" charset="-122"/>
                          <a:cs typeface="仿宋" panose="02010609060101010101" pitchFamily="49" charset="-122"/>
                        </a:rPr>
                        <a:t>开放床位数</a:t>
                      </a:r>
                      <a:endParaRPr lang="zh-CN" sz="18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b="1" kern="0">
                          <a:solidFill>
                            <a:srgbClr val="000000"/>
                          </a:solidFill>
                          <a:effectLst/>
                          <a:latin typeface="Times New Roman" panose="02020603050405020304" pitchFamily="18" charset="0"/>
                          <a:ea typeface="仿宋" panose="02010609060101010101" pitchFamily="49" charset="-122"/>
                          <a:cs typeface="仿宋" panose="02010609060101010101" pitchFamily="49" charset="-122"/>
                        </a:rPr>
                        <a:t>编制床位数</a:t>
                      </a:r>
                      <a:endParaRPr lang="zh-CN" sz="18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b="1" kern="0">
                          <a:solidFill>
                            <a:srgbClr val="000000"/>
                          </a:solidFill>
                          <a:effectLst/>
                          <a:latin typeface="Times New Roman" panose="02020603050405020304" pitchFamily="18" charset="0"/>
                          <a:ea typeface="仿宋" panose="02010609060101010101" pitchFamily="49" charset="-122"/>
                          <a:cs typeface="仿宋" panose="02010609060101010101" pitchFamily="49" charset="-122"/>
                        </a:rPr>
                        <a:t>年门诊量</a:t>
                      </a:r>
                      <a:endParaRPr lang="zh-CN" sz="18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b="1" kern="0">
                          <a:solidFill>
                            <a:srgbClr val="000000"/>
                          </a:solidFill>
                          <a:effectLst/>
                          <a:latin typeface="Times New Roman" panose="02020603050405020304" pitchFamily="18" charset="0"/>
                          <a:ea typeface="仿宋" panose="02010609060101010101" pitchFamily="49" charset="-122"/>
                          <a:cs typeface="仿宋" panose="02010609060101010101" pitchFamily="49" charset="-122"/>
                        </a:rPr>
                        <a:t>年出院人数</a:t>
                      </a:r>
                      <a:endParaRPr lang="zh-CN" sz="18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01840940"/>
                  </a:ext>
                </a:extLst>
              </a:tr>
              <a:tr h="651451">
                <a:tc>
                  <a:txBody>
                    <a:bodyPr/>
                    <a:lstStyle/>
                    <a:p>
                      <a:pPr algn="l">
                        <a:spcAft>
                          <a:spcPts val="0"/>
                        </a:spcAft>
                      </a:pPr>
                      <a:r>
                        <a:rPr lang="en-US" sz="1800" kern="0">
                          <a:solidFill>
                            <a:srgbClr val="000000"/>
                          </a:solidFill>
                          <a:effectLst/>
                          <a:latin typeface="Times New Roman" panose="02020603050405020304" pitchFamily="18" charset="0"/>
                          <a:ea typeface="仿宋" panose="02010609060101010101" pitchFamily="49" charset="-122"/>
                          <a:cs typeface="仿宋" panose="02010609060101010101" pitchFamily="49" charset="-122"/>
                        </a:rPr>
                        <a:t> </a:t>
                      </a:r>
                      <a:endParaRPr lang="zh-CN" sz="18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spcAft>
                          <a:spcPts val="0"/>
                        </a:spcAft>
                      </a:pPr>
                      <a:r>
                        <a:rPr lang="en-US" sz="1800" kern="0">
                          <a:solidFill>
                            <a:srgbClr val="000000"/>
                          </a:solidFill>
                          <a:effectLst/>
                          <a:latin typeface="Times New Roman" panose="02020603050405020304" pitchFamily="18" charset="0"/>
                          <a:ea typeface="仿宋" panose="02010609060101010101" pitchFamily="49" charset="-122"/>
                          <a:cs typeface="仿宋" panose="02010609060101010101" pitchFamily="49" charset="-122"/>
                        </a:rPr>
                        <a:t> </a:t>
                      </a:r>
                      <a:endParaRPr lang="zh-CN" sz="18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spcAft>
                          <a:spcPts val="0"/>
                        </a:spcAft>
                      </a:pPr>
                      <a:r>
                        <a:rPr lang="zh-CN" sz="1800" kern="0">
                          <a:solidFill>
                            <a:srgbClr val="000000"/>
                          </a:solidFill>
                          <a:effectLst/>
                          <a:latin typeface="Times New Roman" panose="02020603050405020304" pitchFamily="18" charset="0"/>
                          <a:ea typeface="仿宋" panose="02010609060101010101" pitchFamily="49" charset="-122"/>
                          <a:cs typeface="仿宋" panose="02010609060101010101" pitchFamily="49" charset="-122"/>
                        </a:rPr>
                        <a:t>下拉选择</a:t>
                      </a:r>
                      <a:endParaRPr lang="zh-CN" sz="18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spcAft>
                          <a:spcPts val="0"/>
                        </a:spcAft>
                      </a:pPr>
                      <a:r>
                        <a:rPr lang="zh-CN" sz="1800" kern="0">
                          <a:solidFill>
                            <a:srgbClr val="000000"/>
                          </a:solidFill>
                          <a:effectLst/>
                          <a:latin typeface="Times New Roman" panose="02020603050405020304" pitchFamily="18" charset="0"/>
                          <a:ea typeface="仿宋" panose="02010609060101010101" pitchFamily="49" charset="-122"/>
                          <a:cs typeface="仿宋" panose="02010609060101010101" pitchFamily="49" charset="-122"/>
                        </a:rPr>
                        <a:t>下拉选择</a:t>
                      </a:r>
                      <a:endParaRPr lang="zh-CN" sz="18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spcAft>
                          <a:spcPts val="0"/>
                        </a:spcAft>
                      </a:pPr>
                      <a:r>
                        <a:rPr lang="en-US" sz="1800" kern="0">
                          <a:solidFill>
                            <a:srgbClr val="000000"/>
                          </a:solidFill>
                          <a:effectLst/>
                          <a:latin typeface="Times New Roman" panose="02020603050405020304" pitchFamily="18" charset="0"/>
                          <a:ea typeface="仿宋" panose="02010609060101010101" pitchFamily="49" charset="-122"/>
                          <a:cs typeface="仿宋" panose="02010609060101010101" pitchFamily="49" charset="-122"/>
                        </a:rPr>
                        <a:t> </a:t>
                      </a:r>
                      <a:endParaRPr lang="zh-CN" sz="18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spcAft>
                          <a:spcPts val="0"/>
                        </a:spcAft>
                      </a:pPr>
                      <a:r>
                        <a:rPr lang="en-US" sz="1800" kern="0">
                          <a:solidFill>
                            <a:srgbClr val="000000"/>
                          </a:solidFill>
                          <a:effectLst/>
                          <a:latin typeface="Times New Roman" panose="02020603050405020304" pitchFamily="18" charset="0"/>
                          <a:ea typeface="仿宋" panose="02010609060101010101" pitchFamily="49" charset="-122"/>
                          <a:cs typeface="仿宋" panose="02010609060101010101" pitchFamily="49" charset="-122"/>
                        </a:rPr>
                        <a:t> </a:t>
                      </a:r>
                      <a:endParaRPr lang="zh-CN" sz="18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spcAft>
                          <a:spcPts val="0"/>
                        </a:spcAft>
                      </a:pPr>
                      <a:r>
                        <a:rPr lang="en-US" sz="1800" kern="0">
                          <a:solidFill>
                            <a:srgbClr val="000000"/>
                          </a:solidFill>
                          <a:effectLst/>
                          <a:latin typeface="Times New Roman" panose="02020603050405020304" pitchFamily="18" charset="0"/>
                          <a:ea typeface="仿宋" panose="02010609060101010101" pitchFamily="49" charset="-122"/>
                          <a:cs typeface="仿宋" panose="02010609060101010101" pitchFamily="49" charset="-122"/>
                        </a:rPr>
                        <a:t> </a:t>
                      </a:r>
                      <a:endParaRPr lang="zh-CN" sz="18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spcAft>
                          <a:spcPts val="0"/>
                        </a:spcAft>
                      </a:pPr>
                      <a:r>
                        <a:rPr lang="en-US" sz="1800" kern="0" dirty="0">
                          <a:solidFill>
                            <a:srgbClr val="000000"/>
                          </a:solidFill>
                          <a:effectLst/>
                          <a:latin typeface="Times New Roman" panose="02020603050405020304" pitchFamily="18" charset="0"/>
                          <a:ea typeface="仿宋" panose="02010609060101010101" pitchFamily="49" charset="-122"/>
                          <a:cs typeface="仿宋" panose="02010609060101010101" pitchFamily="49" charset="-122"/>
                        </a:rPr>
                        <a:t> </a:t>
                      </a:r>
                      <a:endParaRPr lang="zh-CN" sz="18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66852340"/>
                  </a:ext>
                </a:extLst>
              </a:tr>
            </a:tbl>
          </a:graphicData>
        </a:graphic>
      </p:graphicFrame>
    </p:spTree>
    <p:extLst>
      <p:ext uri="{BB962C8B-B14F-4D97-AF65-F5344CB8AC3E}">
        <p14:creationId xmlns:p14="http://schemas.microsoft.com/office/powerpoint/2010/main" val="31656805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17"/>
          <p:cNvSpPr>
            <a:spLocks/>
          </p:cNvSpPr>
          <p:nvPr/>
        </p:nvSpPr>
        <p:spPr bwMode="auto">
          <a:xfrm>
            <a:off x="0" y="0"/>
            <a:ext cx="7247467" cy="6858000"/>
          </a:xfrm>
          <a:custGeom>
            <a:avLst/>
            <a:gdLst/>
            <a:ahLst/>
            <a:cxnLst>
              <a:cxn ang="0">
                <a:pos x="0" y="0"/>
              </a:cxn>
              <a:cxn ang="0">
                <a:pos x="5437991" y="0"/>
              </a:cxn>
              <a:cxn ang="0">
                <a:pos x="1633127" y="6858000"/>
              </a:cxn>
              <a:cxn ang="0">
                <a:pos x="0" y="6858000"/>
              </a:cxn>
              <a:cxn ang="0">
                <a:pos x="0" y="0"/>
              </a:cxn>
            </a:cxnLst>
            <a:rect l="0" t="0" r="r" b="b"/>
            <a:pathLst>
              <a:path w="5437991" h="6858000">
                <a:moveTo>
                  <a:pt x="0" y="0"/>
                </a:moveTo>
                <a:lnTo>
                  <a:pt x="5437991" y="0"/>
                </a:lnTo>
                <a:lnTo>
                  <a:pt x="1633127" y="6858000"/>
                </a:lnTo>
                <a:lnTo>
                  <a:pt x="0" y="6858000"/>
                </a:lnTo>
                <a:lnTo>
                  <a:pt x="0" y="0"/>
                </a:lnTo>
                <a:close/>
              </a:path>
            </a:pathLst>
          </a:custGeom>
          <a:solidFill>
            <a:srgbClr val="1A489A"/>
          </a:solidFill>
          <a:ln w="9525">
            <a:solidFill>
              <a:schemeClr val="tx2"/>
            </a:solidFill>
            <a:round/>
            <a:headEnd/>
            <a:tailEnd/>
          </a:ln>
        </p:spPr>
        <p:txBody>
          <a:bodyPr anchor="ctr"/>
          <a:lstStyle/>
          <a:p>
            <a:endParaRPr lang="zh-CN" altLang="en-US">
              <a:solidFill>
                <a:srgbClr val="1F497D"/>
              </a:solidFill>
              <a:latin typeface="Times New Roman" panose="02020603050405020304" pitchFamily="18" charset="0"/>
              <a:ea typeface="仿宋" panose="02010609060101010101" pitchFamily="49" charset="-122"/>
            </a:endParaRPr>
          </a:p>
        </p:txBody>
      </p:sp>
      <p:grpSp>
        <p:nvGrpSpPr>
          <p:cNvPr id="4" name="组合 39"/>
          <p:cNvGrpSpPr>
            <a:grpSpLocks/>
          </p:cNvGrpSpPr>
          <p:nvPr/>
        </p:nvGrpSpPr>
        <p:grpSpPr bwMode="auto">
          <a:xfrm>
            <a:off x="221915" y="469394"/>
            <a:ext cx="3954355" cy="2124075"/>
            <a:chOff x="-125724" y="0"/>
            <a:chExt cx="2965613" cy="2124000"/>
          </a:xfrm>
        </p:grpSpPr>
        <p:sp>
          <p:nvSpPr>
            <p:cNvPr id="5" name="Text Box 20"/>
            <p:cNvSpPr txBox="1">
              <a:spLocks noChangeArrowheads="1"/>
            </p:cNvSpPr>
            <p:nvPr/>
          </p:nvSpPr>
          <p:spPr bwMode="auto">
            <a:xfrm>
              <a:off x="1028739" y="670889"/>
              <a:ext cx="1811150" cy="478063"/>
            </a:xfrm>
            <a:prstGeom prst="rect">
              <a:avLst/>
            </a:prstGeom>
            <a:noFill/>
            <a:ln w="9525">
              <a:noFill/>
              <a:miter lim="800000"/>
              <a:headEnd/>
              <a:tailEnd/>
            </a:ln>
            <a:effectLst/>
          </p:spPr>
          <p:txBody>
            <a:bodyPr>
              <a:spAutoFit/>
            </a:bodyPr>
            <a:lstStyle/>
            <a:p>
              <a:pPr algn="dist">
                <a:lnSpc>
                  <a:spcPct val="110000"/>
                </a:lnSpc>
                <a:buClr>
                  <a:srgbClr val="4F81BD"/>
                </a:buClr>
                <a:buSzPct val="70000"/>
                <a:buFont typeface="Wingdings" pitchFamily="2" charset="2"/>
                <a:buNone/>
              </a:pPr>
              <a:r>
                <a:rPr lang="zh-CN" altLang="en-US" sz="2400" dirty="0">
                  <a:solidFill>
                    <a:prstClr val="white"/>
                  </a:solidFill>
                  <a:latin typeface="Times New Roman" panose="02020603050405020304" pitchFamily="18" charset="0"/>
                  <a:ea typeface="仿宋" panose="02010609060101010101" pitchFamily="49" charset="-122"/>
                </a:rPr>
                <a:t>Contents</a:t>
              </a:r>
            </a:p>
          </p:txBody>
        </p:sp>
        <p:sp>
          <p:nvSpPr>
            <p:cNvPr id="6" name="文本框 20"/>
            <p:cNvSpPr txBox="1">
              <a:spLocks noChangeArrowheads="1"/>
            </p:cNvSpPr>
            <p:nvPr/>
          </p:nvSpPr>
          <p:spPr bwMode="auto">
            <a:xfrm>
              <a:off x="-125724" y="293009"/>
              <a:ext cx="1347724" cy="838469"/>
            </a:xfrm>
            <a:prstGeom prst="rect">
              <a:avLst/>
            </a:prstGeom>
            <a:noFill/>
            <a:ln w="9525">
              <a:noFill/>
              <a:miter lim="800000"/>
              <a:headEnd/>
              <a:tailEnd/>
            </a:ln>
          </p:spPr>
          <p:txBody>
            <a:bodyPr>
              <a:spAutoFit/>
            </a:bodyPr>
            <a:lstStyle/>
            <a:p>
              <a:pPr algn="ctr">
                <a:lnSpc>
                  <a:spcPct val="110000"/>
                </a:lnSpc>
                <a:buClr>
                  <a:srgbClr val="4F81BD"/>
                </a:buClr>
                <a:buSzPct val="70000"/>
                <a:buFont typeface="Wingdings" pitchFamily="2" charset="2"/>
                <a:buNone/>
              </a:pPr>
              <a:r>
                <a:rPr lang="zh-CN" altLang="en-US" sz="4800" i="0" dirty="0">
                  <a:solidFill>
                    <a:prstClr val="white"/>
                  </a:solidFill>
                  <a:latin typeface="Times New Roman" panose="02020603050405020304" pitchFamily="18" charset="0"/>
                  <a:ea typeface="仿宋" panose="02010609060101010101" pitchFamily="49" charset="-122"/>
                </a:rPr>
                <a:t>提纲</a:t>
              </a:r>
            </a:p>
          </p:txBody>
        </p:sp>
        <p:cxnSp>
          <p:nvCxnSpPr>
            <p:cNvPr id="7" name="直接连接符 22"/>
            <p:cNvCxnSpPr>
              <a:cxnSpLocks noChangeShapeType="1"/>
            </p:cNvCxnSpPr>
            <p:nvPr/>
          </p:nvCxnSpPr>
          <p:spPr bwMode="auto">
            <a:xfrm>
              <a:off x="293470" y="1094002"/>
              <a:ext cx="2430307" cy="0"/>
            </a:xfrm>
            <a:prstGeom prst="line">
              <a:avLst/>
            </a:prstGeom>
            <a:noFill/>
            <a:ln w="9525" cmpd="sng">
              <a:solidFill>
                <a:schemeClr val="bg1"/>
              </a:solidFill>
              <a:prstDash val="sysDash"/>
              <a:round/>
              <a:headEnd/>
              <a:tailEnd/>
            </a:ln>
          </p:spPr>
        </p:cxnSp>
        <p:cxnSp>
          <p:nvCxnSpPr>
            <p:cNvPr id="8" name="直接连接符 24"/>
            <p:cNvCxnSpPr>
              <a:cxnSpLocks noChangeShapeType="1"/>
            </p:cNvCxnSpPr>
            <p:nvPr/>
          </p:nvCxnSpPr>
          <p:spPr bwMode="auto">
            <a:xfrm>
              <a:off x="1043253" y="0"/>
              <a:ext cx="0" cy="2124000"/>
            </a:xfrm>
            <a:prstGeom prst="line">
              <a:avLst/>
            </a:prstGeom>
            <a:noFill/>
            <a:ln w="9525" cmpd="sng">
              <a:solidFill>
                <a:schemeClr val="bg1"/>
              </a:solidFill>
              <a:prstDash val="sysDash"/>
              <a:round/>
              <a:headEnd/>
              <a:tailEnd/>
            </a:ln>
          </p:spPr>
        </p:cxnSp>
      </p:grpSp>
      <p:grpSp>
        <p:nvGrpSpPr>
          <p:cNvPr id="23" name="组合 22"/>
          <p:cNvGrpSpPr/>
          <p:nvPr/>
        </p:nvGrpSpPr>
        <p:grpSpPr>
          <a:xfrm>
            <a:off x="5016342" y="1848333"/>
            <a:ext cx="982133" cy="735012"/>
            <a:chOff x="3932238" y="1579563"/>
            <a:chExt cx="736600" cy="735012"/>
          </a:xfrm>
        </p:grpSpPr>
        <p:sp>
          <p:nvSpPr>
            <p:cNvPr id="9" name="椭圆 25"/>
            <p:cNvSpPr>
              <a:spLocks noChangeArrowheads="1"/>
            </p:cNvSpPr>
            <p:nvPr/>
          </p:nvSpPr>
          <p:spPr bwMode="auto">
            <a:xfrm>
              <a:off x="3932238" y="1579563"/>
              <a:ext cx="736600" cy="735012"/>
            </a:xfrm>
            <a:prstGeom prst="ellipse">
              <a:avLst/>
            </a:prstGeom>
            <a:solidFill>
              <a:schemeClr val="bg1"/>
            </a:solidFill>
            <a:ln w="9525">
              <a:noFill/>
              <a:round/>
              <a:headEnd/>
              <a:tailEnd/>
            </a:ln>
          </p:spPr>
          <p:txBody>
            <a:bodyPr anchor="ctr"/>
            <a:lstStyle/>
            <a:p>
              <a:pPr algn="ctr">
                <a:lnSpc>
                  <a:spcPct val="110000"/>
                </a:lnSpc>
                <a:buClr>
                  <a:srgbClr val="4F81BD"/>
                </a:buClr>
                <a:buSzPct val="70000"/>
                <a:buFont typeface="Wingdings" pitchFamily="2" charset="2"/>
                <a:buNone/>
              </a:pPr>
              <a:endParaRPr lang="zh-CN" altLang="en-US" i="0">
                <a:solidFill>
                  <a:srgbClr val="FFFFFF"/>
                </a:solidFill>
                <a:latin typeface="Times New Roman" panose="02020603050405020304" pitchFamily="18" charset="0"/>
                <a:ea typeface="仿宋" panose="02010609060101010101" pitchFamily="49" charset="-122"/>
              </a:endParaRPr>
            </a:p>
          </p:txBody>
        </p:sp>
        <p:sp>
          <p:nvSpPr>
            <p:cNvPr id="13" name="椭圆 31"/>
            <p:cNvSpPr>
              <a:spLocks noChangeArrowheads="1"/>
            </p:cNvSpPr>
            <p:nvPr/>
          </p:nvSpPr>
          <p:spPr bwMode="auto">
            <a:xfrm>
              <a:off x="3986213" y="1631950"/>
              <a:ext cx="628650" cy="630238"/>
            </a:xfrm>
            <a:prstGeom prst="ellipse">
              <a:avLst/>
            </a:prstGeom>
            <a:solidFill>
              <a:schemeClr val="accent4">
                <a:lumMod val="75000"/>
              </a:schemeClr>
            </a:solidFill>
            <a:ln w="9525">
              <a:noFill/>
              <a:round/>
              <a:headEnd/>
              <a:tailEnd/>
            </a:ln>
          </p:spPr>
          <p:txBody>
            <a:bodyPr lIns="0" tIns="0" rIns="0" bIns="0" anchor="ctr"/>
            <a:lstStyle/>
            <a:p>
              <a:pPr algn="ctr">
                <a:lnSpc>
                  <a:spcPct val="110000"/>
                </a:lnSpc>
                <a:buClr>
                  <a:srgbClr val="4F81BD"/>
                </a:buClr>
                <a:buSzPct val="70000"/>
                <a:buFont typeface="Wingdings" pitchFamily="2" charset="2"/>
                <a:buNone/>
              </a:pPr>
              <a:r>
                <a:rPr lang="en-US" sz="2000" dirty="0">
                  <a:solidFill>
                    <a:srgbClr val="FFFFFF"/>
                  </a:solidFill>
                  <a:latin typeface="Times New Roman" panose="02020603050405020304" pitchFamily="18" charset="0"/>
                  <a:ea typeface="仿宋" panose="02010609060101010101" pitchFamily="49" charset="-122"/>
                </a:rPr>
                <a:t>01</a:t>
              </a:r>
            </a:p>
          </p:txBody>
        </p:sp>
      </p:grpSp>
      <p:grpSp>
        <p:nvGrpSpPr>
          <p:cNvPr id="24" name="组合 23"/>
          <p:cNvGrpSpPr/>
          <p:nvPr/>
        </p:nvGrpSpPr>
        <p:grpSpPr>
          <a:xfrm>
            <a:off x="4154846" y="3175484"/>
            <a:ext cx="982133" cy="736600"/>
            <a:chOff x="3449638" y="2436813"/>
            <a:chExt cx="736600" cy="736600"/>
          </a:xfrm>
        </p:grpSpPr>
        <p:sp>
          <p:nvSpPr>
            <p:cNvPr id="10" name="椭圆 28"/>
            <p:cNvSpPr>
              <a:spLocks noChangeArrowheads="1"/>
            </p:cNvSpPr>
            <p:nvPr/>
          </p:nvSpPr>
          <p:spPr bwMode="auto">
            <a:xfrm>
              <a:off x="3449638" y="2436813"/>
              <a:ext cx="736600" cy="736600"/>
            </a:xfrm>
            <a:prstGeom prst="ellipse">
              <a:avLst/>
            </a:prstGeom>
            <a:solidFill>
              <a:schemeClr val="bg1"/>
            </a:solidFill>
            <a:ln w="9525">
              <a:noFill/>
              <a:round/>
              <a:headEnd/>
              <a:tailEnd/>
            </a:ln>
          </p:spPr>
          <p:txBody>
            <a:bodyPr anchor="ctr"/>
            <a:lstStyle/>
            <a:p>
              <a:pPr algn="ctr">
                <a:lnSpc>
                  <a:spcPct val="110000"/>
                </a:lnSpc>
                <a:buClr>
                  <a:srgbClr val="4F81BD"/>
                </a:buClr>
                <a:buSzPct val="70000"/>
                <a:buFont typeface="Wingdings" pitchFamily="2" charset="2"/>
                <a:buNone/>
              </a:pPr>
              <a:endParaRPr lang="zh-CN" altLang="en-US" i="0">
                <a:solidFill>
                  <a:srgbClr val="FFFFFF"/>
                </a:solidFill>
                <a:latin typeface="Times New Roman" panose="02020603050405020304" pitchFamily="18" charset="0"/>
                <a:ea typeface="仿宋" panose="02010609060101010101" pitchFamily="49" charset="-122"/>
              </a:endParaRPr>
            </a:p>
          </p:txBody>
        </p:sp>
        <p:sp>
          <p:nvSpPr>
            <p:cNvPr id="14" name="椭圆 32"/>
            <p:cNvSpPr>
              <a:spLocks noChangeArrowheads="1"/>
            </p:cNvSpPr>
            <p:nvPr/>
          </p:nvSpPr>
          <p:spPr bwMode="auto">
            <a:xfrm>
              <a:off x="3502025" y="2490788"/>
              <a:ext cx="630238" cy="628650"/>
            </a:xfrm>
            <a:prstGeom prst="ellipse">
              <a:avLst/>
            </a:prstGeom>
            <a:solidFill>
              <a:schemeClr val="accent4">
                <a:lumMod val="75000"/>
              </a:schemeClr>
            </a:solidFill>
            <a:ln w="9525">
              <a:noFill/>
              <a:round/>
              <a:headEnd/>
              <a:tailEnd/>
            </a:ln>
          </p:spPr>
          <p:txBody>
            <a:bodyPr lIns="0" tIns="0" rIns="0" bIns="0" anchor="ctr"/>
            <a:lstStyle/>
            <a:p>
              <a:pPr algn="ctr">
                <a:lnSpc>
                  <a:spcPct val="110000"/>
                </a:lnSpc>
                <a:buClr>
                  <a:srgbClr val="4F81BD"/>
                </a:buClr>
                <a:buSzPct val="70000"/>
                <a:buFont typeface="Wingdings" pitchFamily="2" charset="2"/>
                <a:buNone/>
              </a:pPr>
              <a:r>
                <a:rPr lang="en-US" sz="2000" dirty="0">
                  <a:solidFill>
                    <a:srgbClr val="FFFFFF"/>
                  </a:solidFill>
                  <a:latin typeface="Times New Roman" panose="02020603050405020304" pitchFamily="18" charset="0"/>
                  <a:ea typeface="仿宋" panose="02010609060101010101" pitchFamily="49" charset="-122"/>
                </a:rPr>
                <a:t>02</a:t>
              </a:r>
            </a:p>
          </p:txBody>
        </p:sp>
      </p:grpSp>
      <p:grpSp>
        <p:nvGrpSpPr>
          <p:cNvPr id="25" name="组合 24"/>
          <p:cNvGrpSpPr/>
          <p:nvPr/>
        </p:nvGrpSpPr>
        <p:grpSpPr>
          <a:xfrm>
            <a:off x="3202339" y="4532806"/>
            <a:ext cx="980016" cy="736600"/>
            <a:chOff x="2986088" y="3314700"/>
            <a:chExt cx="735012" cy="736600"/>
          </a:xfrm>
        </p:grpSpPr>
        <p:sp>
          <p:nvSpPr>
            <p:cNvPr id="11" name="椭圆 29"/>
            <p:cNvSpPr>
              <a:spLocks noChangeArrowheads="1"/>
            </p:cNvSpPr>
            <p:nvPr/>
          </p:nvSpPr>
          <p:spPr bwMode="auto">
            <a:xfrm>
              <a:off x="2986088" y="3314700"/>
              <a:ext cx="735012" cy="736600"/>
            </a:xfrm>
            <a:prstGeom prst="ellipse">
              <a:avLst/>
            </a:prstGeom>
            <a:solidFill>
              <a:schemeClr val="bg1"/>
            </a:solidFill>
            <a:ln w="9525">
              <a:noFill/>
              <a:round/>
              <a:headEnd/>
              <a:tailEnd/>
            </a:ln>
          </p:spPr>
          <p:txBody>
            <a:bodyPr anchor="ctr"/>
            <a:lstStyle/>
            <a:p>
              <a:pPr algn="ctr">
                <a:lnSpc>
                  <a:spcPct val="110000"/>
                </a:lnSpc>
                <a:buClr>
                  <a:srgbClr val="4F81BD"/>
                </a:buClr>
                <a:buSzPct val="70000"/>
                <a:buFont typeface="Wingdings" pitchFamily="2" charset="2"/>
                <a:buNone/>
              </a:pPr>
              <a:endParaRPr lang="zh-CN" altLang="en-US">
                <a:solidFill>
                  <a:srgbClr val="FFFFFF"/>
                </a:solidFill>
                <a:latin typeface="Times New Roman" panose="02020603050405020304" pitchFamily="18" charset="0"/>
                <a:ea typeface="仿宋" panose="02010609060101010101" pitchFamily="49" charset="-122"/>
              </a:endParaRPr>
            </a:p>
          </p:txBody>
        </p:sp>
        <p:sp>
          <p:nvSpPr>
            <p:cNvPr id="15" name="椭圆 33"/>
            <p:cNvSpPr>
              <a:spLocks noChangeArrowheads="1"/>
            </p:cNvSpPr>
            <p:nvPr/>
          </p:nvSpPr>
          <p:spPr bwMode="auto">
            <a:xfrm>
              <a:off x="3038475" y="3367088"/>
              <a:ext cx="630238" cy="630237"/>
            </a:xfrm>
            <a:prstGeom prst="ellipse">
              <a:avLst/>
            </a:prstGeom>
            <a:solidFill>
              <a:schemeClr val="accent4">
                <a:lumMod val="75000"/>
              </a:schemeClr>
            </a:solidFill>
            <a:ln w="9525">
              <a:noFill/>
              <a:round/>
              <a:headEnd/>
              <a:tailEnd/>
            </a:ln>
          </p:spPr>
          <p:txBody>
            <a:bodyPr lIns="0" tIns="0" rIns="0" bIns="0" anchor="ctr"/>
            <a:lstStyle/>
            <a:p>
              <a:pPr algn="ctr">
                <a:lnSpc>
                  <a:spcPct val="110000"/>
                </a:lnSpc>
                <a:buClr>
                  <a:srgbClr val="4F81BD"/>
                </a:buClr>
                <a:buSzPct val="70000"/>
                <a:buFont typeface="Wingdings" pitchFamily="2" charset="2"/>
                <a:buNone/>
              </a:pPr>
              <a:r>
                <a:rPr lang="en-US" sz="2000" dirty="0">
                  <a:solidFill>
                    <a:srgbClr val="FFFFFF"/>
                  </a:solidFill>
                  <a:latin typeface="Times New Roman" panose="02020603050405020304" pitchFamily="18" charset="0"/>
                  <a:ea typeface="仿宋" panose="02010609060101010101" pitchFamily="49" charset="-122"/>
                </a:rPr>
                <a:t>03</a:t>
              </a:r>
            </a:p>
          </p:txBody>
        </p:sp>
      </p:grpSp>
      <p:sp>
        <p:nvSpPr>
          <p:cNvPr id="18" name="文本框 35"/>
          <p:cNvSpPr txBox="1">
            <a:spLocks noChangeArrowheads="1"/>
          </p:cNvSpPr>
          <p:nvPr/>
        </p:nvSpPr>
        <p:spPr bwMode="auto">
          <a:xfrm>
            <a:off x="6191962" y="1946183"/>
            <a:ext cx="3667655" cy="584775"/>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kumimoji="1" lang="zh-CN" altLang="en-US" sz="3200" b="1" spc="50" dirty="0">
                <a:ln w="11430"/>
                <a:solidFill>
                  <a:srgbClr val="0031C6"/>
                </a:solidFill>
                <a:latin typeface="Times New Roman" panose="02020603050405020304" pitchFamily="18" charset="0"/>
                <a:ea typeface="仿宋" panose="02010609060101010101" pitchFamily="49" charset="-122"/>
              </a:rPr>
              <a:t>国家数据平台简介</a:t>
            </a:r>
            <a:endParaRPr kumimoji="1" lang="en-US" altLang="zh-CN" sz="3200" b="1" spc="50" dirty="0">
              <a:ln w="11430"/>
              <a:solidFill>
                <a:srgbClr val="0031C6"/>
              </a:solidFill>
              <a:latin typeface="Times New Roman" panose="02020603050405020304" pitchFamily="18" charset="0"/>
              <a:ea typeface="仿宋" panose="02010609060101010101" pitchFamily="49" charset="-122"/>
            </a:endParaRPr>
          </a:p>
        </p:txBody>
      </p:sp>
      <p:sp>
        <p:nvSpPr>
          <p:cNvPr id="19" name="文本框 36"/>
          <p:cNvSpPr txBox="1">
            <a:spLocks noChangeArrowheads="1"/>
          </p:cNvSpPr>
          <p:nvPr/>
        </p:nvSpPr>
        <p:spPr bwMode="auto">
          <a:xfrm>
            <a:off x="4986861" y="3297551"/>
            <a:ext cx="5762040" cy="584775"/>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kumimoji="1" lang="zh-CN" altLang="en-US" sz="3200" b="1" i="0" spc="50" dirty="0">
                <a:ln w="11430"/>
                <a:solidFill>
                  <a:srgbClr val="0031C6"/>
                </a:solidFill>
                <a:latin typeface="Times New Roman" panose="02020603050405020304" pitchFamily="18" charset="0"/>
                <a:ea typeface="仿宋" panose="02010609060101010101" pitchFamily="49" charset="-122"/>
              </a:rPr>
              <a:t>   国家数据平台表格内涵解释</a:t>
            </a:r>
          </a:p>
        </p:txBody>
      </p:sp>
      <p:sp>
        <p:nvSpPr>
          <p:cNvPr id="21" name="文本框 38"/>
          <p:cNvSpPr txBox="1">
            <a:spLocks noChangeArrowheads="1"/>
          </p:cNvSpPr>
          <p:nvPr/>
        </p:nvSpPr>
        <p:spPr bwMode="auto">
          <a:xfrm>
            <a:off x="4644854" y="4648919"/>
            <a:ext cx="4272474" cy="589777"/>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lnSpc>
                <a:spcPct val="110000"/>
              </a:lnSpc>
              <a:buClr>
                <a:schemeClr val="accent1"/>
              </a:buClr>
              <a:buSzPct val="70000"/>
              <a:buFont typeface="Wingdings" pitchFamily="2" charset="2"/>
              <a:buNone/>
            </a:pPr>
            <a:r>
              <a:rPr kumimoji="1" lang="zh-CN" altLang="en-US" sz="3200" b="1" spc="50" dirty="0">
                <a:ln w="11430"/>
                <a:solidFill>
                  <a:srgbClr val="0031C6"/>
                </a:solidFill>
                <a:latin typeface="Times New Roman" panose="02020603050405020304" pitchFamily="18" charset="0"/>
                <a:ea typeface="仿宋" panose="02010609060101010101" pitchFamily="49" charset="-122"/>
              </a:rPr>
              <a:t>数据采集工作建议</a:t>
            </a:r>
          </a:p>
        </p:txBody>
      </p:sp>
      <p:pic>
        <p:nvPicPr>
          <p:cNvPr id="29" name="图片 28"/>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9585462" y="113602"/>
            <a:ext cx="2326877" cy="711583"/>
          </a:xfrm>
          <a:prstGeom prst="rect">
            <a:avLst/>
          </a:prstGeom>
        </p:spPr>
      </p:pic>
    </p:spTree>
    <p:extLst>
      <p:ext uri="{BB962C8B-B14F-4D97-AF65-F5344CB8AC3E}">
        <p14:creationId xmlns:p14="http://schemas.microsoft.com/office/powerpoint/2010/main" val="353890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8"/>
                                        </p:tgtEl>
                                      </p:cBhvr>
                                      <p:by x="150000" y="150000"/>
                                    </p:animScale>
                                  </p:childTnLst>
                                </p:cTn>
                              </p:par>
                              <p:par>
                                <p:cTn id="7" presetID="21" presetClass="emph" presetSubtype="0" fill="hold" grpId="1" nodeType="withEffect">
                                  <p:stCondLst>
                                    <p:cond delay="0"/>
                                  </p:stCondLst>
                                  <p:childTnLst>
                                    <p:animClr clrSpc="hsl" dir="cw">
                                      <p:cBhvr override="childStyle">
                                        <p:cTn id="8" dur="2000" fill="hold"/>
                                        <p:tgtEl>
                                          <p:spTgt spid="18"/>
                                        </p:tgtEl>
                                        <p:attrNameLst>
                                          <p:attrName>style.color</p:attrName>
                                        </p:attrNameLst>
                                      </p:cBhvr>
                                      <p:by>
                                        <p:hsl h="7200000" s="0" l="0"/>
                                      </p:by>
                                    </p:animClr>
                                    <p:animClr clrSpc="hsl" dir="cw">
                                      <p:cBhvr>
                                        <p:cTn id="9" dur="2000" fill="hold"/>
                                        <p:tgtEl>
                                          <p:spTgt spid="18"/>
                                        </p:tgtEl>
                                        <p:attrNameLst>
                                          <p:attrName>fillcolor</p:attrName>
                                        </p:attrNameLst>
                                      </p:cBhvr>
                                      <p:by>
                                        <p:hsl h="7200000" s="0" l="0"/>
                                      </p:by>
                                    </p:animClr>
                                    <p:animClr clrSpc="hsl" dir="cw">
                                      <p:cBhvr>
                                        <p:cTn id="10" dur="2000" fill="hold"/>
                                        <p:tgtEl>
                                          <p:spTgt spid="18"/>
                                        </p:tgtEl>
                                        <p:attrNameLst>
                                          <p:attrName>stroke.color</p:attrName>
                                        </p:attrNameLst>
                                      </p:cBhvr>
                                      <p:by>
                                        <p:hsl h="7200000" s="0" l="0"/>
                                      </p:by>
                                    </p:animClr>
                                    <p:set>
                                      <p:cBhvr>
                                        <p:cTn id="11" dur="2000" fill="hold"/>
                                        <p:tgtEl>
                                          <p:spTgt spid="18"/>
                                        </p:tgtEl>
                                        <p:attrNameLst>
                                          <p:attrName>fill.type</p:attrName>
                                        </p:attrNameLst>
                                      </p:cBhvr>
                                      <p:to>
                                        <p:strVal val="solid"/>
                                      </p:to>
                                    </p:set>
                                  </p:childTnLst>
                                </p:cTn>
                              </p:par>
                              <p:par>
                                <p:cTn id="12" presetID="42" presetClass="path" presetSubtype="0" accel="50000" decel="50000" fill="hold" grpId="2" nodeType="withEffect">
                                  <p:stCondLst>
                                    <p:cond delay="0"/>
                                  </p:stCondLst>
                                  <p:childTnLst>
                                    <p:animMotion origin="layout" path="M -4.79167E-6 -4.81481E-6 L 0.05795 -0.00092 " pathEditMode="relative" rAng="0" ptsTypes="AA">
                                      <p:cBhvr>
                                        <p:cTn id="13" dur="2000" fill="hold"/>
                                        <p:tgtEl>
                                          <p:spTgt spid="18"/>
                                        </p:tgtEl>
                                        <p:attrNameLst>
                                          <p:attrName>ppt_x</p:attrName>
                                          <p:attrName>ppt_y</p:attrName>
                                        </p:attrNameLst>
                                      </p:cBhvr>
                                      <p:rCtr x="2891"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8"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bwMode="auto">
          <a:xfrm>
            <a:off x="410449" y="374156"/>
            <a:ext cx="6368824" cy="512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algn="ctr" rtl="0" eaLnBrk="1" fontAlgn="base" hangingPunct="1">
              <a:spcBef>
                <a:spcPct val="0"/>
              </a:spcBef>
              <a:spcAft>
                <a:spcPct val="0"/>
              </a:spcAft>
              <a:buFont typeface="Arial" panose="020B0604020202020204" pitchFamily="34" charset="0"/>
              <a:defRPr sz="1200" kern="1200">
                <a:solidFill>
                  <a:srgbClr val="898989"/>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l"/>
            <a:r>
              <a:rPr lang="zh-CN" altLang="en-US" sz="2800" b="1" dirty="0">
                <a:latin typeface="Times New Roman" panose="02020603050405020304" pitchFamily="18" charset="0"/>
                <a:ea typeface="仿宋" panose="02010609060101010101" pitchFamily="49" charset="-122"/>
              </a:rPr>
              <a:t>新增表</a:t>
            </a:r>
          </a:p>
        </p:txBody>
      </p:sp>
      <p:sp>
        <p:nvSpPr>
          <p:cNvPr id="3" name="矩形 2"/>
          <p:cNvSpPr/>
          <p:nvPr/>
        </p:nvSpPr>
        <p:spPr>
          <a:xfrm>
            <a:off x="1746571" y="886192"/>
            <a:ext cx="9595863" cy="1200329"/>
          </a:xfrm>
          <a:prstGeom prst="rect">
            <a:avLst/>
          </a:prstGeom>
        </p:spPr>
        <p:txBody>
          <a:bodyPr wrap="square" anchor="b">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4EA4DD"/>
                </a:solidFill>
                <a:effectLst/>
                <a:uLnTx/>
                <a:uFillTx/>
                <a:latin typeface="Times New Roman" panose="02020603050405020304" pitchFamily="18" charset="0"/>
                <a:ea typeface="仿宋" panose="02010609060101010101" pitchFamily="49" charset="-122"/>
                <a:cs typeface="+mn-cs"/>
              </a:rPr>
              <a:t>表</a:t>
            </a:r>
            <a:r>
              <a:rPr kumimoji="0" lang="en-US" altLang="zh-CN" sz="2400" b="1" i="0" u="none" strike="noStrike" kern="1200" cap="none" spc="0" normalizeH="0" baseline="0" noProof="0" dirty="0">
                <a:ln>
                  <a:noFill/>
                </a:ln>
                <a:solidFill>
                  <a:srgbClr val="4EA4DD"/>
                </a:solidFill>
                <a:effectLst/>
                <a:uLnTx/>
                <a:uFillTx/>
                <a:latin typeface="Times New Roman" panose="02020603050405020304" pitchFamily="18" charset="0"/>
                <a:ea typeface="仿宋" panose="02010609060101010101" pitchFamily="49" charset="-122"/>
                <a:cs typeface="+mn-cs"/>
              </a:rPr>
              <a:t>1-3-2 </a:t>
            </a:r>
            <a:r>
              <a:rPr kumimoji="0" lang="zh-CN" altLang="en-US" sz="2400" b="1" i="0" u="none" strike="noStrike" kern="1200" cap="none" spc="0" normalizeH="0" baseline="0" noProof="0" dirty="0">
                <a:ln>
                  <a:noFill/>
                </a:ln>
                <a:solidFill>
                  <a:srgbClr val="4EA4DD"/>
                </a:solidFill>
                <a:effectLst/>
                <a:uLnTx/>
                <a:uFillTx/>
                <a:latin typeface="Times New Roman" panose="02020603050405020304" pitchFamily="18" charset="0"/>
                <a:ea typeface="仿宋" panose="02010609060101010101" pitchFamily="49" charset="-122"/>
                <a:cs typeface="+mn-cs"/>
              </a:rPr>
              <a:t>学校基层教学组织（时点）</a:t>
            </a:r>
            <a:endParaRPr kumimoji="0" lang="en-US" altLang="zh-CN" sz="2400" b="1" i="0" u="none" strike="noStrike" kern="1200" cap="none" spc="0" normalizeH="0" baseline="0" noProof="0" dirty="0">
              <a:ln>
                <a:noFill/>
              </a:ln>
              <a:solidFill>
                <a:srgbClr val="E8EAE9">
                  <a:lumMod val="50000"/>
                </a:srgbClr>
              </a:solidFill>
              <a:effectLst/>
              <a:uLnTx/>
              <a:uFillTx/>
              <a:latin typeface="Times New Roman" panose="02020603050405020304" pitchFamily="18" charset="0"/>
              <a:ea typeface="仿宋" panose="02010609060101010101" pitchFamily="49"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E8EAE9">
                    <a:lumMod val="50000"/>
                  </a:srgbClr>
                </a:solidFill>
                <a:effectLst/>
                <a:uLnTx/>
                <a:uFillTx/>
                <a:latin typeface="Times New Roman" panose="02020603050405020304" pitchFamily="18" charset="0"/>
                <a:ea typeface="仿宋" panose="02010609060101010101" pitchFamily="49" charset="-122"/>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E8EAE9">
                    <a:lumMod val="50000"/>
                  </a:srgbClr>
                </a:solidFill>
                <a:effectLst/>
                <a:uLnTx/>
                <a:uFillTx/>
                <a:latin typeface="Times New Roman" panose="02020603050405020304" pitchFamily="18" charset="0"/>
                <a:ea typeface="仿宋" panose="02010609060101010101" pitchFamily="49" charset="-122"/>
                <a:cs typeface="+mn-cs"/>
              </a:rPr>
              <a:t>   </a:t>
            </a:r>
            <a:endParaRPr kumimoji="0" lang="zh-CN" altLang="en-US" sz="2400" b="1" i="0" u="none" strike="noStrike" kern="1200" cap="none" spc="0" normalizeH="0" baseline="0" noProof="0" dirty="0">
              <a:ln>
                <a:noFill/>
              </a:ln>
              <a:solidFill>
                <a:srgbClr val="E8EAE9">
                  <a:lumMod val="50000"/>
                </a:srgbClr>
              </a:solidFill>
              <a:effectLst/>
              <a:uLnTx/>
              <a:uFillTx/>
              <a:latin typeface="Times New Roman" panose="02020603050405020304" pitchFamily="18" charset="0"/>
              <a:ea typeface="仿宋" panose="02010609060101010101" pitchFamily="49" charset="-122"/>
              <a:cs typeface="+mn-cs"/>
            </a:endParaRPr>
          </a:p>
        </p:txBody>
      </p:sp>
      <p:graphicFrame>
        <p:nvGraphicFramePr>
          <p:cNvPr id="4" name="表格 3">
            <a:extLst>
              <a:ext uri="{FF2B5EF4-FFF2-40B4-BE49-F238E27FC236}">
                <a16:creationId xmlns:a16="http://schemas.microsoft.com/office/drawing/2014/main" xmlns="" id="{CDE74829-1860-498E-BD28-E1A3B1180C94}"/>
              </a:ext>
            </a:extLst>
          </p:cNvPr>
          <p:cNvGraphicFramePr>
            <a:graphicFrameLocks noGrp="1"/>
          </p:cNvGraphicFramePr>
          <p:nvPr>
            <p:extLst>
              <p:ext uri="{D42A27DB-BD31-4B8C-83A1-F6EECF244321}">
                <p14:modId xmlns:p14="http://schemas.microsoft.com/office/powerpoint/2010/main" val="2150191155"/>
              </p:ext>
            </p:extLst>
          </p:nvPr>
        </p:nvGraphicFramePr>
        <p:xfrm>
          <a:off x="1865721" y="1460866"/>
          <a:ext cx="8759208" cy="1868742"/>
        </p:xfrm>
        <a:graphic>
          <a:graphicData uri="http://schemas.openxmlformats.org/drawingml/2006/table">
            <a:tbl>
              <a:tblPr firstRow="1" firstCol="1" bandRow="1"/>
              <a:tblGrid>
                <a:gridCol w="2137718">
                  <a:extLst>
                    <a:ext uri="{9D8B030D-6E8A-4147-A177-3AD203B41FA5}">
                      <a16:colId xmlns:a16="http://schemas.microsoft.com/office/drawing/2014/main" xmlns="" val="1771844102"/>
                    </a:ext>
                  </a:extLst>
                </a:gridCol>
                <a:gridCol w="1488394">
                  <a:extLst>
                    <a:ext uri="{9D8B030D-6E8A-4147-A177-3AD203B41FA5}">
                      <a16:colId xmlns:a16="http://schemas.microsoft.com/office/drawing/2014/main" xmlns="" val="1624544652"/>
                    </a:ext>
                  </a:extLst>
                </a:gridCol>
                <a:gridCol w="1711032">
                  <a:extLst>
                    <a:ext uri="{9D8B030D-6E8A-4147-A177-3AD203B41FA5}">
                      <a16:colId xmlns:a16="http://schemas.microsoft.com/office/drawing/2014/main" xmlns="" val="3884089715"/>
                    </a:ext>
                  </a:extLst>
                </a:gridCol>
                <a:gridCol w="1711032">
                  <a:extLst>
                    <a:ext uri="{9D8B030D-6E8A-4147-A177-3AD203B41FA5}">
                      <a16:colId xmlns:a16="http://schemas.microsoft.com/office/drawing/2014/main" xmlns="" val="20003"/>
                    </a:ext>
                  </a:extLst>
                </a:gridCol>
                <a:gridCol w="1711032">
                  <a:extLst>
                    <a:ext uri="{9D8B030D-6E8A-4147-A177-3AD203B41FA5}">
                      <a16:colId xmlns:a16="http://schemas.microsoft.com/office/drawing/2014/main" xmlns="" val="20004"/>
                    </a:ext>
                  </a:extLst>
                </a:gridCol>
              </a:tblGrid>
              <a:tr h="622914">
                <a:tc>
                  <a:txBody>
                    <a:bodyPr/>
                    <a:lstStyle/>
                    <a:p>
                      <a:pPr algn="ctr">
                        <a:spcAft>
                          <a:spcPts val="0"/>
                        </a:spcAft>
                        <a:tabLst>
                          <a:tab pos="5947410" algn="l"/>
                        </a:tabLst>
                      </a:pPr>
                      <a:r>
                        <a:rPr lang="zh-CN" altLang="en-US" sz="1050" kern="100" dirty="0">
                          <a:effectLst/>
                          <a:latin typeface="Times New Roman" panose="02020603050405020304" pitchFamily="18" charset="0"/>
                          <a:ea typeface="仿宋" panose="02010609060101010101" pitchFamily="49" charset="-122"/>
                          <a:cs typeface="黑体" panose="02010609060101010101" pitchFamily="49" charset="-122"/>
                        </a:rPr>
                        <a:t>基层教学组织名称</a:t>
                      </a:r>
                      <a:endParaRPr lang="zh-CN" sz="105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947410" algn="l"/>
                        </a:tabLst>
                      </a:pPr>
                      <a:r>
                        <a:rPr lang="zh-CN" altLang="en-US" sz="1050" kern="100" dirty="0">
                          <a:effectLst/>
                          <a:latin typeface="Times New Roman" panose="02020603050405020304" pitchFamily="18" charset="0"/>
                          <a:ea typeface="仿宋" panose="02010609060101010101" pitchFamily="49" charset="-122"/>
                          <a:cs typeface="黑体" panose="02010609060101010101" pitchFamily="49" charset="-122"/>
                        </a:rPr>
                        <a:t>基层教学组织类型</a:t>
                      </a:r>
                      <a:endParaRPr lang="zh-CN" sz="105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947410" algn="l"/>
                        </a:tabLst>
                      </a:pPr>
                      <a:r>
                        <a:rPr lang="zh-CN" altLang="en-US" sz="1050" kern="100" dirty="0">
                          <a:effectLst/>
                          <a:latin typeface="Times New Roman" panose="02020603050405020304" pitchFamily="18" charset="0"/>
                          <a:ea typeface="仿宋" panose="02010609060101010101" pitchFamily="49" charset="-122"/>
                          <a:cs typeface="黑体" panose="02010609060101010101" pitchFamily="49" charset="-122"/>
                        </a:rPr>
                        <a:t>设立时间</a:t>
                      </a:r>
                      <a:endParaRPr lang="zh-CN" sz="105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947410" algn="l"/>
                        </a:tabLst>
                      </a:pPr>
                      <a:r>
                        <a:rPr lang="zh-CN" altLang="en-US" sz="1050" kern="100" dirty="0">
                          <a:effectLst/>
                          <a:latin typeface="Times New Roman" panose="02020603050405020304" pitchFamily="18" charset="0"/>
                          <a:ea typeface="仿宋" panose="02010609060101010101" pitchFamily="49" charset="-122"/>
                          <a:cs typeface="黑体" panose="02010609060101010101" pitchFamily="49" charset="-122"/>
                        </a:rPr>
                        <a:t>负责人姓名</a:t>
                      </a:r>
                      <a:endParaRPr lang="zh-CN" sz="105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947410" algn="l"/>
                        </a:tabLst>
                      </a:pPr>
                      <a:r>
                        <a:rPr lang="zh-CN" altLang="en-US" sz="1050" kern="100" dirty="0">
                          <a:effectLst/>
                          <a:latin typeface="Times New Roman" panose="02020603050405020304" pitchFamily="18" charset="0"/>
                          <a:ea typeface="仿宋" panose="02010609060101010101" pitchFamily="49" charset="-122"/>
                          <a:cs typeface="黑体" panose="02010609060101010101" pitchFamily="49" charset="-122"/>
                        </a:rPr>
                        <a:t>负责人工号</a:t>
                      </a:r>
                      <a:endParaRPr lang="zh-CN" sz="105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02221562"/>
                  </a:ext>
                </a:extLst>
              </a:tr>
              <a:tr h="622914">
                <a:tc>
                  <a:txBody>
                    <a:bodyPr/>
                    <a:lstStyle/>
                    <a:p>
                      <a:pPr algn="ctr">
                        <a:spcAft>
                          <a:spcPts val="0"/>
                        </a:spcAft>
                      </a:pPr>
                      <a:r>
                        <a:rPr lang="en-US" sz="1050" kern="100" dirty="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05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7145" algn="ctr">
                        <a:spcAft>
                          <a:spcPts val="0"/>
                        </a:spcAft>
                      </a:pPr>
                      <a:r>
                        <a:rPr lang="en-US" sz="105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05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7145" algn="ctr">
                        <a:spcAft>
                          <a:spcPts val="0"/>
                        </a:spcAft>
                      </a:pPr>
                      <a:r>
                        <a:rPr lang="zh-CN" sz="1050"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下拉选择</a:t>
                      </a:r>
                      <a:endParaRPr lang="zh-CN" sz="105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7145" algn="ctr">
                        <a:spcAft>
                          <a:spcPts val="0"/>
                        </a:spcAft>
                      </a:pPr>
                      <a:endParaRPr lang="zh-CN" sz="105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7145" algn="ctr">
                        <a:spcAft>
                          <a:spcPts val="0"/>
                        </a:spcAft>
                      </a:pPr>
                      <a:endParaRPr lang="zh-CN" sz="105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82308080"/>
                  </a:ext>
                </a:extLst>
              </a:tr>
              <a:tr h="622914">
                <a:tc>
                  <a:txBody>
                    <a:bodyPr/>
                    <a:lstStyle/>
                    <a:p>
                      <a:pPr algn="ctr">
                        <a:spcAft>
                          <a:spcPts val="0"/>
                        </a:spcAft>
                      </a:pPr>
                      <a:r>
                        <a:rPr lang="zh-CN" altLang="en-US" sz="1050" kern="100" dirty="0">
                          <a:effectLst/>
                          <a:latin typeface="Times New Roman" panose="02020603050405020304" pitchFamily="18" charset="0"/>
                          <a:ea typeface="仿宋" panose="02010609060101010101" pitchFamily="49" charset="-122"/>
                          <a:cs typeface="黑体" panose="02010609060101010101" pitchFamily="49" charset="-122"/>
                        </a:rPr>
                        <a:t>物理学教研室</a:t>
                      </a:r>
                      <a:endParaRPr lang="zh-CN" sz="105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indent="17145" algn="ctr">
                        <a:spcAft>
                          <a:spcPts val="0"/>
                        </a:spcAft>
                      </a:pPr>
                      <a:r>
                        <a:rPr lang="zh-CN" altLang="en-US" sz="1050" kern="100" dirty="0">
                          <a:effectLst/>
                          <a:latin typeface="Times New Roman" panose="02020603050405020304" pitchFamily="18" charset="0"/>
                          <a:ea typeface="仿宋" panose="02010609060101010101" pitchFamily="49" charset="-122"/>
                          <a:cs typeface="黑体" panose="02010609060101010101" pitchFamily="49" charset="-122"/>
                        </a:rPr>
                        <a:t>教研室</a:t>
                      </a:r>
                      <a:endParaRPr lang="zh-CN" sz="105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indent="17145" algn="ctr">
                        <a:spcAft>
                          <a:spcPts val="0"/>
                        </a:spcAft>
                      </a:pPr>
                      <a:r>
                        <a:rPr lang="en-US" altLang="zh-CN" sz="1050" kern="100" dirty="0">
                          <a:effectLst/>
                          <a:latin typeface="Times New Roman" panose="02020603050405020304" pitchFamily="18" charset="0"/>
                          <a:ea typeface="仿宋" panose="02010609060101010101" pitchFamily="49" charset="-122"/>
                          <a:cs typeface="黑体" panose="02010609060101010101" pitchFamily="49" charset="-122"/>
                        </a:rPr>
                        <a:t>2018</a:t>
                      </a:r>
                      <a:endParaRPr lang="zh-CN" sz="105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indent="17145" algn="ctr">
                        <a:spcAft>
                          <a:spcPts val="0"/>
                        </a:spcAft>
                      </a:pPr>
                      <a:r>
                        <a:rPr lang="zh-CN" altLang="en-US" sz="1050" kern="100" dirty="0">
                          <a:effectLst/>
                          <a:latin typeface="Times New Roman" panose="02020603050405020304" pitchFamily="18" charset="0"/>
                          <a:ea typeface="仿宋" panose="02010609060101010101" pitchFamily="49" charset="-122"/>
                          <a:cs typeface="黑体" panose="02010609060101010101" pitchFamily="49" charset="-122"/>
                        </a:rPr>
                        <a:t>张三</a:t>
                      </a:r>
                      <a:endParaRPr lang="zh-CN" sz="105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indent="17145" algn="ctr">
                        <a:spcAft>
                          <a:spcPts val="0"/>
                        </a:spcAft>
                      </a:pPr>
                      <a:r>
                        <a:rPr lang="en-US" altLang="zh-CN" sz="1050" kern="100" dirty="0">
                          <a:effectLst/>
                          <a:latin typeface="Times New Roman" panose="02020603050405020304" pitchFamily="18" charset="0"/>
                          <a:ea typeface="仿宋" panose="02010609060101010101" pitchFamily="49" charset="-122"/>
                          <a:cs typeface="黑体" panose="02010609060101010101" pitchFamily="49" charset="-122"/>
                        </a:rPr>
                        <a:t>2018090128</a:t>
                      </a:r>
                      <a:endParaRPr lang="zh-CN" sz="105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19733549"/>
                  </a:ext>
                </a:extLst>
              </a:tr>
            </a:tbl>
          </a:graphicData>
        </a:graphic>
      </p:graphicFrame>
      <p:sp>
        <p:nvSpPr>
          <p:cNvPr id="5" name="文本框 6">
            <a:extLst>
              <a:ext uri="{FF2B5EF4-FFF2-40B4-BE49-F238E27FC236}">
                <a16:creationId xmlns:a16="http://schemas.microsoft.com/office/drawing/2014/main" xmlns="" id="{AAC50814-131C-41E6-BCA8-F68DE0258E54}"/>
              </a:ext>
            </a:extLst>
          </p:cNvPr>
          <p:cNvSpPr>
            <a:spLocks noChangeArrowheads="1"/>
          </p:cNvSpPr>
          <p:nvPr/>
        </p:nvSpPr>
        <p:spPr bwMode="auto">
          <a:xfrm>
            <a:off x="1746571" y="3975693"/>
            <a:ext cx="902744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lgn="just">
              <a:lnSpc>
                <a:spcPct val="150000"/>
              </a:lnSpc>
              <a:spcBef>
                <a:spcPct val="0"/>
              </a:spcBef>
              <a:buFont typeface="Wingdings" panose="05000000000000000000" pitchFamily="2" charset="2"/>
              <a:buChar char="n"/>
            </a:pPr>
            <a:r>
              <a:rPr lang="zh-CN" altLang="en-US" sz="2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sym typeface="楷体" panose="02010609060101010101" pitchFamily="49" charset="-122"/>
              </a:rPr>
              <a:t>基层教学组织：学校</a:t>
            </a:r>
            <a:r>
              <a:rPr lang="zh-CN" altLang="en-US" sz="2200" dirty="0">
                <a:solidFill>
                  <a:srgbClr val="FF0000"/>
                </a:solidFill>
                <a:latin typeface="Times New Roman" panose="02020603050405020304" pitchFamily="18" charset="0"/>
                <a:ea typeface="仿宋" panose="02010609060101010101" pitchFamily="49" charset="-122"/>
                <a:cs typeface="Times New Roman" panose="02020603050405020304" pitchFamily="18" charset="0"/>
                <a:sym typeface="楷体" panose="02010609060101010101" pitchFamily="49" charset="-122"/>
              </a:rPr>
              <a:t>正式发文</a:t>
            </a:r>
            <a:r>
              <a:rPr lang="zh-CN" altLang="en-US" sz="2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sym typeface="楷体" panose="02010609060101010101" pitchFamily="49" charset="-122"/>
              </a:rPr>
              <a:t>成立的教师教学共同体。</a:t>
            </a:r>
            <a:endParaRPr lang="en-US" altLang="zh-CN" sz="2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sym typeface="楷体" panose="02010609060101010101" pitchFamily="49" charset="-122"/>
            </a:endParaRPr>
          </a:p>
          <a:p>
            <a:pPr algn="just">
              <a:lnSpc>
                <a:spcPct val="150000"/>
              </a:lnSpc>
              <a:spcBef>
                <a:spcPct val="0"/>
              </a:spcBef>
              <a:buFont typeface="Wingdings" panose="05000000000000000000" pitchFamily="2" charset="2"/>
              <a:buChar char="n"/>
            </a:pPr>
            <a:r>
              <a:rPr lang="zh-CN" altLang="en-US" sz="2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sym typeface="楷体" panose="02010609060101010101" pitchFamily="49" charset="-122"/>
              </a:rPr>
              <a:t>基层教学组织类型：涵盖教研室（中心）、实验教学中心、课程组、教学团队等</a:t>
            </a:r>
            <a:endParaRPr lang="zh-CN" altLang="en-US" sz="2200" i="0" dirty="0">
              <a:solidFill>
                <a:srgbClr val="000000"/>
              </a:solidFill>
              <a:latin typeface="Times New Roman" panose="02020603050405020304" pitchFamily="18" charset="0"/>
              <a:ea typeface="仿宋" panose="02010609060101010101" pitchFamily="49" charset="-122"/>
              <a:sym typeface="Arial" panose="020B0604020202020204" pitchFamily="34" charset="0"/>
            </a:endParaRPr>
          </a:p>
          <a:p>
            <a:pPr algn="just" eaLnBrk="1" hangingPunct="1">
              <a:lnSpc>
                <a:spcPct val="150000"/>
              </a:lnSpc>
              <a:spcBef>
                <a:spcPct val="0"/>
              </a:spcBef>
              <a:buFont typeface="Wingdings" panose="05000000000000000000" pitchFamily="2" charset="2"/>
              <a:buChar char="n"/>
            </a:pPr>
            <a:r>
              <a:rPr lang="zh-CN" altLang="en-US" sz="2200" i="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sym typeface="Times New Roman" panose="02020603050405020304" pitchFamily="18" charset="0"/>
              </a:rPr>
              <a:t>基层教学组织名称不重复</a:t>
            </a:r>
          </a:p>
        </p:txBody>
      </p:sp>
    </p:spTree>
    <p:extLst>
      <p:ext uri="{BB962C8B-B14F-4D97-AF65-F5344CB8AC3E}">
        <p14:creationId xmlns:p14="http://schemas.microsoft.com/office/powerpoint/2010/main" val="1697465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bwMode="auto">
          <a:xfrm>
            <a:off x="410449" y="374156"/>
            <a:ext cx="6368824" cy="512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algn="ctr" rtl="0" eaLnBrk="1" fontAlgn="base" hangingPunct="1">
              <a:spcBef>
                <a:spcPct val="0"/>
              </a:spcBef>
              <a:spcAft>
                <a:spcPct val="0"/>
              </a:spcAft>
              <a:buFont typeface="Arial" panose="020B0604020202020204" pitchFamily="34" charset="0"/>
              <a:defRPr sz="1200" kern="1200">
                <a:solidFill>
                  <a:srgbClr val="898989"/>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l"/>
            <a:r>
              <a:rPr lang="zh-CN" altLang="en-US" sz="2800" b="1" dirty="0">
                <a:latin typeface="Times New Roman" panose="02020603050405020304" pitchFamily="18" charset="0"/>
                <a:ea typeface="仿宋" panose="02010609060101010101" pitchFamily="49" charset="-122"/>
              </a:rPr>
              <a:t>（一）学校基本信息</a:t>
            </a:r>
          </a:p>
        </p:txBody>
      </p:sp>
      <p:sp>
        <p:nvSpPr>
          <p:cNvPr id="3" name="矩形 2"/>
          <p:cNvSpPr/>
          <p:nvPr/>
        </p:nvSpPr>
        <p:spPr>
          <a:xfrm>
            <a:off x="1746570" y="886192"/>
            <a:ext cx="9595863" cy="830997"/>
          </a:xfrm>
          <a:prstGeom prst="rect">
            <a:avLst/>
          </a:prstGeom>
        </p:spPr>
        <p:txBody>
          <a:bodyPr wrap="square" anchor="b">
            <a:spAutoFit/>
          </a:bodyPr>
          <a:lstStyle/>
          <a:p>
            <a:pPr lvl="0" algn="just">
              <a:defRPr/>
            </a:pPr>
            <a:r>
              <a:rPr lang="zh-CN" altLang="en-US" sz="2400" b="1" dirty="0">
                <a:solidFill>
                  <a:srgbClr val="4EA4DD"/>
                </a:solidFill>
                <a:latin typeface="Times New Roman" panose="02020603050405020304" pitchFamily="18" charset="0"/>
                <a:ea typeface="仿宋" panose="02010609060101010101" pitchFamily="49" charset="-122"/>
              </a:rPr>
              <a:t>表</a:t>
            </a:r>
            <a:r>
              <a:rPr lang="en-US" altLang="zh-CN" sz="2400" b="1" dirty="0">
                <a:solidFill>
                  <a:srgbClr val="4EA4DD"/>
                </a:solidFill>
                <a:latin typeface="Times New Roman" panose="02020603050405020304" pitchFamily="18" charset="0"/>
                <a:ea typeface="仿宋" panose="02010609060101010101" pitchFamily="49" charset="-122"/>
              </a:rPr>
              <a:t>1-4-1 </a:t>
            </a:r>
            <a:r>
              <a:rPr lang="zh-CN" altLang="en-US" sz="2400" b="1" dirty="0">
                <a:solidFill>
                  <a:srgbClr val="4EA4DD"/>
                </a:solidFill>
                <a:latin typeface="Times New Roman" panose="02020603050405020304" pitchFamily="18" charset="0"/>
                <a:ea typeface="仿宋" panose="02010609060101010101" pitchFamily="49" charset="-122"/>
              </a:rPr>
              <a:t>专业基本情况</a:t>
            </a:r>
            <a:r>
              <a:rPr lang="en-US" altLang="zh-CN" sz="2400" b="1" dirty="0">
                <a:solidFill>
                  <a:srgbClr val="4EA4DD"/>
                </a:solidFill>
                <a:latin typeface="Times New Roman" panose="02020603050405020304" pitchFamily="18" charset="0"/>
                <a:ea typeface="仿宋" panose="02010609060101010101" pitchFamily="49" charset="-122"/>
              </a:rPr>
              <a:t>(</a:t>
            </a:r>
            <a:r>
              <a:rPr lang="zh-CN" altLang="en-US" sz="2400" b="1" dirty="0">
                <a:solidFill>
                  <a:srgbClr val="4EA4DD"/>
                </a:solidFill>
                <a:latin typeface="Times New Roman" panose="02020603050405020304" pitchFamily="18" charset="0"/>
                <a:ea typeface="仿宋" panose="02010609060101010101" pitchFamily="49" charset="-122"/>
              </a:rPr>
              <a:t>时点</a:t>
            </a:r>
            <a:r>
              <a:rPr lang="en-US" altLang="zh-CN" sz="2400" b="1" dirty="0">
                <a:solidFill>
                  <a:srgbClr val="4EA4DD"/>
                </a:solidFill>
                <a:latin typeface="Times New Roman" panose="02020603050405020304" pitchFamily="18" charset="0"/>
                <a:ea typeface="仿宋" panose="02010609060101010101" pitchFamily="49" charset="-122"/>
              </a:rPr>
              <a:t>) </a:t>
            </a:r>
            <a:r>
              <a:rPr kumimoji="0" lang="en-US" altLang="zh-CN" sz="2400" b="1" i="0" u="none" strike="noStrike" kern="1200" cap="none" spc="0" normalizeH="0" baseline="0" noProof="0" dirty="0">
                <a:ln>
                  <a:noFill/>
                </a:ln>
                <a:solidFill>
                  <a:srgbClr val="E8EAE9">
                    <a:lumMod val="50000"/>
                  </a:srgbClr>
                </a:solidFill>
                <a:effectLst/>
                <a:uLnTx/>
                <a:uFillTx/>
                <a:latin typeface="Times New Roman" panose="02020603050405020304" pitchFamily="18" charset="0"/>
                <a:ea typeface="仿宋" panose="02010609060101010101" pitchFamily="49" charset="-122"/>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E8EAE9">
                    <a:lumMod val="50000"/>
                  </a:srgbClr>
                </a:solidFill>
                <a:effectLst/>
                <a:uLnTx/>
                <a:uFillTx/>
                <a:latin typeface="Times New Roman" panose="02020603050405020304" pitchFamily="18" charset="0"/>
                <a:ea typeface="仿宋" panose="02010609060101010101" pitchFamily="49" charset="-122"/>
                <a:cs typeface="+mn-cs"/>
              </a:rPr>
              <a:t>   </a:t>
            </a:r>
            <a:endParaRPr kumimoji="0" lang="zh-CN" altLang="en-US" sz="2400" b="1" i="0" u="none" strike="noStrike" kern="1200" cap="none" spc="0" normalizeH="0" baseline="0" noProof="0" dirty="0">
              <a:ln>
                <a:noFill/>
              </a:ln>
              <a:solidFill>
                <a:srgbClr val="E8EAE9">
                  <a:lumMod val="50000"/>
                </a:srgbClr>
              </a:solidFill>
              <a:effectLst/>
              <a:uLnTx/>
              <a:uFillTx/>
              <a:latin typeface="Times New Roman" panose="02020603050405020304" pitchFamily="18" charset="0"/>
              <a:ea typeface="仿宋" panose="02010609060101010101" pitchFamily="49" charset="-122"/>
              <a:cs typeface="+mn-cs"/>
            </a:endParaRPr>
          </a:p>
        </p:txBody>
      </p:sp>
      <p:sp>
        <p:nvSpPr>
          <p:cNvPr id="5" name="文本框 6">
            <a:extLst>
              <a:ext uri="{FF2B5EF4-FFF2-40B4-BE49-F238E27FC236}">
                <a16:creationId xmlns:a16="http://schemas.microsoft.com/office/drawing/2014/main" xmlns="" id="{AAC50814-131C-41E6-BCA8-F68DE0258E54}"/>
              </a:ext>
            </a:extLst>
          </p:cNvPr>
          <p:cNvSpPr>
            <a:spLocks noChangeArrowheads="1"/>
          </p:cNvSpPr>
          <p:nvPr/>
        </p:nvSpPr>
        <p:spPr bwMode="auto">
          <a:xfrm>
            <a:off x="76200" y="3403773"/>
            <a:ext cx="121158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lnSpc>
                <a:spcPct val="150000"/>
              </a:lnSpc>
              <a:spcBef>
                <a:spcPct val="0"/>
              </a:spcBef>
              <a:buFont typeface="Wingdings" panose="05000000000000000000" pitchFamily="2" charset="2"/>
              <a:buChar char="n"/>
            </a:pPr>
            <a:r>
              <a:rPr lang="zh-CN" altLang="en-US" sz="2400" dirty="0">
                <a:latin typeface="Times New Roman" panose="02020603050405020304" pitchFamily="18" charset="0"/>
                <a:ea typeface="仿宋" panose="02010609060101010101" pitchFamily="49" charset="-122"/>
                <a:cs typeface="楷体" panose="02010609060101010101" pitchFamily="49" charset="-122"/>
              </a:rPr>
              <a:t>“校内专业代码、名称”：是学校根据本校专业实际情况，依据国家专业代码订制的本校专业代码和名称。如学校有特色班、跨院系的专业方向等特殊培养模式，可按照校内专业统计</a:t>
            </a:r>
            <a:r>
              <a:rPr lang="zh-CN" altLang="en-US" sz="2400" dirty="0" smtClean="0">
                <a:latin typeface="Times New Roman" panose="02020603050405020304" pitchFamily="18" charset="0"/>
                <a:ea typeface="仿宋" panose="02010609060101010101" pitchFamily="49" charset="-122"/>
                <a:cs typeface="楷体" panose="02010609060101010101" pitchFamily="49" charset="-122"/>
              </a:rPr>
              <a:t>。</a:t>
            </a:r>
            <a:endParaRPr lang="en-US" altLang="zh-CN" sz="2400" dirty="0">
              <a:latin typeface="Times New Roman" panose="02020603050405020304" pitchFamily="18" charset="0"/>
              <a:ea typeface="仿宋" panose="02010609060101010101" pitchFamily="49" charset="-122"/>
              <a:cs typeface="楷体" panose="02010609060101010101" pitchFamily="49" charset="-122"/>
            </a:endParaRPr>
          </a:p>
          <a:p>
            <a:pPr>
              <a:lnSpc>
                <a:spcPct val="150000"/>
              </a:lnSpc>
              <a:spcBef>
                <a:spcPct val="0"/>
              </a:spcBef>
              <a:buFont typeface="Wingdings" panose="05000000000000000000" pitchFamily="2" charset="2"/>
              <a:buChar char="n"/>
            </a:pPr>
            <a:r>
              <a:rPr lang="zh-CN" altLang="en-US" sz="2400" dirty="0">
                <a:latin typeface="Times New Roman" panose="02020603050405020304" pitchFamily="18" charset="0"/>
                <a:ea typeface="仿宋" panose="02010609060101010101" pitchFamily="49" charset="-122"/>
                <a:cs typeface="楷体" panose="02010609060101010101" pitchFamily="49" charset="-122"/>
              </a:rPr>
              <a:t>“招生状态”：“在招” 是指</a:t>
            </a:r>
            <a:r>
              <a:rPr lang="en-US" altLang="zh-CN" sz="2400" dirty="0">
                <a:solidFill>
                  <a:srgbClr val="FF0000"/>
                </a:solidFill>
                <a:latin typeface="Times New Roman" panose="02020603050405020304" pitchFamily="18" charset="0"/>
                <a:ea typeface="仿宋" panose="02010609060101010101" pitchFamily="49" charset="-122"/>
                <a:cs typeface="楷体" panose="02010609060101010101" pitchFamily="49" charset="-122"/>
              </a:rPr>
              <a:t>2020</a:t>
            </a:r>
            <a:r>
              <a:rPr lang="zh-CN" altLang="en-US" sz="2400" dirty="0">
                <a:latin typeface="Times New Roman" panose="02020603050405020304" pitchFamily="18" charset="0"/>
                <a:ea typeface="仿宋" panose="02010609060101010101" pitchFamily="49" charset="-122"/>
                <a:cs typeface="楷体" panose="02010609060101010101" pitchFamily="49" charset="-122"/>
              </a:rPr>
              <a:t>年在招的专业；“当年停招” 是指</a:t>
            </a:r>
            <a:r>
              <a:rPr lang="en-US" altLang="zh-CN" sz="2400" dirty="0">
                <a:latin typeface="Times New Roman" panose="02020603050405020304" pitchFamily="18" charset="0"/>
                <a:ea typeface="仿宋" panose="02010609060101010101" pitchFamily="49" charset="-122"/>
                <a:cs typeface="楷体" panose="02010609060101010101" pitchFamily="49" charset="-122"/>
              </a:rPr>
              <a:t>2020</a:t>
            </a:r>
            <a:r>
              <a:rPr lang="zh-CN" altLang="en-US" sz="2400" dirty="0">
                <a:latin typeface="Times New Roman" panose="02020603050405020304" pitchFamily="18" charset="0"/>
                <a:ea typeface="仿宋" panose="02010609060101010101" pitchFamily="49" charset="-122"/>
                <a:cs typeface="楷体" panose="02010609060101010101" pitchFamily="49" charset="-122"/>
              </a:rPr>
              <a:t>年不招生。</a:t>
            </a:r>
            <a:endParaRPr lang="en-US" altLang="zh-CN" sz="2400" dirty="0">
              <a:latin typeface="Times New Roman" panose="02020603050405020304" pitchFamily="18" charset="0"/>
              <a:ea typeface="仿宋" panose="02010609060101010101" pitchFamily="49" charset="-122"/>
              <a:cs typeface="楷体" panose="02010609060101010101" pitchFamily="49" charset="-122"/>
            </a:endParaRPr>
          </a:p>
          <a:p>
            <a:pPr>
              <a:lnSpc>
                <a:spcPct val="150000"/>
              </a:lnSpc>
              <a:spcBef>
                <a:spcPct val="0"/>
              </a:spcBef>
              <a:buFont typeface="Wingdings" panose="05000000000000000000" pitchFamily="2" charset="2"/>
              <a:buChar char="n"/>
            </a:pPr>
            <a:r>
              <a:rPr lang="zh-CN" altLang="en-US" sz="2400" dirty="0">
                <a:latin typeface="Times New Roman" panose="02020603050405020304" pitchFamily="18" charset="0"/>
                <a:ea typeface="仿宋" panose="02010609060101010101" pitchFamily="49" charset="-122"/>
                <a:cs typeface="楷体" panose="02010609060101010101" pitchFamily="49" charset="-122"/>
              </a:rPr>
              <a:t>  新专业：毕业生不满三届的专业均属于新专业。</a:t>
            </a:r>
            <a:endParaRPr lang="en-US" altLang="zh-CN" sz="2400" dirty="0">
              <a:latin typeface="Times New Roman" panose="02020603050405020304" pitchFamily="18" charset="0"/>
              <a:ea typeface="仿宋" panose="02010609060101010101" pitchFamily="49" charset="-122"/>
              <a:cs typeface="楷体" panose="02010609060101010101" pitchFamily="49" charset="-122"/>
            </a:endParaRPr>
          </a:p>
          <a:p>
            <a:pPr>
              <a:lnSpc>
                <a:spcPct val="150000"/>
              </a:lnSpc>
              <a:spcBef>
                <a:spcPct val="0"/>
              </a:spcBef>
              <a:buFont typeface="Wingdings" panose="05000000000000000000" pitchFamily="2" charset="2"/>
              <a:buChar char="n"/>
            </a:pPr>
            <a:r>
              <a:rPr lang="zh-CN" altLang="en-US" sz="2400" dirty="0">
                <a:latin typeface="Times New Roman" panose="02020603050405020304" pitchFamily="18" charset="0"/>
                <a:ea typeface="仿宋" panose="02010609060101010101" pitchFamily="49" charset="-122"/>
              </a:rPr>
              <a:t>“是否师范类专业”</a:t>
            </a:r>
            <a:r>
              <a:rPr lang="zh-CN" altLang="en-US" sz="2400" dirty="0">
                <a:solidFill>
                  <a:srgbClr val="FF0000"/>
                </a:solidFill>
                <a:latin typeface="Times New Roman" panose="02020603050405020304" pitchFamily="18" charset="0"/>
                <a:ea typeface="仿宋" panose="02010609060101010101" pitchFamily="49" charset="-122"/>
              </a:rPr>
              <a:t>下拉选择，师范单招选</a:t>
            </a:r>
            <a:r>
              <a:rPr lang="en-US" altLang="zh-CN" sz="2400" dirty="0">
                <a:solidFill>
                  <a:srgbClr val="FF0000"/>
                </a:solidFill>
                <a:latin typeface="Times New Roman" panose="02020603050405020304" pitchFamily="18" charset="0"/>
                <a:ea typeface="仿宋" panose="02010609060101010101" pitchFamily="49" charset="-122"/>
              </a:rPr>
              <a:t>S</a:t>
            </a:r>
            <a:r>
              <a:rPr lang="zh-CN" altLang="en-US" sz="2400" dirty="0">
                <a:solidFill>
                  <a:srgbClr val="FF0000"/>
                </a:solidFill>
                <a:latin typeface="Times New Roman" panose="02020603050405020304" pitchFamily="18" charset="0"/>
                <a:ea typeface="仿宋" panose="02010609060101010101" pitchFamily="49" charset="-122"/>
              </a:rPr>
              <a:t>，兼招选</a:t>
            </a:r>
            <a:r>
              <a:rPr lang="en-US" altLang="zh-CN" sz="2400" dirty="0">
                <a:solidFill>
                  <a:srgbClr val="FF0000"/>
                </a:solidFill>
                <a:latin typeface="Times New Roman" panose="02020603050405020304" pitchFamily="18" charset="0"/>
                <a:ea typeface="仿宋" panose="02010609060101010101" pitchFamily="49" charset="-122"/>
              </a:rPr>
              <a:t>J</a:t>
            </a:r>
            <a:r>
              <a:rPr lang="zh-CN" altLang="en-US" sz="2400" dirty="0">
                <a:solidFill>
                  <a:srgbClr val="FF0000"/>
                </a:solidFill>
                <a:latin typeface="Times New Roman" panose="02020603050405020304" pitchFamily="18" charset="0"/>
                <a:ea typeface="仿宋" panose="02010609060101010101" pitchFamily="49" charset="-122"/>
              </a:rPr>
              <a:t>；非师范的专业方向选无</a:t>
            </a:r>
            <a:r>
              <a:rPr lang="zh-CN" altLang="en-US" sz="2400" dirty="0">
                <a:latin typeface="Times New Roman" panose="02020603050405020304" pitchFamily="18" charset="0"/>
                <a:ea typeface="仿宋" panose="02010609060101010101" pitchFamily="49" charset="-122"/>
              </a:rPr>
              <a:t>。</a:t>
            </a:r>
            <a:endParaRPr lang="en-US" altLang="zh-CN" sz="2400" dirty="0">
              <a:latin typeface="Times New Roman" panose="02020603050405020304" pitchFamily="18" charset="0"/>
              <a:ea typeface="仿宋" panose="02010609060101010101" pitchFamily="49" charset="-122"/>
              <a:cs typeface="楷体" panose="02010609060101010101" pitchFamily="49" charset="-122"/>
            </a:endParaRPr>
          </a:p>
        </p:txBody>
      </p:sp>
      <p:graphicFrame>
        <p:nvGraphicFramePr>
          <p:cNvPr id="6" name="表格 5"/>
          <p:cNvGraphicFramePr>
            <a:graphicFrameLocks noGrp="1"/>
          </p:cNvGraphicFramePr>
          <p:nvPr>
            <p:extLst>
              <p:ext uri="{D42A27DB-BD31-4B8C-83A1-F6EECF244321}">
                <p14:modId xmlns:p14="http://schemas.microsoft.com/office/powerpoint/2010/main" val="3842599224"/>
              </p:ext>
            </p:extLst>
          </p:nvPr>
        </p:nvGraphicFramePr>
        <p:xfrm>
          <a:off x="410449" y="1414259"/>
          <a:ext cx="11115011" cy="1989514"/>
        </p:xfrm>
        <a:graphic>
          <a:graphicData uri="http://schemas.openxmlformats.org/drawingml/2006/table">
            <a:tbl>
              <a:tblPr/>
              <a:tblGrid>
                <a:gridCol w="892467">
                  <a:extLst>
                    <a:ext uri="{9D8B030D-6E8A-4147-A177-3AD203B41FA5}">
                      <a16:colId xmlns:a16="http://schemas.microsoft.com/office/drawing/2014/main" xmlns="" val="20000"/>
                    </a:ext>
                  </a:extLst>
                </a:gridCol>
                <a:gridCol w="851641">
                  <a:extLst>
                    <a:ext uri="{9D8B030D-6E8A-4147-A177-3AD203B41FA5}">
                      <a16:colId xmlns:a16="http://schemas.microsoft.com/office/drawing/2014/main" xmlns="" val="20001"/>
                    </a:ext>
                  </a:extLst>
                </a:gridCol>
                <a:gridCol w="642765">
                  <a:extLst>
                    <a:ext uri="{9D8B030D-6E8A-4147-A177-3AD203B41FA5}">
                      <a16:colId xmlns:a16="http://schemas.microsoft.com/office/drawing/2014/main" xmlns="" val="20002"/>
                    </a:ext>
                  </a:extLst>
                </a:gridCol>
                <a:gridCol w="651312">
                  <a:extLst>
                    <a:ext uri="{9D8B030D-6E8A-4147-A177-3AD203B41FA5}">
                      <a16:colId xmlns:a16="http://schemas.microsoft.com/office/drawing/2014/main" xmlns="" val="20003"/>
                    </a:ext>
                  </a:extLst>
                </a:gridCol>
                <a:gridCol w="752901">
                  <a:extLst>
                    <a:ext uri="{9D8B030D-6E8A-4147-A177-3AD203B41FA5}">
                      <a16:colId xmlns:a16="http://schemas.microsoft.com/office/drawing/2014/main" xmlns="" val="20005"/>
                    </a:ext>
                  </a:extLst>
                </a:gridCol>
                <a:gridCol w="752901">
                  <a:extLst>
                    <a:ext uri="{9D8B030D-6E8A-4147-A177-3AD203B41FA5}">
                      <a16:colId xmlns:a16="http://schemas.microsoft.com/office/drawing/2014/main" xmlns="" val="20006"/>
                    </a:ext>
                  </a:extLst>
                </a:gridCol>
                <a:gridCol w="806068">
                  <a:extLst>
                    <a:ext uri="{9D8B030D-6E8A-4147-A177-3AD203B41FA5}">
                      <a16:colId xmlns:a16="http://schemas.microsoft.com/office/drawing/2014/main" xmlns="" val="20007"/>
                    </a:ext>
                  </a:extLst>
                </a:gridCol>
                <a:gridCol w="779484">
                  <a:extLst>
                    <a:ext uri="{9D8B030D-6E8A-4147-A177-3AD203B41FA5}">
                      <a16:colId xmlns:a16="http://schemas.microsoft.com/office/drawing/2014/main" xmlns="" val="20008"/>
                    </a:ext>
                  </a:extLst>
                </a:gridCol>
                <a:gridCol w="752901">
                  <a:extLst>
                    <a:ext uri="{9D8B030D-6E8A-4147-A177-3AD203B41FA5}">
                      <a16:colId xmlns:a16="http://schemas.microsoft.com/office/drawing/2014/main" xmlns="" val="20009"/>
                    </a:ext>
                  </a:extLst>
                </a:gridCol>
                <a:gridCol w="1154510">
                  <a:extLst>
                    <a:ext uri="{9D8B030D-6E8A-4147-A177-3AD203B41FA5}">
                      <a16:colId xmlns:a16="http://schemas.microsoft.com/office/drawing/2014/main" xmlns="" val="20010"/>
                    </a:ext>
                  </a:extLst>
                </a:gridCol>
                <a:gridCol w="1075708">
                  <a:extLst>
                    <a:ext uri="{9D8B030D-6E8A-4147-A177-3AD203B41FA5}">
                      <a16:colId xmlns:a16="http://schemas.microsoft.com/office/drawing/2014/main" xmlns="" val="20011"/>
                    </a:ext>
                  </a:extLst>
                </a:gridCol>
                <a:gridCol w="890568">
                  <a:extLst>
                    <a:ext uri="{9D8B030D-6E8A-4147-A177-3AD203B41FA5}">
                      <a16:colId xmlns:a16="http://schemas.microsoft.com/office/drawing/2014/main" xmlns="" val="20012"/>
                    </a:ext>
                  </a:extLst>
                </a:gridCol>
                <a:gridCol w="1111785">
                  <a:extLst>
                    <a:ext uri="{9D8B030D-6E8A-4147-A177-3AD203B41FA5}">
                      <a16:colId xmlns:a16="http://schemas.microsoft.com/office/drawing/2014/main" xmlns="" val="20013"/>
                    </a:ext>
                  </a:extLst>
                </a:gridCol>
              </a:tblGrid>
              <a:tr h="894068">
                <a:tc>
                  <a:txBody>
                    <a:bodyPr/>
                    <a:lstStyle/>
                    <a:p>
                      <a:pPr algn="ctr">
                        <a:spcAft>
                          <a:spcPts val="0"/>
                        </a:spcAft>
                      </a:pPr>
                      <a:r>
                        <a:rPr lang="zh-CN" sz="1200" b="1" kern="0" dirty="0">
                          <a:solidFill>
                            <a:srgbClr val="000000"/>
                          </a:solidFill>
                          <a:latin typeface="Times New Roman" panose="02020603050405020304" pitchFamily="18" charset="0"/>
                          <a:ea typeface="仿宋" panose="02010609060101010101" pitchFamily="49" charset="-122"/>
                          <a:cs typeface="Times New Roman"/>
                        </a:rPr>
                        <a:t>校内专业代码</a:t>
                      </a:r>
                      <a:endParaRPr lang="zh-CN" sz="1200" kern="100" dirty="0">
                        <a:latin typeface="Times New Roman" panose="02020603050405020304" pitchFamily="18" charset="0"/>
                        <a:ea typeface="仿宋" panose="02010609060101010101" pitchFamily="49" charset="-122"/>
                        <a:cs typeface="黑体"/>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0" dirty="0">
                          <a:solidFill>
                            <a:srgbClr val="000000"/>
                          </a:solidFill>
                          <a:latin typeface="Times New Roman" panose="02020603050405020304" pitchFamily="18" charset="0"/>
                          <a:ea typeface="仿宋" panose="02010609060101010101" pitchFamily="49" charset="-122"/>
                          <a:cs typeface="Times New Roman"/>
                        </a:rPr>
                        <a:t>校内专业名称</a:t>
                      </a:r>
                      <a:endParaRPr lang="zh-CN" sz="1200" kern="100" dirty="0">
                        <a:latin typeface="Times New Roman" panose="02020603050405020304" pitchFamily="18" charset="0"/>
                        <a:ea typeface="仿宋" panose="02010609060101010101" pitchFamily="49" charset="-122"/>
                        <a:cs typeface="黑体"/>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0">
                          <a:solidFill>
                            <a:srgbClr val="000000"/>
                          </a:solidFill>
                          <a:latin typeface="Times New Roman" panose="02020603050405020304" pitchFamily="18" charset="0"/>
                          <a:ea typeface="仿宋" panose="02010609060101010101" pitchFamily="49" charset="-122"/>
                          <a:cs typeface="Times New Roman"/>
                        </a:rPr>
                        <a:t>专业</a:t>
                      </a:r>
                      <a:endParaRPr lang="zh-CN" sz="1200" kern="100">
                        <a:latin typeface="Times New Roman" panose="02020603050405020304" pitchFamily="18" charset="0"/>
                        <a:ea typeface="仿宋" panose="02010609060101010101" pitchFamily="49" charset="-122"/>
                        <a:cs typeface="黑体"/>
                      </a:endParaRPr>
                    </a:p>
                    <a:p>
                      <a:pPr algn="ctr">
                        <a:spcAft>
                          <a:spcPts val="0"/>
                        </a:spcAft>
                      </a:pPr>
                      <a:r>
                        <a:rPr lang="zh-CN" sz="1200" b="1" kern="0">
                          <a:solidFill>
                            <a:srgbClr val="000000"/>
                          </a:solidFill>
                          <a:latin typeface="Times New Roman" panose="02020603050405020304" pitchFamily="18" charset="0"/>
                          <a:ea typeface="仿宋" panose="02010609060101010101" pitchFamily="49" charset="-122"/>
                          <a:cs typeface="Times New Roman"/>
                        </a:rPr>
                        <a:t>名称</a:t>
                      </a:r>
                      <a:endParaRPr lang="zh-CN" sz="1200" kern="100">
                        <a:latin typeface="Times New Roman" panose="02020603050405020304" pitchFamily="18" charset="0"/>
                        <a:ea typeface="仿宋" panose="02010609060101010101" pitchFamily="49" charset="-122"/>
                        <a:cs typeface="黑体"/>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0">
                          <a:solidFill>
                            <a:srgbClr val="000000"/>
                          </a:solidFill>
                          <a:latin typeface="Times New Roman" panose="02020603050405020304" pitchFamily="18" charset="0"/>
                          <a:ea typeface="仿宋" panose="02010609060101010101" pitchFamily="49" charset="-122"/>
                          <a:cs typeface="Times New Roman"/>
                        </a:rPr>
                        <a:t>专业代码</a:t>
                      </a:r>
                      <a:endParaRPr lang="zh-CN" sz="1200" kern="100">
                        <a:latin typeface="Times New Roman" panose="02020603050405020304" pitchFamily="18" charset="0"/>
                        <a:ea typeface="仿宋" panose="02010609060101010101" pitchFamily="49" charset="-122"/>
                        <a:cs typeface="黑体"/>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0" dirty="0">
                          <a:solidFill>
                            <a:srgbClr val="000000"/>
                          </a:solidFill>
                          <a:latin typeface="Times New Roman" panose="02020603050405020304" pitchFamily="18" charset="0"/>
                          <a:ea typeface="仿宋" panose="02010609060101010101" pitchFamily="49" charset="-122"/>
                          <a:cs typeface="Times New Roman"/>
                        </a:rPr>
                        <a:t>所属单位名称</a:t>
                      </a:r>
                      <a:endParaRPr lang="zh-CN" sz="1200" kern="100" dirty="0">
                        <a:latin typeface="Times New Roman" panose="02020603050405020304" pitchFamily="18" charset="0"/>
                        <a:ea typeface="仿宋" panose="02010609060101010101" pitchFamily="49" charset="-122"/>
                        <a:cs typeface="黑体"/>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0">
                          <a:solidFill>
                            <a:srgbClr val="000000"/>
                          </a:solidFill>
                          <a:latin typeface="Times New Roman" panose="02020603050405020304" pitchFamily="18" charset="0"/>
                          <a:ea typeface="仿宋" panose="02010609060101010101" pitchFamily="49" charset="-122"/>
                          <a:cs typeface="Times New Roman"/>
                        </a:rPr>
                        <a:t>所属单位号</a:t>
                      </a:r>
                      <a:endParaRPr lang="zh-CN" sz="1200" kern="100">
                        <a:latin typeface="Times New Roman" panose="02020603050405020304" pitchFamily="18" charset="0"/>
                        <a:ea typeface="仿宋" panose="02010609060101010101" pitchFamily="49" charset="-122"/>
                        <a:cs typeface="黑体"/>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0">
                          <a:solidFill>
                            <a:srgbClr val="000000"/>
                          </a:solidFill>
                          <a:latin typeface="Times New Roman" panose="02020603050405020304" pitchFamily="18" charset="0"/>
                          <a:ea typeface="仿宋" panose="02010609060101010101" pitchFamily="49" charset="-122"/>
                          <a:cs typeface="Times New Roman"/>
                        </a:rPr>
                        <a:t>专业设置年份</a:t>
                      </a:r>
                      <a:endParaRPr lang="zh-CN" sz="1200" kern="100">
                        <a:latin typeface="Times New Roman" panose="02020603050405020304" pitchFamily="18" charset="0"/>
                        <a:ea typeface="仿宋" panose="02010609060101010101" pitchFamily="49" charset="-122"/>
                        <a:cs typeface="黑体"/>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0">
                          <a:solidFill>
                            <a:srgbClr val="000000"/>
                          </a:solidFill>
                          <a:latin typeface="Times New Roman" panose="02020603050405020304" pitchFamily="18" charset="0"/>
                          <a:ea typeface="仿宋" panose="02010609060101010101" pitchFamily="49" charset="-122"/>
                          <a:cs typeface="Times New Roman"/>
                        </a:rPr>
                        <a:t>学制</a:t>
                      </a:r>
                      <a:endParaRPr lang="zh-CN" sz="1200" kern="100">
                        <a:latin typeface="Times New Roman" panose="02020603050405020304" pitchFamily="18" charset="0"/>
                        <a:ea typeface="仿宋" panose="02010609060101010101" pitchFamily="49" charset="-122"/>
                        <a:cs typeface="黑体"/>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0">
                          <a:solidFill>
                            <a:srgbClr val="000000"/>
                          </a:solidFill>
                          <a:latin typeface="Times New Roman" panose="02020603050405020304" pitchFamily="18" charset="0"/>
                          <a:ea typeface="仿宋" panose="02010609060101010101" pitchFamily="49" charset="-122"/>
                          <a:cs typeface="Times New Roman"/>
                        </a:rPr>
                        <a:t>允许修业年限</a:t>
                      </a:r>
                      <a:endParaRPr lang="zh-CN" sz="1200" kern="100">
                        <a:latin typeface="Times New Roman" panose="02020603050405020304" pitchFamily="18" charset="0"/>
                        <a:ea typeface="仿宋" panose="02010609060101010101" pitchFamily="49" charset="-122"/>
                        <a:cs typeface="黑体"/>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0">
                          <a:solidFill>
                            <a:srgbClr val="000000"/>
                          </a:solidFill>
                          <a:latin typeface="Times New Roman" panose="02020603050405020304" pitchFamily="18" charset="0"/>
                          <a:ea typeface="仿宋" panose="02010609060101010101" pitchFamily="49" charset="-122"/>
                          <a:cs typeface="Times New Roman"/>
                        </a:rPr>
                        <a:t>授予学位</a:t>
                      </a:r>
                      <a:endParaRPr lang="zh-CN" sz="1200" kern="100">
                        <a:latin typeface="Times New Roman" panose="02020603050405020304" pitchFamily="18" charset="0"/>
                        <a:ea typeface="仿宋" panose="02010609060101010101" pitchFamily="49" charset="-122"/>
                        <a:cs typeface="黑体"/>
                      </a:endParaRPr>
                    </a:p>
                    <a:p>
                      <a:pPr algn="ctr">
                        <a:spcAft>
                          <a:spcPts val="0"/>
                        </a:spcAft>
                      </a:pPr>
                      <a:r>
                        <a:rPr lang="zh-CN" sz="1200" b="1" kern="0">
                          <a:solidFill>
                            <a:srgbClr val="000000"/>
                          </a:solidFill>
                          <a:latin typeface="Times New Roman" panose="02020603050405020304" pitchFamily="18" charset="0"/>
                          <a:ea typeface="仿宋" panose="02010609060101010101" pitchFamily="49" charset="-122"/>
                          <a:cs typeface="Times New Roman"/>
                        </a:rPr>
                        <a:t>门类</a:t>
                      </a:r>
                      <a:endParaRPr lang="zh-CN" sz="1200" kern="100">
                        <a:latin typeface="Times New Roman" panose="02020603050405020304" pitchFamily="18" charset="0"/>
                        <a:ea typeface="仿宋" panose="02010609060101010101" pitchFamily="49" charset="-122"/>
                        <a:cs typeface="黑体"/>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0">
                          <a:solidFill>
                            <a:srgbClr val="000000"/>
                          </a:solidFill>
                          <a:latin typeface="Times New Roman" panose="02020603050405020304" pitchFamily="18" charset="0"/>
                          <a:ea typeface="仿宋" panose="02010609060101010101" pitchFamily="49" charset="-122"/>
                          <a:cs typeface="Times New Roman"/>
                        </a:rPr>
                        <a:t>招生状态</a:t>
                      </a:r>
                      <a:endParaRPr lang="zh-CN" sz="1200" kern="100">
                        <a:latin typeface="Times New Roman" panose="02020603050405020304" pitchFamily="18" charset="0"/>
                        <a:ea typeface="仿宋" panose="02010609060101010101" pitchFamily="49" charset="-122"/>
                        <a:cs typeface="黑体"/>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0">
                          <a:solidFill>
                            <a:srgbClr val="000000"/>
                          </a:solidFill>
                          <a:latin typeface="Times New Roman" panose="02020603050405020304" pitchFamily="18" charset="0"/>
                          <a:ea typeface="仿宋" panose="02010609060101010101" pitchFamily="49" charset="-122"/>
                          <a:cs typeface="Times New Roman"/>
                        </a:rPr>
                        <a:t>是否新专业</a:t>
                      </a:r>
                      <a:endParaRPr lang="zh-CN" sz="1200" kern="100">
                        <a:latin typeface="Times New Roman" panose="02020603050405020304" pitchFamily="18" charset="0"/>
                        <a:ea typeface="仿宋" panose="02010609060101010101" pitchFamily="49" charset="-122"/>
                        <a:cs typeface="黑体"/>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0">
                          <a:solidFill>
                            <a:srgbClr val="000000"/>
                          </a:solidFill>
                          <a:latin typeface="Times New Roman" panose="02020603050405020304" pitchFamily="18" charset="0"/>
                          <a:ea typeface="仿宋" panose="02010609060101010101" pitchFamily="49" charset="-122"/>
                          <a:cs typeface="Times New Roman"/>
                        </a:rPr>
                        <a:t>是否师范类专业</a:t>
                      </a:r>
                      <a:endParaRPr lang="zh-CN" sz="1200" kern="100">
                        <a:latin typeface="Times New Roman" panose="02020603050405020304" pitchFamily="18" charset="0"/>
                        <a:ea typeface="仿宋" panose="02010609060101010101" pitchFamily="49" charset="-122"/>
                        <a:cs typeface="黑体"/>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84034">
                <a:tc>
                  <a:txBody>
                    <a:bodyPr/>
                    <a:lstStyle/>
                    <a:p>
                      <a:pPr algn="ctr">
                        <a:spcAft>
                          <a:spcPts val="0"/>
                        </a:spcAft>
                      </a:pPr>
                      <a:endParaRPr lang="zh-CN" sz="1200" kern="100">
                        <a:latin typeface="Times New Roman" panose="02020603050405020304" pitchFamily="18" charset="0"/>
                        <a:ea typeface="仿宋" panose="02010609060101010101" pitchFamily="49" charset="-122"/>
                        <a:cs typeface="黑体"/>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200" kern="100" dirty="0">
                        <a:latin typeface="Times New Roman" panose="02020603050405020304" pitchFamily="18" charset="0"/>
                        <a:ea typeface="仿宋" panose="02010609060101010101" pitchFamily="49" charset="-122"/>
                        <a:cs typeface="黑体"/>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200" kern="100" dirty="0">
                        <a:latin typeface="Times New Roman" panose="02020603050405020304" pitchFamily="18" charset="0"/>
                        <a:ea typeface="仿宋" panose="02010609060101010101" pitchFamily="49" charset="-122"/>
                        <a:cs typeface="黑体"/>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200" kern="100" dirty="0">
                        <a:latin typeface="Times New Roman" panose="02020603050405020304" pitchFamily="18" charset="0"/>
                        <a:ea typeface="仿宋" panose="02010609060101010101" pitchFamily="49" charset="-122"/>
                        <a:cs typeface="黑体"/>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200" kern="0" dirty="0">
                        <a:solidFill>
                          <a:srgbClr val="000000"/>
                        </a:solidFill>
                        <a:latin typeface="Times New Roman" panose="02020603050405020304" pitchFamily="18" charset="0"/>
                        <a:ea typeface="仿宋" panose="02010609060101010101" pitchFamily="49" charset="-122"/>
                        <a:cs typeface="黑体"/>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200" kern="0" dirty="0">
                        <a:solidFill>
                          <a:srgbClr val="000000"/>
                        </a:solidFill>
                        <a:latin typeface="Times New Roman" panose="02020603050405020304" pitchFamily="18" charset="0"/>
                        <a:ea typeface="仿宋" panose="02010609060101010101" pitchFamily="49" charset="-122"/>
                        <a:cs typeface="黑体"/>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200" kern="0" dirty="0">
                        <a:solidFill>
                          <a:srgbClr val="000000"/>
                        </a:solidFill>
                        <a:latin typeface="Times New Roman" panose="02020603050405020304" pitchFamily="18" charset="0"/>
                        <a:ea typeface="仿宋" panose="02010609060101010101" pitchFamily="49" charset="-122"/>
                        <a:cs typeface="黑体"/>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200" kern="0" dirty="0">
                        <a:solidFill>
                          <a:srgbClr val="000000"/>
                        </a:solidFill>
                        <a:latin typeface="Times New Roman" panose="02020603050405020304" pitchFamily="18" charset="0"/>
                        <a:ea typeface="仿宋" panose="02010609060101010101" pitchFamily="49" charset="-122"/>
                        <a:cs typeface="黑体"/>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200" kern="0" dirty="0">
                        <a:solidFill>
                          <a:srgbClr val="000000"/>
                        </a:solidFill>
                        <a:latin typeface="Times New Roman" panose="02020603050405020304" pitchFamily="18" charset="0"/>
                        <a:ea typeface="仿宋" panose="02010609060101010101" pitchFamily="49" charset="-122"/>
                        <a:cs typeface="黑体"/>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0">
                          <a:solidFill>
                            <a:srgbClr val="000000"/>
                          </a:solidFill>
                          <a:latin typeface="Times New Roman" panose="02020603050405020304" pitchFamily="18" charset="0"/>
                          <a:ea typeface="仿宋" panose="02010609060101010101" pitchFamily="49" charset="-122"/>
                          <a:cs typeface="Times New Roman"/>
                        </a:rPr>
                        <a:t>下拉选择</a:t>
                      </a:r>
                      <a:endParaRPr lang="zh-CN" sz="1200" kern="100">
                        <a:latin typeface="Times New Roman" panose="02020603050405020304" pitchFamily="18" charset="0"/>
                        <a:ea typeface="仿宋" panose="02010609060101010101" pitchFamily="49" charset="-122"/>
                        <a:cs typeface="黑体"/>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0">
                          <a:solidFill>
                            <a:srgbClr val="000000"/>
                          </a:solidFill>
                          <a:latin typeface="Times New Roman" panose="02020603050405020304" pitchFamily="18" charset="0"/>
                          <a:ea typeface="仿宋" panose="02010609060101010101" pitchFamily="49" charset="-122"/>
                          <a:cs typeface="Times New Roman"/>
                        </a:rPr>
                        <a:t>下拉选择</a:t>
                      </a:r>
                      <a:endParaRPr lang="zh-CN" sz="1200" kern="100">
                        <a:latin typeface="Times New Roman" panose="02020603050405020304" pitchFamily="18" charset="0"/>
                        <a:ea typeface="仿宋" panose="02010609060101010101" pitchFamily="49" charset="-122"/>
                        <a:cs typeface="黑体"/>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0">
                          <a:solidFill>
                            <a:srgbClr val="000000"/>
                          </a:solidFill>
                          <a:latin typeface="Times New Roman" panose="02020603050405020304" pitchFamily="18" charset="0"/>
                          <a:ea typeface="仿宋" panose="02010609060101010101" pitchFamily="49" charset="-122"/>
                          <a:cs typeface="Times New Roman"/>
                        </a:rPr>
                        <a:t>下拉选择</a:t>
                      </a:r>
                      <a:endParaRPr lang="zh-CN" sz="1200" kern="100">
                        <a:latin typeface="Times New Roman" panose="02020603050405020304" pitchFamily="18" charset="0"/>
                        <a:ea typeface="仿宋" panose="02010609060101010101" pitchFamily="49" charset="-122"/>
                        <a:cs typeface="黑体"/>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0">
                          <a:solidFill>
                            <a:srgbClr val="000000"/>
                          </a:solidFill>
                          <a:latin typeface="Times New Roman" panose="02020603050405020304" pitchFamily="18" charset="0"/>
                          <a:ea typeface="仿宋" panose="02010609060101010101" pitchFamily="49" charset="-122"/>
                          <a:cs typeface="Times New Roman"/>
                        </a:rPr>
                        <a:t>下拉选择</a:t>
                      </a:r>
                      <a:endParaRPr lang="zh-CN" sz="1200" kern="100">
                        <a:latin typeface="Times New Roman" panose="02020603050405020304" pitchFamily="18" charset="0"/>
                        <a:ea typeface="仿宋" panose="02010609060101010101" pitchFamily="49" charset="-122"/>
                        <a:cs typeface="黑体"/>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611412">
                <a:tc>
                  <a:txBody>
                    <a:bodyPr/>
                    <a:lstStyle/>
                    <a:p>
                      <a:pPr algn="ctr">
                        <a:spcAft>
                          <a:spcPts val="0"/>
                        </a:spcAft>
                      </a:pPr>
                      <a:r>
                        <a:rPr lang="en-US" sz="1200" kern="0" dirty="0">
                          <a:solidFill>
                            <a:srgbClr val="000000"/>
                          </a:solidFill>
                          <a:latin typeface="Times New Roman" panose="02020603050405020304" pitchFamily="18" charset="0"/>
                          <a:ea typeface="仿宋" panose="02010609060101010101" pitchFamily="49" charset="-122"/>
                          <a:cs typeface="黑体"/>
                        </a:rPr>
                        <a:t>ZY001</a:t>
                      </a:r>
                      <a:endParaRPr lang="zh-CN" sz="1200" kern="100" dirty="0">
                        <a:latin typeface="Times New Roman" panose="02020603050405020304" pitchFamily="18" charset="0"/>
                        <a:ea typeface="仿宋" panose="02010609060101010101" pitchFamily="49" charset="-122"/>
                        <a:cs typeface="黑体"/>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200" kern="0">
                          <a:solidFill>
                            <a:srgbClr val="000000"/>
                          </a:solidFill>
                          <a:latin typeface="Times New Roman" panose="02020603050405020304" pitchFamily="18" charset="0"/>
                          <a:ea typeface="仿宋" panose="02010609060101010101" pitchFamily="49" charset="-122"/>
                          <a:cs typeface="Times New Roman"/>
                        </a:rPr>
                        <a:t>汉语言文学</a:t>
                      </a:r>
                      <a:endParaRPr lang="zh-CN" sz="1200" kern="100">
                        <a:latin typeface="Times New Roman" panose="02020603050405020304" pitchFamily="18" charset="0"/>
                        <a:ea typeface="仿宋" panose="02010609060101010101" pitchFamily="49" charset="-122"/>
                        <a:cs typeface="黑体"/>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200" kern="0">
                          <a:solidFill>
                            <a:srgbClr val="000000"/>
                          </a:solidFill>
                          <a:latin typeface="Times New Roman" panose="02020603050405020304" pitchFamily="18" charset="0"/>
                          <a:ea typeface="仿宋" panose="02010609060101010101" pitchFamily="49" charset="-122"/>
                          <a:cs typeface="Times New Roman"/>
                        </a:rPr>
                        <a:t>汉语言文学</a:t>
                      </a:r>
                      <a:endParaRPr lang="zh-CN" sz="1200" kern="100">
                        <a:latin typeface="Times New Roman" panose="02020603050405020304" pitchFamily="18" charset="0"/>
                        <a:ea typeface="仿宋" panose="02010609060101010101" pitchFamily="49" charset="-122"/>
                        <a:cs typeface="黑体"/>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200" kern="0" dirty="0">
                          <a:solidFill>
                            <a:srgbClr val="000000"/>
                          </a:solidFill>
                          <a:latin typeface="Times New Roman" panose="02020603050405020304" pitchFamily="18" charset="0"/>
                          <a:ea typeface="仿宋" panose="02010609060101010101" pitchFamily="49" charset="-122"/>
                          <a:cs typeface="黑体"/>
                        </a:rPr>
                        <a:t>050101</a:t>
                      </a:r>
                      <a:endParaRPr lang="zh-CN" sz="1200" kern="100" dirty="0">
                        <a:latin typeface="Times New Roman" panose="02020603050405020304" pitchFamily="18" charset="0"/>
                        <a:ea typeface="仿宋" panose="02010609060101010101" pitchFamily="49" charset="-122"/>
                        <a:cs typeface="黑体"/>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200" kern="0" dirty="0">
                          <a:solidFill>
                            <a:srgbClr val="000000"/>
                          </a:solidFill>
                          <a:latin typeface="Times New Roman" panose="02020603050405020304" pitchFamily="18" charset="0"/>
                          <a:ea typeface="仿宋" panose="02010609060101010101" pitchFamily="49" charset="-122"/>
                          <a:cs typeface="Times New Roman"/>
                        </a:rPr>
                        <a:t>文学院</a:t>
                      </a:r>
                      <a:endParaRPr lang="zh-CN" sz="1200" kern="100" dirty="0">
                        <a:latin typeface="Times New Roman" panose="02020603050405020304" pitchFamily="18" charset="0"/>
                        <a:ea typeface="仿宋" panose="02010609060101010101" pitchFamily="49" charset="-122"/>
                        <a:cs typeface="黑体"/>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200" kern="0" dirty="0">
                          <a:solidFill>
                            <a:srgbClr val="000000"/>
                          </a:solidFill>
                          <a:latin typeface="Times New Roman" panose="02020603050405020304" pitchFamily="18" charset="0"/>
                          <a:ea typeface="仿宋" panose="02010609060101010101" pitchFamily="49" charset="-122"/>
                          <a:cs typeface="黑体"/>
                        </a:rPr>
                        <a:t>JX001</a:t>
                      </a:r>
                      <a:endParaRPr lang="zh-CN" sz="1200" kern="100" dirty="0">
                        <a:latin typeface="Times New Roman" panose="02020603050405020304" pitchFamily="18" charset="0"/>
                        <a:ea typeface="仿宋" panose="02010609060101010101" pitchFamily="49" charset="-122"/>
                        <a:cs typeface="黑体"/>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200" kern="0" dirty="0">
                          <a:solidFill>
                            <a:srgbClr val="000000"/>
                          </a:solidFill>
                          <a:latin typeface="Times New Roman" panose="02020603050405020304" pitchFamily="18" charset="0"/>
                          <a:ea typeface="仿宋" panose="02010609060101010101" pitchFamily="49" charset="-122"/>
                          <a:cs typeface="黑体"/>
                        </a:rPr>
                        <a:t>1985</a:t>
                      </a:r>
                      <a:endParaRPr lang="zh-CN" sz="1200" kern="100" dirty="0">
                        <a:latin typeface="Times New Roman" panose="02020603050405020304" pitchFamily="18" charset="0"/>
                        <a:ea typeface="仿宋" panose="02010609060101010101" pitchFamily="49" charset="-122"/>
                        <a:cs typeface="黑体"/>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200" kern="0" dirty="0">
                          <a:solidFill>
                            <a:srgbClr val="000000"/>
                          </a:solidFill>
                          <a:latin typeface="Times New Roman" panose="02020603050405020304" pitchFamily="18" charset="0"/>
                          <a:ea typeface="仿宋" panose="02010609060101010101" pitchFamily="49" charset="-122"/>
                          <a:cs typeface="黑体"/>
                        </a:rPr>
                        <a:t>4</a:t>
                      </a:r>
                      <a:endParaRPr lang="zh-CN" sz="1200" kern="100" dirty="0">
                        <a:latin typeface="Times New Roman" panose="02020603050405020304" pitchFamily="18" charset="0"/>
                        <a:ea typeface="仿宋" panose="02010609060101010101" pitchFamily="49" charset="-122"/>
                        <a:cs typeface="黑体"/>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200" kern="0" dirty="0">
                          <a:solidFill>
                            <a:srgbClr val="000000"/>
                          </a:solidFill>
                          <a:latin typeface="Times New Roman" panose="02020603050405020304" pitchFamily="18" charset="0"/>
                          <a:ea typeface="仿宋" panose="02010609060101010101" pitchFamily="49" charset="-122"/>
                          <a:cs typeface="黑体"/>
                        </a:rPr>
                        <a:t>6</a:t>
                      </a:r>
                      <a:endParaRPr lang="zh-CN" sz="1200" kern="100" dirty="0">
                        <a:latin typeface="Times New Roman" panose="02020603050405020304" pitchFamily="18" charset="0"/>
                        <a:ea typeface="仿宋" panose="02010609060101010101" pitchFamily="49" charset="-122"/>
                        <a:cs typeface="黑体"/>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200" kern="0" dirty="0">
                          <a:solidFill>
                            <a:srgbClr val="000000"/>
                          </a:solidFill>
                          <a:latin typeface="Times New Roman" panose="02020603050405020304" pitchFamily="18" charset="0"/>
                          <a:ea typeface="仿宋" panose="02010609060101010101" pitchFamily="49" charset="-122"/>
                          <a:cs typeface="Times New Roman"/>
                        </a:rPr>
                        <a:t>文学</a:t>
                      </a:r>
                      <a:endParaRPr lang="zh-CN" sz="1200" kern="100" dirty="0">
                        <a:latin typeface="Times New Roman" panose="02020603050405020304" pitchFamily="18" charset="0"/>
                        <a:ea typeface="仿宋" panose="02010609060101010101" pitchFamily="49" charset="-122"/>
                        <a:cs typeface="黑体"/>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200" kern="0" dirty="0">
                          <a:solidFill>
                            <a:srgbClr val="000000"/>
                          </a:solidFill>
                          <a:latin typeface="Times New Roman" panose="02020603050405020304" pitchFamily="18" charset="0"/>
                          <a:ea typeface="仿宋" panose="02010609060101010101" pitchFamily="49" charset="-122"/>
                          <a:cs typeface="Times New Roman"/>
                        </a:rPr>
                        <a:t>在招</a:t>
                      </a:r>
                      <a:endParaRPr lang="zh-CN" sz="1200" kern="100" dirty="0">
                        <a:latin typeface="Times New Roman" panose="02020603050405020304" pitchFamily="18" charset="0"/>
                        <a:ea typeface="仿宋" panose="02010609060101010101" pitchFamily="49" charset="-122"/>
                        <a:cs typeface="黑体"/>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200" kern="0" dirty="0">
                          <a:solidFill>
                            <a:srgbClr val="000000"/>
                          </a:solidFill>
                          <a:latin typeface="Times New Roman" panose="02020603050405020304" pitchFamily="18" charset="0"/>
                          <a:ea typeface="仿宋" panose="02010609060101010101" pitchFamily="49" charset="-122"/>
                          <a:cs typeface="Times New Roman"/>
                        </a:rPr>
                        <a:t>否</a:t>
                      </a:r>
                      <a:endParaRPr lang="zh-CN" sz="1200" kern="100" dirty="0">
                        <a:latin typeface="Times New Roman" panose="02020603050405020304" pitchFamily="18" charset="0"/>
                        <a:ea typeface="仿宋" panose="02010609060101010101" pitchFamily="49" charset="-122"/>
                        <a:cs typeface="黑体"/>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200" kern="0" dirty="0">
                          <a:solidFill>
                            <a:srgbClr val="000000"/>
                          </a:solidFill>
                          <a:latin typeface="Times New Roman" panose="02020603050405020304" pitchFamily="18" charset="0"/>
                          <a:ea typeface="仿宋" panose="02010609060101010101" pitchFamily="49" charset="-122"/>
                          <a:cs typeface="黑体"/>
                        </a:rPr>
                        <a:t>S</a:t>
                      </a:r>
                      <a:endParaRPr lang="zh-CN" sz="1200" kern="100" dirty="0">
                        <a:latin typeface="Times New Roman" panose="02020603050405020304" pitchFamily="18" charset="0"/>
                        <a:ea typeface="仿宋" panose="02010609060101010101" pitchFamily="49" charset="-122"/>
                        <a:cs typeface="黑体"/>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8589864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bwMode="auto">
          <a:xfrm>
            <a:off x="410449" y="374156"/>
            <a:ext cx="6368824" cy="512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algn="ctr" rtl="0" eaLnBrk="1" fontAlgn="base" hangingPunct="1">
              <a:spcBef>
                <a:spcPct val="0"/>
              </a:spcBef>
              <a:spcAft>
                <a:spcPct val="0"/>
              </a:spcAft>
              <a:buFont typeface="Arial" panose="020B0604020202020204" pitchFamily="34" charset="0"/>
              <a:defRPr sz="1200" kern="1200">
                <a:solidFill>
                  <a:srgbClr val="898989"/>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l"/>
            <a:r>
              <a:rPr lang="zh-CN" altLang="en-US" sz="2800" b="1" dirty="0">
                <a:latin typeface="Times New Roman" panose="02020603050405020304" pitchFamily="18" charset="0"/>
                <a:ea typeface="仿宋" panose="02010609060101010101" pitchFamily="49" charset="-122"/>
              </a:rPr>
              <a:t>（一）学校基本信息</a:t>
            </a:r>
          </a:p>
        </p:txBody>
      </p:sp>
      <p:sp>
        <p:nvSpPr>
          <p:cNvPr id="3" name="矩形 2"/>
          <p:cNvSpPr/>
          <p:nvPr/>
        </p:nvSpPr>
        <p:spPr>
          <a:xfrm>
            <a:off x="1746570" y="886192"/>
            <a:ext cx="9595863" cy="830997"/>
          </a:xfrm>
          <a:prstGeom prst="rect">
            <a:avLst/>
          </a:prstGeom>
        </p:spPr>
        <p:txBody>
          <a:bodyPr wrap="square" anchor="b">
            <a:spAutoFit/>
          </a:bodyPr>
          <a:lstStyle/>
          <a:p>
            <a:pPr lvl="0" algn="just">
              <a:defRPr/>
            </a:pPr>
            <a:r>
              <a:rPr lang="zh-CN" altLang="en-US" sz="2400" b="1" dirty="0">
                <a:solidFill>
                  <a:srgbClr val="4EA4DD"/>
                </a:solidFill>
                <a:latin typeface="Times New Roman" panose="02020603050405020304" pitchFamily="18" charset="0"/>
                <a:ea typeface="仿宋" panose="02010609060101010101" pitchFamily="49" charset="-122"/>
              </a:rPr>
              <a:t>表</a:t>
            </a:r>
            <a:r>
              <a:rPr lang="en-US" altLang="zh-CN" sz="2400" b="1" dirty="0">
                <a:solidFill>
                  <a:srgbClr val="4EA4DD"/>
                </a:solidFill>
                <a:latin typeface="Times New Roman" panose="02020603050405020304" pitchFamily="18" charset="0"/>
                <a:ea typeface="仿宋" panose="02010609060101010101" pitchFamily="49" charset="-122"/>
              </a:rPr>
              <a:t>1-4-2 </a:t>
            </a:r>
            <a:r>
              <a:rPr lang="zh-CN" altLang="en-US" sz="2400" b="1" dirty="0">
                <a:solidFill>
                  <a:srgbClr val="4EA4DD"/>
                </a:solidFill>
                <a:latin typeface="Times New Roman" panose="02020603050405020304" pitchFamily="18" charset="0"/>
                <a:ea typeface="仿宋" panose="02010609060101010101" pitchFamily="49" charset="-122"/>
              </a:rPr>
              <a:t>专业大类情况表</a:t>
            </a:r>
            <a:r>
              <a:rPr lang="en-US" altLang="zh-CN" sz="2400" b="1" dirty="0">
                <a:solidFill>
                  <a:srgbClr val="4EA4DD"/>
                </a:solidFill>
                <a:latin typeface="Times New Roman" panose="02020603050405020304" pitchFamily="18" charset="0"/>
                <a:ea typeface="仿宋" panose="02010609060101010101" pitchFamily="49" charset="-122"/>
              </a:rPr>
              <a:t>(</a:t>
            </a:r>
            <a:r>
              <a:rPr lang="zh-CN" altLang="en-US" sz="2400" b="1" dirty="0">
                <a:solidFill>
                  <a:srgbClr val="4EA4DD"/>
                </a:solidFill>
                <a:latin typeface="Times New Roman" panose="02020603050405020304" pitchFamily="18" charset="0"/>
                <a:ea typeface="仿宋" panose="02010609060101010101" pitchFamily="49" charset="-122"/>
              </a:rPr>
              <a:t>时点</a:t>
            </a:r>
            <a:r>
              <a:rPr lang="en-US" altLang="zh-CN" sz="2400" b="1" dirty="0">
                <a:solidFill>
                  <a:srgbClr val="4EA4DD"/>
                </a:solidFill>
                <a:latin typeface="Times New Roman" panose="02020603050405020304" pitchFamily="18" charset="0"/>
                <a:ea typeface="仿宋" panose="02010609060101010101" pitchFamily="49" charset="-122"/>
              </a:rPr>
              <a:t>) </a:t>
            </a:r>
            <a:r>
              <a:rPr kumimoji="0" lang="en-US" altLang="zh-CN" sz="2400" b="1" i="0" u="none" strike="noStrike" kern="1200" cap="none" spc="0" normalizeH="0" baseline="0" noProof="0" dirty="0">
                <a:ln>
                  <a:noFill/>
                </a:ln>
                <a:solidFill>
                  <a:srgbClr val="E8EAE9">
                    <a:lumMod val="50000"/>
                  </a:srgbClr>
                </a:solidFill>
                <a:effectLst/>
                <a:uLnTx/>
                <a:uFillTx/>
                <a:latin typeface="Times New Roman" panose="02020603050405020304" pitchFamily="18" charset="0"/>
                <a:ea typeface="仿宋" panose="02010609060101010101" pitchFamily="49" charset="-122"/>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E8EAE9">
                    <a:lumMod val="50000"/>
                  </a:srgbClr>
                </a:solidFill>
                <a:effectLst/>
                <a:uLnTx/>
                <a:uFillTx/>
                <a:latin typeface="Times New Roman" panose="02020603050405020304" pitchFamily="18" charset="0"/>
                <a:ea typeface="仿宋" panose="02010609060101010101" pitchFamily="49" charset="-122"/>
                <a:cs typeface="+mn-cs"/>
              </a:rPr>
              <a:t>   </a:t>
            </a:r>
            <a:endParaRPr kumimoji="0" lang="zh-CN" altLang="en-US" sz="2400" b="1" i="0" u="none" strike="noStrike" kern="1200" cap="none" spc="0" normalizeH="0" baseline="0" noProof="0" dirty="0">
              <a:ln>
                <a:noFill/>
              </a:ln>
              <a:solidFill>
                <a:srgbClr val="E8EAE9">
                  <a:lumMod val="50000"/>
                </a:srgbClr>
              </a:solidFill>
              <a:effectLst/>
              <a:uLnTx/>
              <a:uFillTx/>
              <a:latin typeface="Times New Roman" panose="02020603050405020304" pitchFamily="18" charset="0"/>
              <a:ea typeface="仿宋" panose="02010609060101010101" pitchFamily="49" charset="-122"/>
              <a:cs typeface="+mn-cs"/>
            </a:endParaRPr>
          </a:p>
        </p:txBody>
      </p:sp>
      <p:sp>
        <p:nvSpPr>
          <p:cNvPr id="5" name="文本框 6">
            <a:extLst>
              <a:ext uri="{FF2B5EF4-FFF2-40B4-BE49-F238E27FC236}">
                <a16:creationId xmlns:a16="http://schemas.microsoft.com/office/drawing/2014/main" xmlns="" id="{AAC50814-131C-41E6-BCA8-F68DE0258E54}"/>
              </a:ext>
            </a:extLst>
          </p:cNvPr>
          <p:cNvSpPr>
            <a:spLocks noChangeArrowheads="1"/>
          </p:cNvSpPr>
          <p:nvPr/>
        </p:nvSpPr>
        <p:spPr bwMode="auto">
          <a:xfrm>
            <a:off x="0" y="3436433"/>
            <a:ext cx="12115800" cy="312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marL="457200" indent="-457200" algn="just">
              <a:buFont typeface="Wingdings" panose="05000000000000000000" pitchFamily="2" charset="2"/>
              <a:buChar char="n"/>
              <a:defRPr/>
            </a:pPr>
            <a:r>
              <a:rPr lang="zh-CN" altLang="en-US" sz="2400" dirty="0">
                <a:solidFill>
                  <a:srgbClr val="C00000"/>
                </a:solidFill>
                <a:latin typeface="Times New Roman" panose="02020603050405020304" pitchFamily="18" charset="0"/>
                <a:ea typeface="仿宋" panose="02010609060101010101" pitchFamily="49" charset="-122"/>
              </a:rPr>
              <a:t>选填（学校若无大类招生，则不填）</a:t>
            </a:r>
            <a:endParaRPr lang="en-US" altLang="zh-CN" sz="2400" dirty="0">
              <a:solidFill>
                <a:srgbClr val="C00000"/>
              </a:solidFill>
              <a:latin typeface="Times New Roman" panose="02020603050405020304" pitchFamily="18" charset="0"/>
              <a:ea typeface="仿宋" panose="02010609060101010101" pitchFamily="49" charset="-122"/>
            </a:endParaRPr>
          </a:p>
          <a:p>
            <a:pPr marL="457200" indent="-457200" algn="just">
              <a:buFont typeface="Wingdings" panose="05000000000000000000" pitchFamily="2" charset="2"/>
              <a:buChar char="n"/>
              <a:defRPr/>
            </a:pPr>
            <a:endParaRPr lang="en-US" altLang="zh-CN" sz="2400" dirty="0">
              <a:latin typeface="Times New Roman" panose="02020603050405020304" pitchFamily="18" charset="0"/>
              <a:ea typeface="仿宋" panose="02010609060101010101" pitchFamily="49" charset="-122"/>
            </a:endParaRPr>
          </a:p>
          <a:p>
            <a:pPr marL="457200" indent="-457200" algn="just">
              <a:buFont typeface="Wingdings" panose="05000000000000000000" pitchFamily="2" charset="2"/>
              <a:buChar char="n"/>
              <a:defRPr/>
            </a:pPr>
            <a:r>
              <a:rPr lang="zh-CN" altLang="en-US" sz="2400" dirty="0">
                <a:latin typeface="Times New Roman" panose="02020603050405020304" pitchFamily="18" charset="0"/>
                <a:ea typeface="仿宋" panose="02010609060101010101" pitchFamily="49" charset="-122"/>
              </a:rPr>
              <a:t>如大类分流不限定单位，则单位号填“</a:t>
            </a:r>
            <a:r>
              <a:rPr lang="en-US" altLang="zh-CN" sz="2400" dirty="0">
                <a:latin typeface="Times New Roman" panose="02020603050405020304" pitchFamily="18" charset="0"/>
                <a:ea typeface="仿宋" panose="02010609060101010101" pitchFamily="49" charset="-122"/>
              </a:rPr>
              <a:t>000</a:t>
            </a:r>
            <a:r>
              <a:rPr lang="zh-CN" altLang="en-US" sz="2400" dirty="0">
                <a:latin typeface="Times New Roman" panose="02020603050405020304" pitchFamily="18" charset="0"/>
                <a:ea typeface="仿宋" panose="02010609060101010101" pitchFamily="49" charset="-122"/>
              </a:rPr>
              <a:t>”；</a:t>
            </a:r>
            <a:endParaRPr lang="en-US" altLang="zh-CN" sz="2400" dirty="0">
              <a:latin typeface="Times New Roman" panose="02020603050405020304" pitchFamily="18" charset="0"/>
              <a:ea typeface="仿宋" panose="02010609060101010101" pitchFamily="49" charset="-122"/>
            </a:endParaRPr>
          </a:p>
          <a:p>
            <a:pPr indent="0" algn="just">
              <a:defRPr/>
            </a:pPr>
            <a:r>
              <a:rPr lang="en-US" altLang="zh-CN" sz="2400" dirty="0">
                <a:latin typeface="Times New Roman" panose="02020603050405020304" pitchFamily="18" charset="0"/>
                <a:ea typeface="仿宋" panose="02010609060101010101" pitchFamily="49" charset="-122"/>
              </a:rPr>
              <a:t>   </a:t>
            </a:r>
            <a:r>
              <a:rPr lang="zh-CN" altLang="en-US" sz="2400" dirty="0">
                <a:latin typeface="Times New Roman" panose="02020603050405020304" pitchFamily="18" charset="0"/>
                <a:ea typeface="仿宋" panose="02010609060101010101" pitchFamily="49" charset="-122"/>
              </a:rPr>
              <a:t>如大类分流不限定专业，则专业名称填“不限定专业”，专业代码填  “</a:t>
            </a:r>
            <a:r>
              <a:rPr lang="en-US" altLang="zh-CN" sz="2400" dirty="0">
                <a:latin typeface="Times New Roman" panose="02020603050405020304" pitchFamily="18" charset="0"/>
                <a:ea typeface="仿宋" panose="02010609060101010101" pitchFamily="49" charset="-122"/>
              </a:rPr>
              <a:t>000000</a:t>
            </a:r>
            <a:r>
              <a:rPr lang="zh-CN" altLang="en-US" sz="2400" dirty="0">
                <a:latin typeface="Times New Roman" panose="02020603050405020304" pitchFamily="18" charset="0"/>
                <a:ea typeface="仿宋" panose="02010609060101010101" pitchFamily="49" charset="-122"/>
              </a:rPr>
              <a:t>” </a:t>
            </a:r>
            <a:r>
              <a:rPr lang="zh-CN" altLang="en-US" sz="2400" dirty="0" bmk="_Toc392188109">
                <a:latin typeface="Times New Roman" panose="02020603050405020304" pitchFamily="18" charset="0"/>
                <a:ea typeface="仿宋" panose="02010609060101010101" pitchFamily="49" charset="-122"/>
                <a:cs typeface="楷体" panose="02010609060101010101" pitchFamily="49" charset="-122"/>
              </a:rPr>
              <a:t>。</a:t>
            </a:r>
            <a:endParaRPr lang="en-US" altLang="zh-CN" sz="2400" dirty="0" bmk="_Toc392188109">
              <a:latin typeface="Times New Roman" panose="02020603050405020304" pitchFamily="18" charset="0"/>
              <a:ea typeface="仿宋" panose="02010609060101010101" pitchFamily="49" charset="-122"/>
              <a:cs typeface="楷体" panose="02010609060101010101" pitchFamily="49" charset="-122"/>
            </a:endParaRPr>
          </a:p>
          <a:p>
            <a:pPr indent="0" algn="just">
              <a:defRPr/>
            </a:pPr>
            <a:r>
              <a:rPr lang="en-US" altLang="zh-CN" sz="2400" dirty="0" bmk="_Toc392188109">
                <a:latin typeface="Times New Roman" panose="02020603050405020304" pitchFamily="18" charset="0"/>
                <a:ea typeface="仿宋" panose="02010609060101010101" pitchFamily="49" charset="-122"/>
                <a:cs typeface="楷体" panose="02010609060101010101" pitchFamily="49" charset="-122"/>
              </a:rPr>
              <a:t>  </a:t>
            </a:r>
            <a:r>
              <a:rPr lang="zh-CN" altLang="en-US" sz="2400" dirty="0" bmk="_Toc392188109">
                <a:latin typeface="Times New Roman" panose="02020603050405020304" pitchFamily="18" charset="0"/>
                <a:ea typeface="仿宋" panose="02010609060101010101" pitchFamily="49" charset="-122"/>
                <a:cs typeface="楷体" panose="02010609060101010101" pitchFamily="49" charset="-122"/>
              </a:rPr>
              <a:t>如果学生进校即分类，分流时间填 “</a:t>
            </a:r>
            <a:r>
              <a:rPr lang="en-US" altLang="zh-CN" sz="2400" dirty="0" bmk="_Toc392188109">
                <a:latin typeface="Times New Roman" panose="02020603050405020304" pitchFamily="18" charset="0"/>
                <a:ea typeface="仿宋" panose="02010609060101010101" pitchFamily="49" charset="-122"/>
                <a:cs typeface="楷体" panose="02010609060101010101" pitchFamily="49" charset="-122"/>
              </a:rPr>
              <a:t>1</a:t>
            </a:r>
            <a:r>
              <a:rPr lang="zh-CN" altLang="en-US" sz="2400" dirty="0" bmk="_Toc392188109">
                <a:latin typeface="Times New Roman" panose="02020603050405020304" pitchFamily="18" charset="0"/>
                <a:ea typeface="仿宋" panose="02010609060101010101" pitchFamily="49" charset="-122"/>
                <a:cs typeface="楷体" panose="02010609060101010101" pitchFamily="49" charset="-122"/>
              </a:rPr>
              <a:t>”。</a:t>
            </a:r>
            <a:endParaRPr lang="en-US" altLang="zh-CN" sz="2400" dirty="0" bmk="_Toc392188109">
              <a:latin typeface="Times New Roman" panose="02020603050405020304" pitchFamily="18" charset="0"/>
              <a:ea typeface="仿宋" panose="02010609060101010101" pitchFamily="49" charset="-122"/>
              <a:cs typeface="楷体" panose="02010609060101010101" pitchFamily="49" charset="-122"/>
            </a:endParaRPr>
          </a:p>
          <a:p>
            <a:pPr marL="457200" indent="-457200" algn="just">
              <a:buFont typeface="Wingdings" panose="05000000000000000000" pitchFamily="2" charset="2"/>
              <a:buChar char="n"/>
              <a:defRPr/>
            </a:pPr>
            <a:endParaRPr lang="en-US" altLang="zh-CN" sz="2400" dirty="0" bmk="_Toc392188109">
              <a:latin typeface="Times New Roman" panose="02020603050405020304" pitchFamily="18" charset="0"/>
              <a:ea typeface="仿宋" panose="02010609060101010101" pitchFamily="49" charset="-122"/>
              <a:cs typeface="楷体" panose="02010609060101010101" pitchFamily="49" charset="-122"/>
            </a:endParaRPr>
          </a:p>
          <a:p>
            <a:pPr marL="457200" indent="-457200" algn="just">
              <a:buFont typeface="Wingdings" panose="05000000000000000000" pitchFamily="2" charset="2"/>
              <a:buChar char="n"/>
              <a:defRPr/>
            </a:pPr>
            <a:r>
              <a:rPr lang="zh-CN" altLang="en-US" sz="2400" dirty="0">
                <a:latin typeface="Times New Roman" panose="02020603050405020304" pitchFamily="18" charset="0"/>
                <a:ea typeface="仿宋" panose="02010609060101010101" pitchFamily="49" charset="-122"/>
              </a:rPr>
              <a:t>“所属单位号”可来自于</a:t>
            </a:r>
            <a:r>
              <a:rPr lang="en-US" altLang="zh-CN" sz="2400" dirty="0">
                <a:latin typeface="Times New Roman" panose="02020603050405020304" pitchFamily="18" charset="0"/>
                <a:ea typeface="仿宋" panose="02010609060101010101" pitchFamily="49" charset="-122"/>
              </a:rPr>
              <a:t>1-2</a:t>
            </a:r>
            <a:r>
              <a:rPr lang="zh-CN" altLang="en-US" sz="2400" dirty="0">
                <a:latin typeface="Times New Roman" panose="02020603050405020304" pitchFamily="18" charset="0"/>
                <a:ea typeface="仿宋" panose="02010609060101010101" pitchFamily="49" charset="-122"/>
              </a:rPr>
              <a:t>或</a:t>
            </a:r>
            <a:r>
              <a:rPr lang="en-US" altLang="zh-CN" sz="2400" dirty="0">
                <a:latin typeface="Times New Roman" panose="02020603050405020304" pitchFamily="18" charset="0"/>
                <a:ea typeface="仿宋" panose="02010609060101010101" pitchFamily="49" charset="-122"/>
              </a:rPr>
              <a:t>1-3</a:t>
            </a:r>
            <a:endParaRPr lang="zh-CN" altLang="en-US" sz="2400" dirty="0" bmk="_Toc392188109">
              <a:latin typeface="Times New Roman" panose="02020603050405020304" pitchFamily="18" charset="0"/>
              <a:ea typeface="仿宋" panose="02010609060101010101" pitchFamily="49" charset="-122"/>
              <a:cs typeface="楷体" panose="02010609060101010101" pitchFamily="49" charset="-122"/>
            </a:endParaRPr>
          </a:p>
        </p:txBody>
      </p:sp>
      <p:graphicFrame>
        <p:nvGraphicFramePr>
          <p:cNvPr id="7" name="表格 6"/>
          <p:cNvGraphicFramePr>
            <a:graphicFrameLocks noGrp="1"/>
          </p:cNvGraphicFramePr>
          <p:nvPr>
            <p:extLst>
              <p:ext uri="{D42A27DB-BD31-4B8C-83A1-F6EECF244321}">
                <p14:modId xmlns:p14="http://schemas.microsoft.com/office/powerpoint/2010/main" val="144393856"/>
              </p:ext>
            </p:extLst>
          </p:nvPr>
        </p:nvGraphicFramePr>
        <p:xfrm>
          <a:off x="1400198" y="1415509"/>
          <a:ext cx="8817972" cy="1727481"/>
        </p:xfrm>
        <a:graphic>
          <a:graphicData uri="http://schemas.openxmlformats.org/drawingml/2006/table">
            <a:tbl>
              <a:tblPr/>
              <a:tblGrid>
                <a:gridCol w="1333907">
                  <a:extLst>
                    <a:ext uri="{9D8B030D-6E8A-4147-A177-3AD203B41FA5}">
                      <a16:colId xmlns:a16="http://schemas.microsoft.com/office/drawing/2014/main" xmlns="" val="20000"/>
                    </a:ext>
                  </a:extLst>
                </a:gridCol>
                <a:gridCol w="1191346">
                  <a:extLst>
                    <a:ext uri="{9D8B030D-6E8A-4147-A177-3AD203B41FA5}">
                      <a16:colId xmlns:a16="http://schemas.microsoft.com/office/drawing/2014/main" xmlns="" val="20001"/>
                    </a:ext>
                  </a:extLst>
                </a:gridCol>
                <a:gridCol w="1575522">
                  <a:extLst>
                    <a:ext uri="{9D8B030D-6E8A-4147-A177-3AD203B41FA5}">
                      <a16:colId xmlns:a16="http://schemas.microsoft.com/office/drawing/2014/main" xmlns="" val="20002"/>
                    </a:ext>
                  </a:extLst>
                </a:gridCol>
                <a:gridCol w="1525995">
                  <a:extLst>
                    <a:ext uri="{9D8B030D-6E8A-4147-A177-3AD203B41FA5}">
                      <a16:colId xmlns:a16="http://schemas.microsoft.com/office/drawing/2014/main" xmlns="" val="20003"/>
                    </a:ext>
                  </a:extLst>
                </a:gridCol>
                <a:gridCol w="1525995">
                  <a:extLst>
                    <a:ext uri="{9D8B030D-6E8A-4147-A177-3AD203B41FA5}">
                      <a16:colId xmlns:a16="http://schemas.microsoft.com/office/drawing/2014/main" xmlns="" val="20004"/>
                    </a:ext>
                  </a:extLst>
                </a:gridCol>
                <a:gridCol w="1665207">
                  <a:extLst>
                    <a:ext uri="{9D8B030D-6E8A-4147-A177-3AD203B41FA5}">
                      <a16:colId xmlns:a16="http://schemas.microsoft.com/office/drawing/2014/main" xmlns="" val="20005"/>
                    </a:ext>
                  </a:extLst>
                </a:gridCol>
              </a:tblGrid>
              <a:tr h="575827">
                <a:tc>
                  <a:txBody>
                    <a:bodyPr/>
                    <a:lstStyle/>
                    <a:p>
                      <a:pPr algn="ctr">
                        <a:spcAft>
                          <a:spcPts val="0"/>
                        </a:spcAft>
                      </a:pPr>
                      <a:r>
                        <a:rPr lang="zh-CN" sz="1400" b="1" kern="100" dirty="0">
                          <a:solidFill>
                            <a:srgbClr val="000000"/>
                          </a:solidFill>
                          <a:latin typeface="Times New Roman" panose="02020603050405020304" pitchFamily="18" charset="0"/>
                          <a:ea typeface="仿宋" panose="02010609060101010101" pitchFamily="49" charset="-122"/>
                          <a:cs typeface="Times New Roman"/>
                        </a:rPr>
                        <a:t>大类名称</a:t>
                      </a:r>
                      <a:endParaRPr lang="zh-CN" sz="1400" kern="100" dirty="0">
                        <a:latin typeface="Times New Roman" panose="02020603050405020304" pitchFamily="18" charset="0"/>
                        <a:ea typeface="仿宋" panose="02010609060101010101" pitchFamily="49" charset="-122"/>
                        <a:cs typeface="黑体"/>
                      </a:endParaRPr>
                    </a:p>
                  </a:txBody>
                  <a:tcPr marL="18515" marR="18515" marT="35178" marB="351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100" dirty="0">
                          <a:solidFill>
                            <a:srgbClr val="000000"/>
                          </a:solidFill>
                          <a:latin typeface="Times New Roman" panose="02020603050405020304" pitchFamily="18" charset="0"/>
                          <a:ea typeface="仿宋" panose="02010609060101010101" pitchFamily="49" charset="-122"/>
                          <a:cs typeface="Times New Roman"/>
                        </a:rPr>
                        <a:t>大类代码</a:t>
                      </a:r>
                      <a:endParaRPr lang="zh-CN" sz="1400" kern="100" dirty="0">
                        <a:latin typeface="Times New Roman" panose="02020603050405020304" pitchFamily="18" charset="0"/>
                        <a:ea typeface="仿宋" panose="02010609060101010101" pitchFamily="49" charset="-122"/>
                        <a:cs typeface="黑体"/>
                      </a:endParaRPr>
                    </a:p>
                  </a:txBody>
                  <a:tcPr marL="18515" marR="18515" marT="35178" marB="351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100" dirty="0">
                          <a:solidFill>
                            <a:srgbClr val="000000"/>
                          </a:solidFill>
                          <a:latin typeface="Times New Roman" panose="02020603050405020304" pitchFamily="18" charset="0"/>
                          <a:ea typeface="仿宋" panose="02010609060101010101" pitchFamily="49" charset="-122"/>
                          <a:cs typeface="Times New Roman"/>
                        </a:rPr>
                        <a:t>分流时间</a:t>
                      </a:r>
                      <a:endParaRPr lang="zh-CN" sz="1400" kern="100" dirty="0">
                        <a:latin typeface="Times New Roman" panose="02020603050405020304" pitchFamily="18" charset="0"/>
                        <a:ea typeface="仿宋" panose="02010609060101010101" pitchFamily="49" charset="-122"/>
                        <a:cs typeface="黑体"/>
                      </a:endParaRPr>
                    </a:p>
                  </a:txBody>
                  <a:tcPr marL="18515" marR="18515" marT="35178" marB="351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100" dirty="0">
                          <a:solidFill>
                            <a:srgbClr val="000000"/>
                          </a:solidFill>
                          <a:latin typeface="Times New Roman" panose="02020603050405020304" pitchFamily="18" charset="0"/>
                          <a:ea typeface="仿宋" panose="02010609060101010101" pitchFamily="49" charset="-122"/>
                          <a:cs typeface="Times New Roman"/>
                        </a:rPr>
                        <a:t>所属单位号</a:t>
                      </a:r>
                      <a:endParaRPr lang="zh-CN" sz="1400" kern="100" dirty="0">
                        <a:latin typeface="Times New Roman" panose="02020603050405020304" pitchFamily="18" charset="0"/>
                        <a:ea typeface="仿宋" panose="02010609060101010101" pitchFamily="49" charset="-122"/>
                        <a:cs typeface="黑体"/>
                      </a:endParaRPr>
                    </a:p>
                  </a:txBody>
                  <a:tcPr marL="18515" marR="18515" marT="35178" marB="351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100" dirty="0">
                          <a:solidFill>
                            <a:srgbClr val="000000"/>
                          </a:solidFill>
                          <a:latin typeface="Times New Roman" panose="02020603050405020304" pitchFamily="18" charset="0"/>
                          <a:ea typeface="仿宋" panose="02010609060101010101" pitchFamily="49" charset="-122"/>
                          <a:cs typeface="Times New Roman"/>
                        </a:rPr>
                        <a:t>包含校内专业代码</a:t>
                      </a:r>
                      <a:endParaRPr lang="zh-CN" sz="1400" kern="100" dirty="0">
                        <a:latin typeface="Times New Roman" panose="02020603050405020304" pitchFamily="18" charset="0"/>
                        <a:ea typeface="仿宋" panose="02010609060101010101" pitchFamily="49" charset="-122"/>
                        <a:cs typeface="黑体"/>
                      </a:endParaRPr>
                    </a:p>
                  </a:txBody>
                  <a:tcPr marL="18515" marR="18515" marT="35178" marB="351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100" dirty="0">
                          <a:solidFill>
                            <a:srgbClr val="000000"/>
                          </a:solidFill>
                          <a:latin typeface="Times New Roman" panose="02020603050405020304" pitchFamily="18" charset="0"/>
                          <a:ea typeface="仿宋" panose="02010609060101010101" pitchFamily="49" charset="-122"/>
                          <a:cs typeface="Times New Roman"/>
                        </a:rPr>
                        <a:t>包含校内专业名称</a:t>
                      </a:r>
                      <a:endParaRPr lang="zh-CN" sz="1400" kern="100" dirty="0">
                        <a:latin typeface="Times New Roman" panose="02020603050405020304" pitchFamily="18" charset="0"/>
                        <a:ea typeface="仿宋" panose="02010609060101010101" pitchFamily="49" charset="-122"/>
                        <a:cs typeface="黑体"/>
                      </a:endParaRPr>
                    </a:p>
                  </a:txBody>
                  <a:tcPr marL="18515" marR="18515" marT="35178" marB="351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575827">
                <a:tc>
                  <a:txBody>
                    <a:bodyPr/>
                    <a:lstStyle/>
                    <a:p>
                      <a:pPr algn="ctr">
                        <a:spcAft>
                          <a:spcPts val="0"/>
                        </a:spcAft>
                      </a:pPr>
                      <a:r>
                        <a:rPr lang="zh-CN" sz="1400" kern="100" dirty="0">
                          <a:solidFill>
                            <a:srgbClr val="000000"/>
                          </a:solidFill>
                          <a:latin typeface="Times New Roman" panose="02020603050405020304" pitchFamily="18" charset="0"/>
                          <a:ea typeface="仿宋" panose="02010609060101010101" pitchFamily="49" charset="-122"/>
                          <a:cs typeface="Times New Roman"/>
                        </a:rPr>
                        <a:t>中国语言文学类</a:t>
                      </a:r>
                      <a:endParaRPr lang="zh-CN" sz="1400" kern="100" dirty="0">
                        <a:latin typeface="Times New Roman" panose="02020603050405020304" pitchFamily="18" charset="0"/>
                        <a:ea typeface="仿宋" panose="02010609060101010101" pitchFamily="49" charset="-122"/>
                        <a:cs typeface="黑体"/>
                      </a:endParaRPr>
                    </a:p>
                  </a:txBody>
                  <a:tcPr marL="18515" marR="18515" marT="35178" marB="351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dirty="0">
                          <a:solidFill>
                            <a:srgbClr val="000000"/>
                          </a:solidFill>
                          <a:latin typeface="Times New Roman" panose="02020603050405020304" pitchFamily="18" charset="0"/>
                          <a:ea typeface="仿宋" panose="02010609060101010101" pitchFamily="49" charset="-122"/>
                          <a:cs typeface="黑体"/>
                        </a:rPr>
                        <a:t>DL0501</a:t>
                      </a:r>
                      <a:endParaRPr lang="zh-CN" sz="1400" kern="100" dirty="0">
                        <a:latin typeface="Times New Roman" panose="02020603050405020304" pitchFamily="18" charset="0"/>
                        <a:ea typeface="仿宋" panose="02010609060101010101" pitchFamily="49" charset="-122"/>
                        <a:cs typeface="黑体"/>
                      </a:endParaRPr>
                    </a:p>
                  </a:txBody>
                  <a:tcPr marL="18515" marR="18515" marT="35178" marB="351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dirty="0">
                          <a:solidFill>
                            <a:srgbClr val="000000"/>
                          </a:solidFill>
                          <a:latin typeface="Times New Roman" panose="02020603050405020304" pitchFamily="18" charset="0"/>
                          <a:ea typeface="仿宋" panose="02010609060101010101" pitchFamily="49" charset="-122"/>
                          <a:cs typeface="黑体"/>
                        </a:rPr>
                        <a:t>3</a:t>
                      </a:r>
                      <a:endParaRPr lang="zh-CN" sz="1400" kern="100" dirty="0">
                        <a:latin typeface="Times New Roman" panose="02020603050405020304" pitchFamily="18" charset="0"/>
                        <a:ea typeface="仿宋" panose="02010609060101010101" pitchFamily="49" charset="-122"/>
                        <a:cs typeface="黑体"/>
                      </a:endParaRPr>
                    </a:p>
                  </a:txBody>
                  <a:tcPr marL="18515" marR="18515" marT="35178" marB="351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dirty="0">
                          <a:solidFill>
                            <a:srgbClr val="000000"/>
                          </a:solidFill>
                          <a:latin typeface="Times New Roman" panose="02020603050405020304" pitchFamily="18" charset="0"/>
                          <a:ea typeface="仿宋" panose="02010609060101010101" pitchFamily="49" charset="-122"/>
                          <a:cs typeface="黑体"/>
                        </a:rPr>
                        <a:t>JX001</a:t>
                      </a:r>
                      <a:endParaRPr lang="zh-CN" sz="1400" kern="100" dirty="0">
                        <a:latin typeface="Times New Roman" panose="02020603050405020304" pitchFamily="18" charset="0"/>
                        <a:ea typeface="仿宋" panose="02010609060101010101" pitchFamily="49" charset="-122"/>
                        <a:cs typeface="黑体"/>
                      </a:endParaRPr>
                    </a:p>
                  </a:txBody>
                  <a:tcPr marL="18515" marR="18515" marT="35178" marB="351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dirty="0">
                          <a:solidFill>
                            <a:srgbClr val="000000"/>
                          </a:solidFill>
                          <a:latin typeface="Times New Roman" panose="02020603050405020304" pitchFamily="18" charset="0"/>
                          <a:ea typeface="仿宋" panose="02010609060101010101" pitchFamily="49" charset="-122"/>
                          <a:cs typeface="黑体"/>
                        </a:rPr>
                        <a:t>ZY001</a:t>
                      </a:r>
                      <a:endParaRPr lang="zh-CN" sz="1400" kern="100" dirty="0">
                        <a:latin typeface="Times New Roman" panose="02020603050405020304" pitchFamily="18" charset="0"/>
                        <a:ea typeface="仿宋" panose="02010609060101010101" pitchFamily="49" charset="-122"/>
                        <a:cs typeface="黑体"/>
                      </a:endParaRPr>
                    </a:p>
                  </a:txBody>
                  <a:tcPr marL="18515" marR="18515" marT="35178" marB="351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kern="100">
                          <a:solidFill>
                            <a:srgbClr val="000000"/>
                          </a:solidFill>
                          <a:latin typeface="Times New Roman" panose="02020603050405020304" pitchFamily="18" charset="0"/>
                          <a:ea typeface="仿宋" panose="02010609060101010101" pitchFamily="49" charset="-122"/>
                          <a:cs typeface="Times New Roman"/>
                        </a:rPr>
                        <a:t>汉语言文学</a:t>
                      </a:r>
                      <a:endParaRPr lang="zh-CN" sz="1400" kern="100">
                        <a:latin typeface="Times New Roman" panose="02020603050405020304" pitchFamily="18" charset="0"/>
                        <a:ea typeface="仿宋" panose="02010609060101010101" pitchFamily="49" charset="-122"/>
                        <a:cs typeface="黑体"/>
                      </a:endParaRPr>
                    </a:p>
                  </a:txBody>
                  <a:tcPr marL="18515" marR="18515" marT="35178" marB="351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575827">
                <a:tc>
                  <a:txBody>
                    <a:bodyPr/>
                    <a:lstStyle/>
                    <a:p>
                      <a:pPr algn="ctr">
                        <a:spcAft>
                          <a:spcPts val="0"/>
                        </a:spcAft>
                      </a:pPr>
                      <a:r>
                        <a:rPr lang="zh-CN" sz="1400" kern="100">
                          <a:solidFill>
                            <a:srgbClr val="000000"/>
                          </a:solidFill>
                          <a:latin typeface="Times New Roman" panose="02020603050405020304" pitchFamily="18" charset="0"/>
                          <a:ea typeface="仿宋" panose="02010609060101010101" pitchFamily="49" charset="-122"/>
                          <a:cs typeface="Times New Roman"/>
                        </a:rPr>
                        <a:t>中国语言文学类</a:t>
                      </a:r>
                      <a:endParaRPr lang="zh-CN" sz="1400" kern="100">
                        <a:latin typeface="Times New Roman" panose="02020603050405020304" pitchFamily="18" charset="0"/>
                        <a:ea typeface="仿宋" panose="02010609060101010101" pitchFamily="49" charset="-122"/>
                        <a:cs typeface="黑体"/>
                      </a:endParaRPr>
                    </a:p>
                  </a:txBody>
                  <a:tcPr marL="18515" marR="18515" marT="35178" marB="351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a:solidFill>
                            <a:srgbClr val="000000"/>
                          </a:solidFill>
                          <a:latin typeface="Times New Roman" panose="02020603050405020304" pitchFamily="18" charset="0"/>
                          <a:ea typeface="仿宋" panose="02010609060101010101" pitchFamily="49" charset="-122"/>
                          <a:cs typeface="黑体"/>
                        </a:rPr>
                        <a:t>DL0501</a:t>
                      </a:r>
                      <a:endParaRPr lang="zh-CN" sz="1400" kern="100">
                        <a:latin typeface="Times New Roman" panose="02020603050405020304" pitchFamily="18" charset="0"/>
                        <a:ea typeface="仿宋" panose="02010609060101010101" pitchFamily="49" charset="-122"/>
                        <a:cs typeface="黑体"/>
                      </a:endParaRPr>
                    </a:p>
                  </a:txBody>
                  <a:tcPr marL="18515" marR="18515" marT="35178" marB="351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a:solidFill>
                            <a:srgbClr val="000000"/>
                          </a:solidFill>
                          <a:latin typeface="Times New Roman" panose="02020603050405020304" pitchFamily="18" charset="0"/>
                          <a:ea typeface="仿宋" panose="02010609060101010101" pitchFamily="49" charset="-122"/>
                          <a:cs typeface="黑体"/>
                        </a:rPr>
                        <a:t>3</a:t>
                      </a:r>
                      <a:endParaRPr lang="zh-CN" sz="1400" kern="100">
                        <a:latin typeface="Times New Roman" panose="02020603050405020304" pitchFamily="18" charset="0"/>
                        <a:ea typeface="仿宋" panose="02010609060101010101" pitchFamily="49" charset="-122"/>
                        <a:cs typeface="黑体"/>
                      </a:endParaRPr>
                    </a:p>
                  </a:txBody>
                  <a:tcPr marL="18515" marR="18515" marT="35178" marB="351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dirty="0">
                          <a:solidFill>
                            <a:srgbClr val="000000"/>
                          </a:solidFill>
                          <a:latin typeface="Times New Roman" panose="02020603050405020304" pitchFamily="18" charset="0"/>
                          <a:ea typeface="仿宋" panose="02010609060101010101" pitchFamily="49" charset="-122"/>
                          <a:cs typeface="黑体"/>
                        </a:rPr>
                        <a:t>JX001</a:t>
                      </a:r>
                      <a:endParaRPr lang="zh-CN" sz="1400" kern="100" dirty="0">
                        <a:latin typeface="Times New Roman" panose="02020603050405020304" pitchFamily="18" charset="0"/>
                        <a:ea typeface="仿宋" panose="02010609060101010101" pitchFamily="49" charset="-122"/>
                        <a:cs typeface="黑体"/>
                      </a:endParaRPr>
                    </a:p>
                  </a:txBody>
                  <a:tcPr marL="18515" marR="18515" marT="35178" marB="351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dirty="0">
                          <a:solidFill>
                            <a:srgbClr val="000000"/>
                          </a:solidFill>
                          <a:latin typeface="Times New Roman" panose="02020603050405020304" pitchFamily="18" charset="0"/>
                          <a:ea typeface="仿宋" panose="02010609060101010101" pitchFamily="49" charset="-122"/>
                          <a:cs typeface="黑体"/>
                        </a:rPr>
                        <a:t>ZY002</a:t>
                      </a:r>
                      <a:endParaRPr lang="zh-CN" sz="1400" kern="100" dirty="0">
                        <a:latin typeface="Times New Roman" panose="02020603050405020304" pitchFamily="18" charset="0"/>
                        <a:ea typeface="仿宋" panose="02010609060101010101" pitchFamily="49" charset="-122"/>
                        <a:cs typeface="黑体"/>
                      </a:endParaRPr>
                    </a:p>
                  </a:txBody>
                  <a:tcPr marL="18515" marR="18515" marT="35178" marB="351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400" kern="100" dirty="0">
                          <a:solidFill>
                            <a:srgbClr val="000000"/>
                          </a:solidFill>
                          <a:latin typeface="Times New Roman" panose="02020603050405020304" pitchFamily="18" charset="0"/>
                          <a:ea typeface="仿宋" panose="02010609060101010101" pitchFamily="49" charset="-122"/>
                          <a:cs typeface="Times New Roman"/>
                        </a:rPr>
                        <a:t>汉语国际教育</a:t>
                      </a:r>
                      <a:endParaRPr lang="zh-CN" sz="1400" kern="100" dirty="0">
                        <a:latin typeface="Times New Roman" panose="02020603050405020304" pitchFamily="18" charset="0"/>
                        <a:ea typeface="仿宋" panose="02010609060101010101" pitchFamily="49" charset="-122"/>
                        <a:cs typeface="黑体"/>
                      </a:endParaRPr>
                    </a:p>
                  </a:txBody>
                  <a:tcPr marL="18515" marR="18515" marT="35178" marB="351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5394128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bwMode="auto">
          <a:xfrm>
            <a:off x="410449" y="374156"/>
            <a:ext cx="6368824" cy="512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algn="ctr" rtl="0" eaLnBrk="1" fontAlgn="base" hangingPunct="1">
              <a:spcBef>
                <a:spcPct val="0"/>
              </a:spcBef>
              <a:spcAft>
                <a:spcPct val="0"/>
              </a:spcAft>
              <a:buFont typeface="Arial" panose="020B0604020202020204" pitchFamily="34" charset="0"/>
              <a:defRPr sz="1200" kern="1200">
                <a:solidFill>
                  <a:srgbClr val="898989"/>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l"/>
            <a:r>
              <a:rPr lang="zh-CN" altLang="en-US" sz="2800" b="1" dirty="0">
                <a:latin typeface="Times New Roman" panose="02020603050405020304" pitchFamily="18" charset="0"/>
                <a:ea typeface="仿宋" panose="02010609060101010101" pitchFamily="49" charset="-122"/>
              </a:rPr>
              <a:t>（一）学校基本信息</a:t>
            </a:r>
          </a:p>
        </p:txBody>
      </p:sp>
      <p:sp>
        <p:nvSpPr>
          <p:cNvPr id="3" name="矩形 2"/>
          <p:cNvSpPr/>
          <p:nvPr/>
        </p:nvSpPr>
        <p:spPr>
          <a:xfrm>
            <a:off x="1468274" y="886192"/>
            <a:ext cx="9595863" cy="461665"/>
          </a:xfrm>
          <a:prstGeom prst="rect">
            <a:avLst/>
          </a:prstGeom>
        </p:spPr>
        <p:txBody>
          <a:bodyPr wrap="square" anchor="b">
            <a:spAutoFit/>
          </a:bodyPr>
          <a:lstStyle/>
          <a:p>
            <a:pPr lvl="0" algn="just">
              <a:defRPr/>
            </a:pPr>
            <a:r>
              <a:rPr lang="zh-CN" altLang="en-US" sz="2400" b="1" dirty="0">
                <a:solidFill>
                  <a:srgbClr val="4EA4DD"/>
                </a:solidFill>
                <a:latin typeface="Times New Roman" panose="02020603050405020304" pitchFamily="18" charset="0"/>
                <a:ea typeface="仿宋" panose="02010609060101010101" pitchFamily="49" charset="-122"/>
              </a:rPr>
              <a:t>表</a:t>
            </a:r>
            <a:r>
              <a:rPr lang="en-US" altLang="zh-CN" sz="2400" b="1" dirty="0">
                <a:solidFill>
                  <a:srgbClr val="4EA4DD"/>
                </a:solidFill>
                <a:latin typeface="Times New Roman" panose="02020603050405020304" pitchFamily="18" charset="0"/>
                <a:ea typeface="仿宋" panose="02010609060101010101" pitchFamily="49" charset="-122"/>
              </a:rPr>
              <a:t>1-5-1  </a:t>
            </a:r>
            <a:r>
              <a:rPr lang="zh-CN" altLang="en-US" sz="2400" b="1" dirty="0">
                <a:solidFill>
                  <a:srgbClr val="4EA4DD"/>
                </a:solidFill>
                <a:latin typeface="Times New Roman" panose="02020603050405020304" pitchFamily="18" charset="0"/>
                <a:ea typeface="仿宋" panose="02010609060101010101" pitchFamily="49" charset="-122"/>
              </a:rPr>
              <a:t>教职工基本信息（时点）</a:t>
            </a:r>
            <a:r>
              <a:rPr kumimoji="0" lang="en-US" altLang="zh-CN" sz="2400" b="1" i="0" u="none" strike="noStrike" kern="1200" cap="none" spc="0" normalizeH="0" baseline="0" noProof="0" dirty="0">
                <a:ln>
                  <a:noFill/>
                </a:ln>
                <a:solidFill>
                  <a:srgbClr val="E8EAE9">
                    <a:lumMod val="50000"/>
                  </a:srgbClr>
                </a:solidFill>
                <a:effectLst/>
                <a:uLnTx/>
                <a:uFillTx/>
                <a:latin typeface="Times New Roman" panose="02020603050405020304" pitchFamily="18" charset="0"/>
                <a:ea typeface="仿宋" panose="02010609060101010101" pitchFamily="49" charset="-122"/>
                <a:cs typeface="+mn-cs"/>
              </a:rPr>
              <a:t>   </a:t>
            </a:r>
            <a:endParaRPr kumimoji="0" lang="zh-CN" altLang="en-US" sz="2400" b="1" i="0" u="none" strike="noStrike" kern="1200" cap="none" spc="0" normalizeH="0" baseline="0" noProof="0" dirty="0">
              <a:ln>
                <a:noFill/>
              </a:ln>
              <a:solidFill>
                <a:srgbClr val="E8EAE9">
                  <a:lumMod val="50000"/>
                </a:srgbClr>
              </a:solidFill>
              <a:effectLst/>
              <a:uLnTx/>
              <a:uFillTx/>
              <a:latin typeface="Times New Roman" panose="02020603050405020304" pitchFamily="18" charset="0"/>
              <a:ea typeface="仿宋" panose="02010609060101010101" pitchFamily="49" charset="-122"/>
              <a:cs typeface="+mn-cs"/>
            </a:endParaRPr>
          </a:p>
        </p:txBody>
      </p:sp>
      <p:sp>
        <p:nvSpPr>
          <p:cNvPr id="5" name="文本框 6">
            <a:extLst>
              <a:ext uri="{FF2B5EF4-FFF2-40B4-BE49-F238E27FC236}">
                <a16:creationId xmlns:a16="http://schemas.microsoft.com/office/drawing/2014/main" xmlns="" id="{AAC50814-131C-41E6-BCA8-F68DE0258E54}"/>
              </a:ext>
            </a:extLst>
          </p:cNvPr>
          <p:cNvSpPr>
            <a:spLocks noChangeArrowheads="1"/>
          </p:cNvSpPr>
          <p:nvPr/>
        </p:nvSpPr>
        <p:spPr bwMode="auto">
          <a:xfrm>
            <a:off x="0" y="3436433"/>
            <a:ext cx="12115800" cy="3153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marL="457200" indent="-457200" algn="just">
              <a:lnSpc>
                <a:spcPts val="3200"/>
              </a:lnSpc>
              <a:buFont typeface="Wingdings" panose="05000000000000000000" pitchFamily="2" charset="2"/>
              <a:buChar char="n"/>
              <a:defRPr/>
            </a:pPr>
            <a:r>
              <a:rPr lang="zh-CN" altLang="en-US" sz="2400" dirty="0" bmk="_Toc392188109">
                <a:latin typeface="Times New Roman" panose="02020603050405020304" pitchFamily="18" charset="0"/>
                <a:ea typeface="仿宋" panose="02010609060101010101" pitchFamily="49" charset="-122"/>
                <a:cs typeface="楷体" panose="02010609060101010101" pitchFamily="49" charset="-122"/>
              </a:rPr>
              <a:t>“工号”：本校所有教职工的管理编号（不含工勤人员），</a:t>
            </a:r>
            <a:r>
              <a:rPr lang="zh-CN" altLang="en-US" sz="2400" dirty="0" bmk="_Toc392188109">
                <a:solidFill>
                  <a:srgbClr val="FF0000"/>
                </a:solidFill>
                <a:latin typeface="Times New Roman" panose="02020603050405020304" pitchFamily="18" charset="0"/>
                <a:ea typeface="仿宋" panose="02010609060101010101" pitchFamily="49" charset="-122"/>
                <a:cs typeface="楷体" panose="02010609060101010101" pitchFamily="49" charset="-122"/>
              </a:rPr>
              <a:t>一人一号</a:t>
            </a:r>
            <a:endParaRPr lang="en-US" altLang="zh-CN" sz="2400" dirty="0" bmk="_Toc392188109">
              <a:latin typeface="Times New Roman" panose="02020603050405020304" pitchFamily="18" charset="0"/>
              <a:ea typeface="仿宋" panose="02010609060101010101" pitchFamily="49" charset="-122"/>
              <a:cs typeface="楷体" panose="02010609060101010101" pitchFamily="49" charset="-122"/>
            </a:endParaRPr>
          </a:p>
          <a:p>
            <a:pPr marL="457200" indent="-457200" algn="just">
              <a:lnSpc>
                <a:spcPts val="3200"/>
              </a:lnSpc>
              <a:buFont typeface="Wingdings" panose="05000000000000000000" pitchFamily="2" charset="2"/>
              <a:buChar char="n"/>
              <a:defRPr/>
            </a:pPr>
            <a:r>
              <a:rPr lang="zh-CN" altLang="en-US" sz="2400" dirty="0" bmk="_Toc392188109">
                <a:latin typeface="Times New Roman" panose="02020603050405020304" pitchFamily="18" charset="0"/>
                <a:ea typeface="仿宋" panose="02010609060101010101" pitchFamily="49" charset="-122"/>
                <a:cs typeface="楷体" panose="02010609060101010101" pitchFamily="49" charset="-122"/>
              </a:rPr>
              <a:t>“任职状态”：当年离职。教职工信息与课程信息通过授课教师工号关联，为避免出现上学年授课，但按时点要求统计时已离职的教师无法计入，特设立此项数据。离职人员不计入教职工教师人数（时点）的统计。（</a:t>
            </a:r>
            <a:r>
              <a:rPr lang="zh-CN" altLang="en-US" sz="2400" dirty="0" bmk="_Toc392188109">
                <a:solidFill>
                  <a:srgbClr val="FF0000"/>
                </a:solidFill>
                <a:latin typeface="Times New Roman" panose="02020603050405020304" pitchFamily="18" charset="0"/>
                <a:ea typeface="仿宋" panose="02010609060101010101" pitchFamily="49" charset="-122"/>
                <a:cs typeface="楷体" panose="02010609060101010101" pitchFamily="49" charset="-122"/>
              </a:rPr>
              <a:t>外聘教师同理</a:t>
            </a:r>
            <a:r>
              <a:rPr lang="zh-CN" altLang="en-US" sz="2400" dirty="0" bmk="_Toc392188109">
                <a:latin typeface="Times New Roman" panose="02020603050405020304" pitchFamily="18" charset="0"/>
                <a:ea typeface="仿宋" panose="02010609060101010101" pitchFamily="49" charset="-122"/>
                <a:cs typeface="楷体" panose="02010609060101010101" pitchFamily="49" charset="-122"/>
              </a:rPr>
              <a:t>）</a:t>
            </a:r>
            <a:endParaRPr lang="en-US" altLang="zh-CN" sz="2400" dirty="0" bmk="_Toc392188109">
              <a:latin typeface="Times New Roman" panose="02020603050405020304" pitchFamily="18" charset="0"/>
              <a:ea typeface="仿宋" panose="02010609060101010101" pitchFamily="49" charset="-122"/>
              <a:cs typeface="楷体" panose="02010609060101010101" pitchFamily="49" charset="-122"/>
            </a:endParaRPr>
          </a:p>
          <a:p>
            <a:pPr marL="457200" indent="-457200" algn="just">
              <a:lnSpc>
                <a:spcPts val="3200"/>
              </a:lnSpc>
              <a:buFont typeface="Wingdings" panose="05000000000000000000" pitchFamily="2" charset="2"/>
              <a:buChar char="n"/>
              <a:defRPr/>
            </a:pPr>
            <a:r>
              <a:rPr lang="zh-CN" altLang="en-US" sz="2400" dirty="0" bmk="_Toc392188109">
                <a:latin typeface="Times New Roman" panose="02020603050405020304" pitchFamily="18" charset="0"/>
                <a:ea typeface="仿宋" panose="02010609060101010101" pitchFamily="49" charset="-122"/>
                <a:cs typeface="楷体" panose="02010609060101010101" pitchFamily="49" charset="-122"/>
              </a:rPr>
              <a:t>“学科类别”：指的是该教职工最高学位对应的</a:t>
            </a:r>
            <a:r>
              <a:rPr lang="zh-CN" altLang="en-US" sz="2400" dirty="0" bmk="_Toc392188109">
                <a:solidFill>
                  <a:srgbClr val="FF0000"/>
                </a:solidFill>
                <a:latin typeface="Times New Roman" panose="02020603050405020304" pitchFamily="18" charset="0"/>
                <a:ea typeface="仿宋" panose="02010609060101010101" pitchFamily="49" charset="-122"/>
                <a:cs typeface="楷体" panose="02010609060101010101" pitchFamily="49" charset="-122"/>
              </a:rPr>
              <a:t>一级学科</a:t>
            </a:r>
            <a:r>
              <a:rPr lang="zh-CN" altLang="en-US" sz="2400" dirty="0" bmk="_Toc392188109">
                <a:latin typeface="Times New Roman" panose="02020603050405020304" pitchFamily="18" charset="0"/>
                <a:ea typeface="仿宋" panose="02010609060101010101" pitchFamily="49" charset="-122"/>
                <a:cs typeface="楷体" panose="02010609060101010101" pitchFamily="49" charset="-122"/>
              </a:rPr>
              <a:t>，如无法对应，填“</a:t>
            </a:r>
            <a:r>
              <a:rPr lang="zh-CN" altLang="en-US" sz="2400" dirty="0" bmk="_Toc392188109">
                <a:solidFill>
                  <a:srgbClr val="FF0000"/>
                </a:solidFill>
                <a:latin typeface="Times New Roman" panose="02020603050405020304" pitchFamily="18" charset="0"/>
                <a:ea typeface="仿宋" panose="02010609060101010101" pitchFamily="49" charset="-122"/>
                <a:cs typeface="楷体" panose="02010609060101010101" pitchFamily="49" charset="-122"/>
              </a:rPr>
              <a:t>无</a:t>
            </a:r>
            <a:r>
              <a:rPr lang="zh-CN" altLang="en-US" sz="2400" dirty="0" bmk="_Toc392188109">
                <a:latin typeface="Times New Roman" panose="02020603050405020304" pitchFamily="18" charset="0"/>
                <a:ea typeface="仿宋" panose="02010609060101010101" pitchFamily="49" charset="-122"/>
                <a:cs typeface="楷体" panose="02010609060101010101" pitchFamily="49" charset="-122"/>
              </a:rPr>
              <a:t>”。</a:t>
            </a:r>
            <a:r>
              <a:rPr lang="en-US" altLang="zh-CN" sz="2400" dirty="0" bmk="_Toc392188109">
                <a:latin typeface="Times New Roman" panose="02020603050405020304" pitchFamily="18" charset="0"/>
                <a:ea typeface="仿宋" panose="02010609060101010101" pitchFamily="49" charset="-122"/>
                <a:cs typeface="楷体" panose="02010609060101010101" pitchFamily="49" charset="-122"/>
              </a:rPr>
              <a:t>2018</a:t>
            </a:r>
            <a:r>
              <a:rPr lang="zh-CN" altLang="en-US" sz="2400" dirty="0" bmk="_Toc392188109">
                <a:latin typeface="Times New Roman" panose="02020603050405020304" pitchFamily="18" charset="0"/>
                <a:ea typeface="仿宋" panose="02010609060101010101" pitchFamily="49" charset="-122"/>
                <a:cs typeface="楷体" panose="02010609060101010101" pitchFamily="49" charset="-122"/>
              </a:rPr>
              <a:t>版。</a:t>
            </a:r>
            <a:endParaRPr lang="en-US" altLang="zh-CN" sz="2400" dirty="0" bmk="_Toc392188109">
              <a:latin typeface="Times New Roman" panose="02020603050405020304" pitchFamily="18" charset="0"/>
              <a:ea typeface="仿宋" panose="02010609060101010101" pitchFamily="49" charset="-122"/>
              <a:cs typeface="楷体" panose="02010609060101010101" pitchFamily="49" charset="-122"/>
            </a:endParaRPr>
          </a:p>
          <a:p>
            <a:pPr marL="457200" indent="-457200" algn="just">
              <a:lnSpc>
                <a:spcPts val="3200"/>
              </a:lnSpc>
              <a:buFont typeface="Wingdings" panose="05000000000000000000" pitchFamily="2" charset="2"/>
              <a:buChar char="n"/>
              <a:defRPr/>
            </a:pPr>
            <a:r>
              <a:rPr lang="zh-CN" altLang="en-US" sz="2400" dirty="0" bmk="_Toc392188109">
                <a:latin typeface="Times New Roman" panose="02020603050405020304" pitchFamily="18" charset="0"/>
                <a:ea typeface="仿宋" panose="02010609060101010101" pitchFamily="49" charset="-122"/>
                <a:cs typeface="楷体" panose="02010609060101010101" pitchFamily="49" charset="-122"/>
              </a:rPr>
              <a:t>“学缘”：如无最终学位，则按最后接受教育的区域选择即可，一般选择“</a:t>
            </a:r>
            <a:r>
              <a:rPr lang="zh-CN" altLang="en-US" sz="2400" dirty="0" bmk="_Toc392188109">
                <a:solidFill>
                  <a:srgbClr val="FF0000"/>
                </a:solidFill>
                <a:latin typeface="Times New Roman" panose="02020603050405020304" pitchFamily="18" charset="0"/>
                <a:ea typeface="仿宋" panose="02010609060101010101" pitchFamily="49" charset="-122"/>
                <a:cs typeface="楷体" panose="02010609060101010101" pitchFamily="49" charset="-122"/>
              </a:rPr>
              <a:t>境内</a:t>
            </a:r>
            <a:r>
              <a:rPr lang="zh-CN" altLang="en-US" sz="2400" dirty="0" bmk="_Toc392188109">
                <a:latin typeface="Times New Roman" panose="02020603050405020304" pitchFamily="18" charset="0"/>
                <a:ea typeface="仿宋" panose="02010609060101010101" pitchFamily="49" charset="-122"/>
                <a:cs typeface="楷体" panose="02010609060101010101" pitchFamily="49" charset="-122"/>
              </a:rPr>
              <a:t>”</a:t>
            </a:r>
            <a:endParaRPr lang="en-US" altLang="zh-CN" sz="2400" dirty="0" bmk="_Toc392188109">
              <a:latin typeface="Times New Roman" panose="02020603050405020304" pitchFamily="18" charset="0"/>
              <a:ea typeface="仿宋" panose="02010609060101010101" pitchFamily="49" charset="-122"/>
              <a:cs typeface="楷体" panose="02010609060101010101" pitchFamily="49" charset="-122"/>
            </a:endParaRPr>
          </a:p>
        </p:txBody>
      </p:sp>
      <p:graphicFrame>
        <p:nvGraphicFramePr>
          <p:cNvPr id="6" name="表格 5"/>
          <p:cNvGraphicFramePr>
            <a:graphicFrameLocks noGrp="1"/>
          </p:cNvGraphicFramePr>
          <p:nvPr>
            <p:extLst>
              <p:ext uri="{D42A27DB-BD31-4B8C-83A1-F6EECF244321}">
                <p14:modId xmlns:p14="http://schemas.microsoft.com/office/powerpoint/2010/main" val="2968515797"/>
              </p:ext>
            </p:extLst>
          </p:nvPr>
        </p:nvGraphicFramePr>
        <p:xfrm>
          <a:off x="410448" y="1347857"/>
          <a:ext cx="11496628" cy="1643821"/>
        </p:xfrm>
        <a:graphic>
          <a:graphicData uri="http://schemas.openxmlformats.org/drawingml/2006/table">
            <a:tbl>
              <a:tblPr/>
              <a:tblGrid>
                <a:gridCol w="660901">
                  <a:extLst>
                    <a:ext uri="{9D8B030D-6E8A-4147-A177-3AD203B41FA5}">
                      <a16:colId xmlns:a16="http://schemas.microsoft.com/office/drawing/2014/main" xmlns="" val="20000"/>
                    </a:ext>
                  </a:extLst>
                </a:gridCol>
                <a:gridCol w="623844">
                  <a:extLst>
                    <a:ext uri="{9D8B030D-6E8A-4147-A177-3AD203B41FA5}">
                      <a16:colId xmlns:a16="http://schemas.microsoft.com/office/drawing/2014/main" xmlns="" val="20001"/>
                    </a:ext>
                  </a:extLst>
                </a:gridCol>
                <a:gridCol w="607449">
                  <a:extLst>
                    <a:ext uri="{9D8B030D-6E8A-4147-A177-3AD203B41FA5}">
                      <a16:colId xmlns:a16="http://schemas.microsoft.com/office/drawing/2014/main" xmlns="" val="20002"/>
                    </a:ext>
                  </a:extLst>
                </a:gridCol>
                <a:gridCol w="967261">
                  <a:extLst>
                    <a:ext uri="{9D8B030D-6E8A-4147-A177-3AD203B41FA5}">
                      <a16:colId xmlns:a16="http://schemas.microsoft.com/office/drawing/2014/main" xmlns="" val="20003"/>
                    </a:ext>
                  </a:extLst>
                </a:gridCol>
                <a:gridCol w="754135">
                  <a:extLst>
                    <a:ext uri="{9D8B030D-6E8A-4147-A177-3AD203B41FA5}">
                      <a16:colId xmlns:a16="http://schemas.microsoft.com/office/drawing/2014/main" xmlns="" val="20004"/>
                    </a:ext>
                  </a:extLst>
                </a:gridCol>
                <a:gridCol w="802455">
                  <a:extLst>
                    <a:ext uri="{9D8B030D-6E8A-4147-A177-3AD203B41FA5}">
                      <a16:colId xmlns:a16="http://schemas.microsoft.com/office/drawing/2014/main" xmlns="" val="20005"/>
                    </a:ext>
                  </a:extLst>
                </a:gridCol>
                <a:gridCol w="742916">
                  <a:extLst>
                    <a:ext uri="{9D8B030D-6E8A-4147-A177-3AD203B41FA5}">
                      <a16:colId xmlns:a16="http://schemas.microsoft.com/office/drawing/2014/main" xmlns="" val="20006"/>
                    </a:ext>
                  </a:extLst>
                </a:gridCol>
                <a:gridCol w="620393">
                  <a:extLst>
                    <a:ext uri="{9D8B030D-6E8A-4147-A177-3AD203B41FA5}">
                      <a16:colId xmlns:a16="http://schemas.microsoft.com/office/drawing/2014/main" xmlns="" val="20007"/>
                    </a:ext>
                  </a:extLst>
                </a:gridCol>
                <a:gridCol w="742916">
                  <a:extLst>
                    <a:ext uri="{9D8B030D-6E8A-4147-A177-3AD203B41FA5}">
                      <a16:colId xmlns:a16="http://schemas.microsoft.com/office/drawing/2014/main" xmlns="" val="20008"/>
                    </a:ext>
                  </a:extLst>
                </a:gridCol>
                <a:gridCol w="817124">
                  <a:extLst>
                    <a:ext uri="{9D8B030D-6E8A-4147-A177-3AD203B41FA5}">
                      <a16:colId xmlns:a16="http://schemas.microsoft.com/office/drawing/2014/main" xmlns="" val="20009"/>
                    </a:ext>
                  </a:extLst>
                </a:gridCol>
                <a:gridCol w="742916">
                  <a:extLst>
                    <a:ext uri="{9D8B030D-6E8A-4147-A177-3AD203B41FA5}">
                      <a16:colId xmlns:a16="http://schemas.microsoft.com/office/drawing/2014/main" xmlns="" val="20010"/>
                    </a:ext>
                  </a:extLst>
                </a:gridCol>
                <a:gridCol w="904272">
                  <a:extLst>
                    <a:ext uri="{9D8B030D-6E8A-4147-A177-3AD203B41FA5}">
                      <a16:colId xmlns:a16="http://schemas.microsoft.com/office/drawing/2014/main" xmlns="" val="20011"/>
                    </a:ext>
                  </a:extLst>
                </a:gridCol>
                <a:gridCol w="749821">
                  <a:extLst>
                    <a:ext uri="{9D8B030D-6E8A-4147-A177-3AD203B41FA5}">
                      <a16:colId xmlns:a16="http://schemas.microsoft.com/office/drawing/2014/main" xmlns="" val="20012"/>
                    </a:ext>
                  </a:extLst>
                </a:gridCol>
                <a:gridCol w="874073">
                  <a:extLst>
                    <a:ext uri="{9D8B030D-6E8A-4147-A177-3AD203B41FA5}">
                      <a16:colId xmlns:a16="http://schemas.microsoft.com/office/drawing/2014/main" xmlns="" val="20013"/>
                    </a:ext>
                  </a:extLst>
                </a:gridCol>
                <a:gridCol w="886152">
                  <a:extLst>
                    <a:ext uri="{9D8B030D-6E8A-4147-A177-3AD203B41FA5}">
                      <a16:colId xmlns:a16="http://schemas.microsoft.com/office/drawing/2014/main" xmlns="" val="20014"/>
                    </a:ext>
                  </a:extLst>
                </a:gridCol>
              </a:tblGrid>
              <a:tr h="635247">
                <a:tc>
                  <a:txBody>
                    <a:bodyPr/>
                    <a:lstStyle/>
                    <a:p>
                      <a:pPr algn="ctr">
                        <a:spcAft>
                          <a:spcPts val="0"/>
                        </a:spcAft>
                      </a:pPr>
                      <a:r>
                        <a:rPr lang="zh-CN" sz="1200" b="1" kern="0" dirty="0">
                          <a:solidFill>
                            <a:srgbClr val="000000"/>
                          </a:solidFill>
                          <a:latin typeface="Times New Roman" panose="02020603050405020304" pitchFamily="18" charset="0"/>
                          <a:ea typeface="仿宋" panose="02010609060101010101" pitchFamily="49" charset="-122"/>
                          <a:cs typeface="Times New Roman"/>
                        </a:rPr>
                        <a:t>工号</a:t>
                      </a:r>
                      <a:endParaRPr lang="zh-CN" sz="1200" kern="100" dirty="0">
                        <a:latin typeface="Times New Roman" panose="02020603050405020304" pitchFamily="18" charset="0"/>
                        <a:ea typeface="仿宋" panose="02010609060101010101" pitchFamily="49" charset="-122"/>
                        <a:cs typeface="黑体"/>
                      </a:endParaRPr>
                    </a:p>
                  </a:txBody>
                  <a:tcPr marL="0" marR="0" marT="34665" marB="346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0" dirty="0">
                          <a:solidFill>
                            <a:srgbClr val="000000"/>
                          </a:solidFill>
                          <a:latin typeface="Times New Roman" panose="02020603050405020304" pitchFamily="18" charset="0"/>
                          <a:ea typeface="仿宋" panose="02010609060101010101" pitchFamily="49" charset="-122"/>
                          <a:cs typeface="Times New Roman"/>
                        </a:rPr>
                        <a:t>姓名</a:t>
                      </a:r>
                      <a:endParaRPr lang="zh-CN" sz="1200" kern="100" dirty="0">
                        <a:latin typeface="Times New Roman" panose="02020603050405020304" pitchFamily="18" charset="0"/>
                        <a:ea typeface="仿宋" panose="02010609060101010101" pitchFamily="49" charset="-122"/>
                        <a:cs typeface="黑体"/>
                      </a:endParaRPr>
                    </a:p>
                  </a:txBody>
                  <a:tcPr marL="0" marR="0" marT="34665" marB="346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0" dirty="0">
                          <a:solidFill>
                            <a:srgbClr val="000000"/>
                          </a:solidFill>
                          <a:latin typeface="Times New Roman" panose="02020603050405020304" pitchFamily="18" charset="0"/>
                          <a:ea typeface="仿宋" panose="02010609060101010101" pitchFamily="49" charset="-122"/>
                          <a:cs typeface="Times New Roman"/>
                        </a:rPr>
                        <a:t>性别</a:t>
                      </a:r>
                      <a:endParaRPr lang="zh-CN" sz="1200" kern="100" dirty="0">
                        <a:latin typeface="Times New Roman" panose="02020603050405020304" pitchFamily="18" charset="0"/>
                        <a:ea typeface="仿宋" panose="02010609060101010101" pitchFamily="49" charset="-122"/>
                        <a:cs typeface="黑体"/>
                      </a:endParaRPr>
                    </a:p>
                  </a:txBody>
                  <a:tcPr marL="0" marR="0" marT="34665" marB="346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0" dirty="0">
                          <a:solidFill>
                            <a:srgbClr val="000000"/>
                          </a:solidFill>
                          <a:latin typeface="Times New Roman" panose="02020603050405020304" pitchFamily="18" charset="0"/>
                          <a:ea typeface="仿宋" panose="02010609060101010101" pitchFamily="49" charset="-122"/>
                          <a:cs typeface="Times New Roman"/>
                        </a:rPr>
                        <a:t>出生年月</a:t>
                      </a:r>
                      <a:endParaRPr lang="zh-CN" sz="1200" kern="100" dirty="0">
                        <a:latin typeface="Times New Roman" panose="02020603050405020304" pitchFamily="18" charset="0"/>
                        <a:ea typeface="仿宋" panose="02010609060101010101" pitchFamily="49" charset="-122"/>
                        <a:cs typeface="黑体"/>
                      </a:endParaRPr>
                    </a:p>
                  </a:txBody>
                  <a:tcPr marL="0" marR="0" marT="34665" marB="346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0" dirty="0">
                          <a:solidFill>
                            <a:srgbClr val="000000"/>
                          </a:solidFill>
                          <a:latin typeface="Times New Roman" panose="02020603050405020304" pitchFamily="18" charset="0"/>
                          <a:ea typeface="仿宋" panose="02010609060101010101" pitchFamily="49" charset="-122"/>
                          <a:cs typeface="Times New Roman"/>
                        </a:rPr>
                        <a:t>入校时间</a:t>
                      </a:r>
                      <a:endParaRPr lang="zh-CN" sz="1200" kern="100" dirty="0">
                        <a:latin typeface="Times New Roman" panose="02020603050405020304" pitchFamily="18" charset="0"/>
                        <a:ea typeface="仿宋" panose="02010609060101010101" pitchFamily="49" charset="-122"/>
                        <a:cs typeface="黑体"/>
                      </a:endParaRPr>
                    </a:p>
                  </a:txBody>
                  <a:tcPr marL="0" marR="0" marT="34665" marB="346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0" dirty="0">
                          <a:solidFill>
                            <a:srgbClr val="000000"/>
                          </a:solidFill>
                          <a:latin typeface="Times New Roman" panose="02020603050405020304" pitchFamily="18" charset="0"/>
                          <a:ea typeface="仿宋" panose="02010609060101010101" pitchFamily="49" charset="-122"/>
                          <a:cs typeface="Times New Roman"/>
                        </a:rPr>
                        <a:t>任职状态</a:t>
                      </a:r>
                      <a:endParaRPr lang="zh-CN" sz="1200" kern="100" dirty="0">
                        <a:latin typeface="Times New Roman" panose="02020603050405020304" pitchFamily="18" charset="0"/>
                        <a:ea typeface="仿宋" panose="02010609060101010101" pitchFamily="49" charset="-122"/>
                        <a:cs typeface="黑体"/>
                      </a:endParaRPr>
                    </a:p>
                  </a:txBody>
                  <a:tcPr marL="0" marR="0" marT="34665" marB="346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0" dirty="0">
                          <a:solidFill>
                            <a:srgbClr val="000000"/>
                          </a:solidFill>
                          <a:latin typeface="Times New Roman" panose="02020603050405020304" pitchFamily="18" charset="0"/>
                          <a:ea typeface="仿宋" panose="02010609060101010101" pitchFamily="49" charset="-122"/>
                          <a:cs typeface="Times New Roman"/>
                        </a:rPr>
                        <a:t>单位号</a:t>
                      </a:r>
                      <a:endParaRPr lang="zh-CN" sz="1200" kern="100" dirty="0">
                        <a:latin typeface="Times New Roman" panose="02020603050405020304" pitchFamily="18" charset="0"/>
                        <a:ea typeface="仿宋" panose="02010609060101010101" pitchFamily="49" charset="-122"/>
                        <a:cs typeface="黑体"/>
                      </a:endParaRPr>
                    </a:p>
                  </a:txBody>
                  <a:tcPr marL="0" marR="0" marT="34665" marB="346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0">
                          <a:solidFill>
                            <a:srgbClr val="000000"/>
                          </a:solidFill>
                          <a:latin typeface="Times New Roman" panose="02020603050405020304" pitchFamily="18" charset="0"/>
                          <a:ea typeface="仿宋" panose="02010609060101010101" pitchFamily="49" charset="-122"/>
                          <a:cs typeface="Times New Roman"/>
                        </a:rPr>
                        <a:t>单位</a:t>
                      </a:r>
                      <a:endParaRPr lang="zh-CN" sz="1200" kern="100">
                        <a:latin typeface="Times New Roman" panose="02020603050405020304" pitchFamily="18" charset="0"/>
                        <a:ea typeface="仿宋" panose="02010609060101010101" pitchFamily="49" charset="-122"/>
                        <a:cs typeface="黑体"/>
                      </a:endParaRPr>
                    </a:p>
                    <a:p>
                      <a:pPr algn="ctr">
                        <a:spcAft>
                          <a:spcPts val="0"/>
                        </a:spcAft>
                      </a:pPr>
                      <a:r>
                        <a:rPr lang="zh-CN" sz="1200" b="1" kern="0">
                          <a:solidFill>
                            <a:srgbClr val="000000"/>
                          </a:solidFill>
                          <a:latin typeface="Times New Roman" panose="02020603050405020304" pitchFamily="18" charset="0"/>
                          <a:ea typeface="仿宋" panose="02010609060101010101" pitchFamily="49" charset="-122"/>
                          <a:cs typeface="Times New Roman"/>
                        </a:rPr>
                        <a:t>名称</a:t>
                      </a:r>
                      <a:endParaRPr lang="zh-CN" sz="1200" kern="100">
                        <a:latin typeface="Times New Roman" panose="02020603050405020304" pitchFamily="18" charset="0"/>
                        <a:ea typeface="仿宋" panose="02010609060101010101" pitchFamily="49" charset="-122"/>
                        <a:cs typeface="黑体"/>
                      </a:endParaRPr>
                    </a:p>
                  </a:txBody>
                  <a:tcPr marL="0" marR="0" marT="34665" marB="346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0">
                          <a:solidFill>
                            <a:srgbClr val="000000"/>
                          </a:solidFill>
                          <a:latin typeface="Times New Roman" panose="02020603050405020304" pitchFamily="18" charset="0"/>
                          <a:ea typeface="仿宋" panose="02010609060101010101" pitchFamily="49" charset="-122"/>
                          <a:cs typeface="Times New Roman"/>
                        </a:rPr>
                        <a:t>学历</a:t>
                      </a:r>
                      <a:endParaRPr lang="zh-CN" sz="1200" kern="100">
                        <a:latin typeface="Times New Roman" panose="02020603050405020304" pitchFamily="18" charset="0"/>
                        <a:ea typeface="仿宋" panose="02010609060101010101" pitchFamily="49" charset="-122"/>
                        <a:cs typeface="黑体"/>
                      </a:endParaRPr>
                    </a:p>
                  </a:txBody>
                  <a:tcPr marL="0" marR="0" marT="34665" marB="346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0">
                          <a:solidFill>
                            <a:srgbClr val="000000"/>
                          </a:solidFill>
                          <a:latin typeface="Times New Roman" panose="02020603050405020304" pitchFamily="18" charset="0"/>
                          <a:ea typeface="仿宋" panose="02010609060101010101" pitchFamily="49" charset="-122"/>
                          <a:cs typeface="Times New Roman"/>
                        </a:rPr>
                        <a:t>最高学位</a:t>
                      </a:r>
                      <a:endParaRPr lang="zh-CN" sz="1200" kern="100">
                        <a:latin typeface="Times New Roman" panose="02020603050405020304" pitchFamily="18" charset="0"/>
                        <a:ea typeface="仿宋" panose="02010609060101010101" pitchFamily="49" charset="-122"/>
                        <a:cs typeface="黑体"/>
                      </a:endParaRPr>
                    </a:p>
                  </a:txBody>
                  <a:tcPr marL="0" marR="0" marT="34665" marB="346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0">
                          <a:solidFill>
                            <a:srgbClr val="000000"/>
                          </a:solidFill>
                          <a:latin typeface="Times New Roman" panose="02020603050405020304" pitchFamily="18" charset="0"/>
                          <a:ea typeface="仿宋" panose="02010609060101010101" pitchFamily="49" charset="-122"/>
                          <a:cs typeface="Times New Roman"/>
                        </a:rPr>
                        <a:t>学缘</a:t>
                      </a:r>
                      <a:endParaRPr lang="zh-CN" sz="1200" kern="100">
                        <a:latin typeface="Times New Roman" panose="02020603050405020304" pitchFamily="18" charset="0"/>
                        <a:ea typeface="仿宋" panose="02010609060101010101" pitchFamily="49" charset="-122"/>
                        <a:cs typeface="黑体"/>
                      </a:endParaRPr>
                    </a:p>
                  </a:txBody>
                  <a:tcPr marL="0" marR="0" marT="34665" marB="346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0" dirty="0">
                          <a:solidFill>
                            <a:srgbClr val="000000"/>
                          </a:solidFill>
                          <a:latin typeface="Times New Roman" panose="02020603050405020304" pitchFamily="18" charset="0"/>
                          <a:ea typeface="仿宋" panose="02010609060101010101" pitchFamily="49" charset="-122"/>
                          <a:cs typeface="Times New Roman"/>
                        </a:rPr>
                        <a:t>专业技术</a:t>
                      </a:r>
                      <a:endParaRPr lang="en-US" altLang="zh-CN" sz="1200" b="1" kern="0" dirty="0">
                        <a:solidFill>
                          <a:srgbClr val="000000"/>
                        </a:solidFill>
                        <a:latin typeface="Times New Roman" panose="02020603050405020304" pitchFamily="18" charset="0"/>
                        <a:ea typeface="仿宋" panose="02010609060101010101" pitchFamily="49" charset="-122"/>
                        <a:cs typeface="Times New Roman"/>
                      </a:endParaRPr>
                    </a:p>
                    <a:p>
                      <a:pPr algn="ctr">
                        <a:spcAft>
                          <a:spcPts val="0"/>
                        </a:spcAft>
                      </a:pPr>
                      <a:r>
                        <a:rPr lang="zh-CN" sz="1200" b="1" kern="0" dirty="0">
                          <a:solidFill>
                            <a:srgbClr val="000000"/>
                          </a:solidFill>
                          <a:latin typeface="Times New Roman" panose="02020603050405020304" pitchFamily="18" charset="0"/>
                          <a:ea typeface="仿宋" panose="02010609060101010101" pitchFamily="49" charset="-122"/>
                          <a:cs typeface="Times New Roman"/>
                        </a:rPr>
                        <a:t>职称</a:t>
                      </a:r>
                      <a:endParaRPr lang="zh-CN" sz="1200" kern="100" dirty="0">
                        <a:latin typeface="Times New Roman" panose="02020603050405020304" pitchFamily="18" charset="0"/>
                        <a:ea typeface="仿宋" panose="02010609060101010101" pitchFamily="49" charset="-122"/>
                        <a:cs typeface="黑体"/>
                      </a:endParaRPr>
                    </a:p>
                  </a:txBody>
                  <a:tcPr marL="0" marR="0" marT="34665" marB="346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0">
                          <a:solidFill>
                            <a:srgbClr val="000000"/>
                          </a:solidFill>
                          <a:latin typeface="Times New Roman" panose="02020603050405020304" pitchFamily="18" charset="0"/>
                          <a:ea typeface="仿宋" panose="02010609060101010101" pitchFamily="49" charset="-122"/>
                          <a:cs typeface="Times New Roman"/>
                        </a:rPr>
                        <a:t>学科类别</a:t>
                      </a:r>
                      <a:endParaRPr lang="zh-CN" sz="1200" kern="100">
                        <a:latin typeface="Times New Roman" panose="02020603050405020304" pitchFamily="18" charset="0"/>
                        <a:ea typeface="仿宋" panose="02010609060101010101" pitchFamily="49" charset="-122"/>
                        <a:cs typeface="黑体"/>
                      </a:endParaRPr>
                    </a:p>
                  </a:txBody>
                  <a:tcPr marL="0" marR="0" marT="34665" marB="346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0">
                          <a:solidFill>
                            <a:srgbClr val="000000"/>
                          </a:solidFill>
                          <a:latin typeface="Times New Roman" panose="02020603050405020304" pitchFamily="18" charset="0"/>
                          <a:ea typeface="仿宋" panose="02010609060101010101" pitchFamily="49" charset="-122"/>
                          <a:cs typeface="Times New Roman"/>
                        </a:rPr>
                        <a:t>政治面貌</a:t>
                      </a:r>
                      <a:endParaRPr lang="zh-CN" sz="1200" kern="100">
                        <a:latin typeface="Times New Roman" panose="02020603050405020304" pitchFamily="18" charset="0"/>
                        <a:ea typeface="仿宋" panose="02010609060101010101" pitchFamily="49" charset="-122"/>
                        <a:cs typeface="黑体"/>
                      </a:endParaRPr>
                    </a:p>
                  </a:txBody>
                  <a:tcPr marL="0" marR="0" marT="34665" marB="346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200" b="1" kern="100" dirty="0">
                          <a:solidFill>
                            <a:srgbClr val="FF0000"/>
                          </a:solidFill>
                          <a:latin typeface="Times New Roman" panose="02020603050405020304" pitchFamily="18" charset="0"/>
                          <a:ea typeface="仿宋" panose="02010609060101010101" pitchFamily="49" charset="-122"/>
                          <a:cs typeface="黑体"/>
                        </a:rPr>
                        <a:t>国籍</a:t>
                      </a:r>
                      <a:endParaRPr lang="zh-CN" sz="1200" b="1" kern="100" dirty="0">
                        <a:solidFill>
                          <a:srgbClr val="FF0000"/>
                        </a:solidFill>
                        <a:latin typeface="Times New Roman" panose="02020603050405020304" pitchFamily="18" charset="0"/>
                        <a:ea typeface="仿宋" panose="02010609060101010101" pitchFamily="49" charset="-122"/>
                        <a:cs typeface="黑体"/>
                      </a:endParaRPr>
                    </a:p>
                  </a:txBody>
                  <a:tcPr marL="0" marR="0" marT="34665" marB="346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76216">
                <a:tc>
                  <a:txBody>
                    <a:bodyPr/>
                    <a:lstStyle/>
                    <a:p>
                      <a:pPr algn="ctr">
                        <a:spcAft>
                          <a:spcPts val="0"/>
                        </a:spcAft>
                      </a:pPr>
                      <a:endParaRPr lang="en-US" sz="1200" kern="0">
                        <a:solidFill>
                          <a:srgbClr val="000000"/>
                        </a:solidFill>
                        <a:latin typeface="Times New Roman" panose="02020603050405020304" pitchFamily="18" charset="0"/>
                        <a:ea typeface="仿宋" panose="02010609060101010101" pitchFamily="49" charset="-122"/>
                        <a:cs typeface="黑体"/>
                      </a:endParaRPr>
                    </a:p>
                  </a:txBody>
                  <a:tcPr marL="0" marR="0" marT="34665" marB="346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200" kern="0">
                        <a:solidFill>
                          <a:srgbClr val="000000"/>
                        </a:solidFill>
                        <a:latin typeface="Times New Roman" panose="02020603050405020304" pitchFamily="18" charset="0"/>
                        <a:ea typeface="仿宋" panose="02010609060101010101" pitchFamily="49" charset="-122"/>
                        <a:cs typeface="黑体"/>
                      </a:endParaRPr>
                    </a:p>
                  </a:txBody>
                  <a:tcPr marL="0" marR="0" marT="34665" marB="346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200" kern="0">
                        <a:solidFill>
                          <a:srgbClr val="000000"/>
                        </a:solidFill>
                        <a:latin typeface="Times New Roman" panose="02020603050405020304" pitchFamily="18" charset="0"/>
                        <a:ea typeface="仿宋" panose="02010609060101010101" pitchFamily="49" charset="-122"/>
                        <a:cs typeface="黑体"/>
                      </a:endParaRPr>
                    </a:p>
                  </a:txBody>
                  <a:tcPr marL="0" marR="0" marT="34665" marB="346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200" kern="0">
                        <a:solidFill>
                          <a:srgbClr val="000000"/>
                        </a:solidFill>
                        <a:latin typeface="Times New Roman" panose="02020603050405020304" pitchFamily="18" charset="0"/>
                        <a:ea typeface="仿宋" panose="02010609060101010101" pitchFamily="49" charset="-122"/>
                        <a:cs typeface="黑体"/>
                      </a:endParaRPr>
                    </a:p>
                  </a:txBody>
                  <a:tcPr marL="0" marR="0" marT="34665" marB="346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200" kern="0">
                        <a:solidFill>
                          <a:srgbClr val="000000"/>
                        </a:solidFill>
                        <a:latin typeface="Times New Roman" panose="02020603050405020304" pitchFamily="18" charset="0"/>
                        <a:ea typeface="仿宋" panose="02010609060101010101" pitchFamily="49" charset="-122"/>
                        <a:cs typeface="黑体"/>
                      </a:endParaRPr>
                    </a:p>
                  </a:txBody>
                  <a:tcPr marL="0" marR="0" marT="34665" marB="346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0">
                          <a:solidFill>
                            <a:srgbClr val="000000"/>
                          </a:solidFill>
                          <a:latin typeface="Times New Roman" panose="02020603050405020304" pitchFamily="18" charset="0"/>
                          <a:ea typeface="仿宋" panose="02010609060101010101" pitchFamily="49" charset="-122"/>
                          <a:cs typeface="Times New Roman"/>
                        </a:rPr>
                        <a:t>下拉选择</a:t>
                      </a:r>
                      <a:endParaRPr lang="zh-CN" sz="1200" kern="100">
                        <a:latin typeface="Times New Roman" panose="02020603050405020304" pitchFamily="18" charset="0"/>
                        <a:ea typeface="仿宋" panose="02010609060101010101" pitchFamily="49" charset="-122"/>
                        <a:cs typeface="黑体"/>
                      </a:endParaRPr>
                    </a:p>
                  </a:txBody>
                  <a:tcPr marL="0" marR="0" marT="34665" marB="346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200" kern="0">
                        <a:solidFill>
                          <a:srgbClr val="000000"/>
                        </a:solidFill>
                        <a:latin typeface="Times New Roman" panose="02020603050405020304" pitchFamily="18" charset="0"/>
                        <a:ea typeface="仿宋" panose="02010609060101010101" pitchFamily="49" charset="-122"/>
                        <a:cs typeface="黑体"/>
                      </a:endParaRPr>
                    </a:p>
                  </a:txBody>
                  <a:tcPr marL="0" marR="0" marT="34665" marB="346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200" kern="0" dirty="0">
                        <a:solidFill>
                          <a:srgbClr val="000000"/>
                        </a:solidFill>
                        <a:latin typeface="Times New Roman" panose="02020603050405020304" pitchFamily="18" charset="0"/>
                        <a:ea typeface="仿宋" panose="02010609060101010101" pitchFamily="49" charset="-122"/>
                        <a:cs typeface="黑体"/>
                      </a:endParaRPr>
                    </a:p>
                  </a:txBody>
                  <a:tcPr marL="0" marR="0" marT="34665" marB="346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0" dirty="0">
                          <a:solidFill>
                            <a:srgbClr val="000000"/>
                          </a:solidFill>
                          <a:latin typeface="Times New Roman" panose="02020603050405020304" pitchFamily="18" charset="0"/>
                          <a:ea typeface="仿宋" panose="02010609060101010101" pitchFamily="49" charset="-122"/>
                          <a:cs typeface="Times New Roman"/>
                        </a:rPr>
                        <a:t>下拉选择</a:t>
                      </a:r>
                      <a:endParaRPr lang="zh-CN" sz="1200" kern="100" dirty="0">
                        <a:latin typeface="Times New Roman" panose="02020603050405020304" pitchFamily="18" charset="0"/>
                        <a:ea typeface="仿宋" panose="02010609060101010101" pitchFamily="49" charset="-122"/>
                        <a:cs typeface="黑体"/>
                      </a:endParaRPr>
                    </a:p>
                  </a:txBody>
                  <a:tcPr marL="0" marR="0" marT="34665" marB="346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0" dirty="0">
                          <a:solidFill>
                            <a:srgbClr val="000000"/>
                          </a:solidFill>
                          <a:latin typeface="Times New Roman" panose="02020603050405020304" pitchFamily="18" charset="0"/>
                          <a:ea typeface="仿宋" panose="02010609060101010101" pitchFamily="49" charset="-122"/>
                          <a:cs typeface="Times New Roman"/>
                        </a:rPr>
                        <a:t>下拉选择</a:t>
                      </a:r>
                      <a:endParaRPr lang="zh-CN" sz="1200" kern="100" dirty="0">
                        <a:latin typeface="Times New Roman" panose="02020603050405020304" pitchFamily="18" charset="0"/>
                        <a:ea typeface="仿宋" panose="02010609060101010101" pitchFamily="49" charset="-122"/>
                        <a:cs typeface="黑体"/>
                      </a:endParaRPr>
                    </a:p>
                  </a:txBody>
                  <a:tcPr marL="0" marR="0" marT="34665" marB="346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0">
                          <a:solidFill>
                            <a:srgbClr val="000000"/>
                          </a:solidFill>
                          <a:latin typeface="Times New Roman" panose="02020603050405020304" pitchFamily="18" charset="0"/>
                          <a:ea typeface="仿宋" panose="02010609060101010101" pitchFamily="49" charset="-122"/>
                          <a:cs typeface="Times New Roman"/>
                        </a:rPr>
                        <a:t>下拉选择</a:t>
                      </a:r>
                      <a:endParaRPr lang="zh-CN" sz="1200" kern="100">
                        <a:latin typeface="Times New Roman" panose="02020603050405020304" pitchFamily="18" charset="0"/>
                        <a:ea typeface="仿宋" panose="02010609060101010101" pitchFamily="49" charset="-122"/>
                        <a:cs typeface="黑体"/>
                      </a:endParaRPr>
                    </a:p>
                  </a:txBody>
                  <a:tcPr marL="0" marR="0" marT="34665" marB="346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0">
                          <a:solidFill>
                            <a:srgbClr val="000000"/>
                          </a:solidFill>
                          <a:latin typeface="Times New Roman" panose="02020603050405020304" pitchFamily="18" charset="0"/>
                          <a:ea typeface="仿宋" panose="02010609060101010101" pitchFamily="49" charset="-122"/>
                          <a:cs typeface="Times New Roman"/>
                        </a:rPr>
                        <a:t>下拉选择</a:t>
                      </a:r>
                      <a:endParaRPr lang="zh-CN" sz="1200" kern="100">
                        <a:latin typeface="Times New Roman" panose="02020603050405020304" pitchFamily="18" charset="0"/>
                        <a:ea typeface="仿宋" panose="02010609060101010101" pitchFamily="49" charset="-122"/>
                        <a:cs typeface="黑体"/>
                      </a:endParaRPr>
                    </a:p>
                  </a:txBody>
                  <a:tcPr marL="0" marR="0" marT="34665" marB="346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200" kern="100">
                        <a:latin typeface="Times New Roman" panose="02020603050405020304" pitchFamily="18" charset="0"/>
                        <a:ea typeface="仿宋" panose="02010609060101010101" pitchFamily="49" charset="-122"/>
                        <a:cs typeface="黑体"/>
                      </a:endParaRPr>
                    </a:p>
                  </a:txBody>
                  <a:tcPr marL="0" marR="0" marT="34665" marB="346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0">
                          <a:solidFill>
                            <a:srgbClr val="000000"/>
                          </a:solidFill>
                          <a:latin typeface="Times New Roman" panose="02020603050405020304" pitchFamily="18" charset="0"/>
                          <a:ea typeface="仿宋" panose="02010609060101010101" pitchFamily="49" charset="-122"/>
                          <a:cs typeface="Times New Roman"/>
                        </a:rPr>
                        <a:t>下拉选择</a:t>
                      </a:r>
                      <a:endParaRPr lang="zh-CN" sz="1200" kern="100">
                        <a:latin typeface="Times New Roman" panose="02020603050405020304" pitchFamily="18" charset="0"/>
                        <a:ea typeface="仿宋" panose="02010609060101010101" pitchFamily="49" charset="-122"/>
                        <a:cs typeface="黑体"/>
                      </a:endParaRPr>
                    </a:p>
                  </a:txBody>
                  <a:tcPr marL="0" marR="0" marT="34665" marB="346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0">
                          <a:solidFill>
                            <a:srgbClr val="000000"/>
                          </a:solidFill>
                          <a:latin typeface="Times New Roman" panose="02020603050405020304" pitchFamily="18" charset="0"/>
                          <a:ea typeface="仿宋" panose="02010609060101010101" pitchFamily="49" charset="-122"/>
                          <a:cs typeface="Times New Roman"/>
                        </a:rPr>
                        <a:t>下拉选择</a:t>
                      </a:r>
                      <a:endParaRPr lang="zh-CN" sz="1200" kern="100">
                        <a:latin typeface="Times New Roman" panose="02020603050405020304" pitchFamily="18" charset="0"/>
                        <a:ea typeface="仿宋" panose="02010609060101010101" pitchFamily="49" charset="-122"/>
                        <a:cs typeface="黑体"/>
                      </a:endParaRPr>
                    </a:p>
                  </a:txBody>
                  <a:tcPr marL="0" marR="0" marT="34665" marB="346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632358">
                <a:tc>
                  <a:txBody>
                    <a:bodyPr/>
                    <a:lstStyle/>
                    <a:p>
                      <a:pPr algn="ctr">
                        <a:spcAft>
                          <a:spcPts val="0"/>
                        </a:spcAft>
                      </a:pPr>
                      <a:r>
                        <a:rPr lang="en-US" sz="1200" kern="0">
                          <a:latin typeface="Times New Roman" panose="02020603050405020304" pitchFamily="18" charset="0"/>
                          <a:ea typeface="仿宋" panose="02010609060101010101" pitchFamily="49" charset="-122"/>
                          <a:cs typeface="黑体"/>
                        </a:rPr>
                        <a:t>1001</a:t>
                      </a:r>
                      <a:endParaRPr lang="zh-CN" sz="1200" kern="100">
                        <a:latin typeface="Times New Roman" panose="02020603050405020304" pitchFamily="18" charset="0"/>
                        <a:ea typeface="仿宋" panose="02010609060101010101" pitchFamily="49" charset="-122"/>
                        <a:cs typeface="黑体"/>
                      </a:endParaRPr>
                    </a:p>
                  </a:txBody>
                  <a:tcPr marL="0" marR="0" marT="34665" marB="346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200" kern="0">
                          <a:latin typeface="Times New Roman" panose="02020603050405020304" pitchFamily="18" charset="0"/>
                          <a:ea typeface="仿宋" panose="02010609060101010101" pitchFamily="49" charset="-122"/>
                          <a:cs typeface="Arial"/>
                        </a:rPr>
                        <a:t>张三</a:t>
                      </a:r>
                      <a:endParaRPr lang="zh-CN" sz="1200" kern="100">
                        <a:latin typeface="Times New Roman" panose="02020603050405020304" pitchFamily="18" charset="0"/>
                        <a:ea typeface="仿宋" panose="02010609060101010101" pitchFamily="49" charset="-122"/>
                        <a:cs typeface="黑体"/>
                      </a:endParaRPr>
                    </a:p>
                  </a:txBody>
                  <a:tcPr marL="0" marR="0" marT="34665" marB="346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200" kern="0" dirty="0">
                          <a:latin typeface="Times New Roman" panose="02020603050405020304" pitchFamily="18" charset="0"/>
                          <a:ea typeface="仿宋" panose="02010609060101010101" pitchFamily="49" charset="-122"/>
                          <a:cs typeface="Arial"/>
                        </a:rPr>
                        <a:t>男</a:t>
                      </a:r>
                      <a:endParaRPr lang="zh-CN" sz="1200" kern="100" dirty="0">
                        <a:latin typeface="Times New Roman" panose="02020603050405020304" pitchFamily="18" charset="0"/>
                        <a:ea typeface="仿宋" panose="02010609060101010101" pitchFamily="49" charset="-122"/>
                        <a:cs typeface="黑体"/>
                      </a:endParaRPr>
                    </a:p>
                  </a:txBody>
                  <a:tcPr marL="0" marR="0" marT="34665" marB="346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200" kern="0">
                          <a:latin typeface="Times New Roman" panose="02020603050405020304" pitchFamily="18" charset="0"/>
                          <a:ea typeface="仿宋" panose="02010609060101010101" pitchFamily="49" charset="-122"/>
                          <a:cs typeface="黑体"/>
                        </a:rPr>
                        <a:t>1990-10</a:t>
                      </a:r>
                      <a:endParaRPr lang="zh-CN" sz="1200" kern="100">
                        <a:latin typeface="Times New Roman" panose="02020603050405020304" pitchFamily="18" charset="0"/>
                        <a:ea typeface="仿宋" panose="02010609060101010101" pitchFamily="49" charset="-122"/>
                        <a:cs typeface="黑体"/>
                      </a:endParaRPr>
                    </a:p>
                  </a:txBody>
                  <a:tcPr marL="0" marR="0" marT="34665" marB="346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200" kern="0">
                          <a:latin typeface="Times New Roman" panose="02020603050405020304" pitchFamily="18" charset="0"/>
                          <a:ea typeface="仿宋" panose="02010609060101010101" pitchFamily="49" charset="-122"/>
                          <a:cs typeface="黑体"/>
                        </a:rPr>
                        <a:t>2012-10</a:t>
                      </a:r>
                      <a:endParaRPr lang="zh-CN" sz="1200" kern="100">
                        <a:latin typeface="Times New Roman" panose="02020603050405020304" pitchFamily="18" charset="0"/>
                        <a:ea typeface="仿宋" panose="02010609060101010101" pitchFamily="49" charset="-122"/>
                        <a:cs typeface="黑体"/>
                      </a:endParaRPr>
                    </a:p>
                  </a:txBody>
                  <a:tcPr marL="0" marR="0" marT="34665" marB="346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200" kern="0">
                          <a:latin typeface="Times New Roman" panose="02020603050405020304" pitchFamily="18" charset="0"/>
                          <a:ea typeface="仿宋" panose="02010609060101010101" pitchFamily="49" charset="-122"/>
                          <a:cs typeface="Arial"/>
                        </a:rPr>
                        <a:t>在职</a:t>
                      </a:r>
                      <a:endParaRPr lang="zh-CN" sz="1200" kern="100">
                        <a:latin typeface="Times New Roman" panose="02020603050405020304" pitchFamily="18" charset="0"/>
                        <a:ea typeface="仿宋" panose="02010609060101010101" pitchFamily="49" charset="-122"/>
                        <a:cs typeface="黑体"/>
                      </a:endParaRPr>
                    </a:p>
                  </a:txBody>
                  <a:tcPr marL="0" marR="0" marT="34665" marB="346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200" kern="0">
                          <a:latin typeface="Times New Roman" panose="02020603050405020304" pitchFamily="18" charset="0"/>
                          <a:ea typeface="仿宋" panose="02010609060101010101" pitchFamily="49" charset="-122"/>
                          <a:cs typeface="黑体"/>
                        </a:rPr>
                        <a:t>JX001</a:t>
                      </a:r>
                      <a:endParaRPr lang="zh-CN" sz="1200" kern="100">
                        <a:latin typeface="Times New Roman" panose="02020603050405020304" pitchFamily="18" charset="0"/>
                        <a:ea typeface="仿宋" panose="02010609060101010101" pitchFamily="49" charset="-122"/>
                        <a:cs typeface="黑体"/>
                      </a:endParaRPr>
                    </a:p>
                  </a:txBody>
                  <a:tcPr marL="0" marR="0" marT="34665" marB="346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200" kern="0">
                          <a:solidFill>
                            <a:srgbClr val="000000"/>
                          </a:solidFill>
                          <a:latin typeface="Times New Roman" panose="02020603050405020304" pitchFamily="18" charset="0"/>
                          <a:ea typeface="仿宋" panose="02010609060101010101" pitchFamily="49" charset="-122"/>
                          <a:cs typeface="Times New Roman"/>
                        </a:rPr>
                        <a:t>文学院</a:t>
                      </a:r>
                      <a:endParaRPr lang="zh-CN" sz="1200" kern="100">
                        <a:latin typeface="Times New Roman" panose="02020603050405020304" pitchFamily="18" charset="0"/>
                        <a:ea typeface="仿宋" panose="02010609060101010101" pitchFamily="49" charset="-122"/>
                        <a:cs typeface="黑体"/>
                      </a:endParaRPr>
                    </a:p>
                  </a:txBody>
                  <a:tcPr marL="0" marR="0" marT="34665" marB="346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200" kern="0">
                          <a:latin typeface="Times New Roman" panose="02020603050405020304" pitchFamily="18" charset="0"/>
                          <a:ea typeface="仿宋" panose="02010609060101010101" pitchFamily="49" charset="-122"/>
                          <a:cs typeface="Arial"/>
                        </a:rPr>
                        <a:t>博士研究生</a:t>
                      </a:r>
                      <a:endParaRPr lang="zh-CN" sz="1200" kern="100">
                        <a:latin typeface="Times New Roman" panose="02020603050405020304" pitchFamily="18" charset="0"/>
                        <a:ea typeface="仿宋" panose="02010609060101010101" pitchFamily="49" charset="-122"/>
                        <a:cs typeface="黑体"/>
                      </a:endParaRPr>
                    </a:p>
                  </a:txBody>
                  <a:tcPr marL="0" marR="0" marT="34665" marB="346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200" kern="0" dirty="0">
                          <a:latin typeface="Times New Roman" panose="02020603050405020304" pitchFamily="18" charset="0"/>
                          <a:ea typeface="仿宋" panose="02010609060101010101" pitchFamily="49" charset="-122"/>
                          <a:cs typeface="Arial"/>
                        </a:rPr>
                        <a:t>博士</a:t>
                      </a:r>
                      <a:endParaRPr lang="zh-CN" sz="1200" kern="100" dirty="0">
                        <a:latin typeface="Times New Roman" panose="02020603050405020304" pitchFamily="18" charset="0"/>
                        <a:ea typeface="仿宋" panose="02010609060101010101" pitchFamily="49" charset="-122"/>
                        <a:cs typeface="黑体"/>
                      </a:endParaRPr>
                    </a:p>
                  </a:txBody>
                  <a:tcPr marL="0" marR="0" marT="34665" marB="346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200" kern="0" dirty="0">
                          <a:latin typeface="Times New Roman" panose="02020603050405020304" pitchFamily="18" charset="0"/>
                          <a:ea typeface="仿宋" panose="02010609060101010101" pitchFamily="49" charset="-122"/>
                          <a:cs typeface="Arial"/>
                        </a:rPr>
                        <a:t>外校</a:t>
                      </a:r>
                      <a:endParaRPr lang="zh-CN" sz="1200" kern="100" dirty="0">
                        <a:latin typeface="Times New Roman" panose="02020603050405020304" pitchFamily="18" charset="0"/>
                        <a:ea typeface="仿宋" panose="02010609060101010101" pitchFamily="49" charset="-122"/>
                        <a:cs typeface="黑体"/>
                      </a:endParaRPr>
                    </a:p>
                    <a:p>
                      <a:pPr algn="ctr">
                        <a:spcAft>
                          <a:spcPts val="0"/>
                        </a:spcAft>
                      </a:pPr>
                      <a:r>
                        <a:rPr lang="zh-CN" sz="1200" kern="0" dirty="0">
                          <a:latin typeface="Times New Roman" panose="02020603050405020304" pitchFamily="18" charset="0"/>
                          <a:ea typeface="仿宋" panose="02010609060101010101" pitchFamily="49" charset="-122"/>
                          <a:cs typeface="Arial"/>
                        </a:rPr>
                        <a:t>（境内）</a:t>
                      </a:r>
                      <a:endParaRPr lang="zh-CN" sz="1200" kern="100" dirty="0">
                        <a:latin typeface="Times New Roman" panose="02020603050405020304" pitchFamily="18" charset="0"/>
                        <a:ea typeface="仿宋" panose="02010609060101010101" pitchFamily="49" charset="-122"/>
                        <a:cs typeface="黑体"/>
                      </a:endParaRPr>
                    </a:p>
                  </a:txBody>
                  <a:tcPr marL="0" marR="0" marT="34665" marB="346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200" kern="0" dirty="0">
                          <a:latin typeface="Times New Roman" panose="02020603050405020304" pitchFamily="18" charset="0"/>
                          <a:ea typeface="仿宋" panose="02010609060101010101" pitchFamily="49" charset="-122"/>
                          <a:cs typeface="Arial"/>
                        </a:rPr>
                        <a:t>副教授</a:t>
                      </a:r>
                      <a:endParaRPr lang="zh-CN" sz="1200" kern="100" dirty="0">
                        <a:latin typeface="Times New Roman" panose="02020603050405020304" pitchFamily="18" charset="0"/>
                        <a:ea typeface="仿宋" panose="02010609060101010101" pitchFamily="49" charset="-122"/>
                        <a:cs typeface="黑体"/>
                      </a:endParaRPr>
                    </a:p>
                  </a:txBody>
                  <a:tcPr marL="0" marR="0" marT="34665" marB="346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200" kern="0" dirty="0">
                          <a:latin typeface="Times New Roman" panose="02020603050405020304" pitchFamily="18" charset="0"/>
                          <a:ea typeface="仿宋" panose="02010609060101010101" pitchFamily="49" charset="-122"/>
                          <a:cs typeface="Arial"/>
                        </a:rPr>
                        <a:t>中国语言文学</a:t>
                      </a:r>
                      <a:endParaRPr lang="zh-CN" sz="1200" kern="100" dirty="0">
                        <a:latin typeface="Times New Roman" panose="02020603050405020304" pitchFamily="18" charset="0"/>
                        <a:ea typeface="仿宋" panose="02010609060101010101" pitchFamily="49" charset="-122"/>
                        <a:cs typeface="黑体"/>
                      </a:endParaRPr>
                    </a:p>
                  </a:txBody>
                  <a:tcPr marL="0" marR="0" marT="34665" marB="346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200" kern="0" dirty="0">
                          <a:latin typeface="Times New Roman" panose="02020603050405020304" pitchFamily="18" charset="0"/>
                          <a:ea typeface="仿宋" panose="02010609060101010101" pitchFamily="49" charset="-122"/>
                          <a:cs typeface="Arial"/>
                        </a:rPr>
                        <a:t>中共党员</a:t>
                      </a:r>
                      <a:endParaRPr lang="zh-CN" sz="1200" kern="100" dirty="0">
                        <a:latin typeface="Times New Roman" panose="02020603050405020304" pitchFamily="18" charset="0"/>
                        <a:ea typeface="仿宋" panose="02010609060101010101" pitchFamily="49" charset="-122"/>
                        <a:cs typeface="黑体"/>
                      </a:endParaRPr>
                    </a:p>
                  </a:txBody>
                  <a:tcPr marL="0" marR="0" marT="34665" marB="346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200" kern="100" dirty="0">
                          <a:latin typeface="Times New Roman" panose="02020603050405020304" pitchFamily="18" charset="0"/>
                          <a:ea typeface="仿宋" panose="02010609060101010101" pitchFamily="49" charset="-122"/>
                          <a:cs typeface="黑体"/>
                        </a:rPr>
                        <a:t>中国</a:t>
                      </a:r>
                      <a:endParaRPr lang="zh-CN" sz="1200" kern="100" dirty="0">
                        <a:latin typeface="Times New Roman" panose="02020603050405020304" pitchFamily="18" charset="0"/>
                        <a:ea typeface="仿宋" panose="02010609060101010101" pitchFamily="49" charset="-122"/>
                        <a:cs typeface="黑体"/>
                      </a:endParaRPr>
                    </a:p>
                  </a:txBody>
                  <a:tcPr marL="0" marR="0" marT="34665" marB="346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6948100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bwMode="auto">
          <a:xfrm>
            <a:off x="410449" y="374156"/>
            <a:ext cx="6368824" cy="512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algn="ctr" rtl="0" eaLnBrk="1" fontAlgn="base" hangingPunct="1">
              <a:spcBef>
                <a:spcPct val="0"/>
              </a:spcBef>
              <a:spcAft>
                <a:spcPct val="0"/>
              </a:spcAft>
              <a:buFont typeface="Arial" panose="020B0604020202020204" pitchFamily="34" charset="0"/>
              <a:defRPr sz="1200" kern="1200">
                <a:solidFill>
                  <a:srgbClr val="898989"/>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l"/>
            <a:r>
              <a:rPr lang="zh-CN" altLang="en-US" sz="2800" b="1" dirty="0">
                <a:latin typeface="Times New Roman" panose="02020603050405020304" pitchFamily="18" charset="0"/>
                <a:ea typeface="仿宋" panose="02010609060101010101" pitchFamily="49" charset="-122"/>
              </a:rPr>
              <a:t>（一）学校基本信息</a:t>
            </a:r>
          </a:p>
        </p:txBody>
      </p:sp>
      <p:sp>
        <p:nvSpPr>
          <p:cNvPr id="3" name="矩形 2"/>
          <p:cNvSpPr/>
          <p:nvPr/>
        </p:nvSpPr>
        <p:spPr>
          <a:xfrm>
            <a:off x="1468274" y="886192"/>
            <a:ext cx="9595863" cy="461665"/>
          </a:xfrm>
          <a:prstGeom prst="rect">
            <a:avLst/>
          </a:prstGeom>
        </p:spPr>
        <p:txBody>
          <a:bodyPr wrap="square" anchor="b">
            <a:spAutoFit/>
          </a:bodyPr>
          <a:lstStyle/>
          <a:p>
            <a:pPr lvl="0" algn="just">
              <a:defRPr/>
            </a:pPr>
            <a:r>
              <a:rPr lang="zh-CN" altLang="en-US" sz="2400" b="1" dirty="0">
                <a:solidFill>
                  <a:srgbClr val="4EA4DD"/>
                </a:solidFill>
                <a:latin typeface="Times New Roman" panose="02020603050405020304" pitchFamily="18" charset="0"/>
                <a:ea typeface="仿宋" panose="02010609060101010101" pitchFamily="49" charset="-122"/>
              </a:rPr>
              <a:t>表</a:t>
            </a:r>
            <a:r>
              <a:rPr lang="en-US" altLang="zh-CN" sz="2400" b="1" dirty="0">
                <a:solidFill>
                  <a:srgbClr val="4EA4DD"/>
                </a:solidFill>
                <a:latin typeface="Times New Roman" panose="02020603050405020304" pitchFamily="18" charset="0"/>
                <a:ea typeface="仿宋" panose="02010609060101010101" pitchFamily="49" charset="-122"/>
              </a:rPr>
              <a:t>1-5-2  </a:t>
            </a:r>
            <a:r>
              <a:rPr lang="zh-CN" altLang="en-US" sz="2400" b="1" dirty="0">
                <a:solidFill>
                  <a:srgbClr val="4EA4DD"/>
                </a:solidFill>
                <a:latin typeface="Times New Roman" panose="02020603050405020304" pitchFamily="18" charset="0"/>
                <a:ea typeface="仿宋" panose="02010609060101010101" pitchFamily="49" charset="-122"/>
              </a:rPr>
              <a:t>教职工其他信息（时点）</a:t>
            </a:r>
            <a:r>
              <a:rPr kumimoji="0" lang="en-US" altLang="zh-CN" sz="2400" b="1" i="0" u="none" strike="noStrike" kern="1200" cap="none" spc="0" normalizeH="0" baseline="0" noProof="0" dirty="0">
                <a:ln>
                  <a:noFill/>
                </a:ln>
                <a:solidFill>
                  <a:srgbClr val="E8EAE9">
                    <a:lumMod val="50000"/>
                  </a:srgbClr>
                </a:solidFill>
                <a:effectLst/>
                <a:uLnTx/>
                <a:uFillTx/>
                <a:latin typeface="Times New Roman" panose="02020603050405020304" pitchFamily="18" charset="0"/>
                <a:ea typeface="仿宋" panose="02010609060101010101" pitchFamily="49" charset="-122"/>
                <a:cs typeface="+mn-cs"/>
              </a:rPr>
              <a:t>   </a:t>
            </a:r>
            <a:endParaRPr kumimoji="0" lang="zh-CN" altLang="en-US" sz="2400" b="1" i="0" u="none" strike="noStrike" kern="1200" cap="none" spc="0" normalizeH="0" baseline="0" noProof="0" dirty="0">
              <a:ln>
                <a:noFill/>
              </a:ln>
              <a:solidFill>
                <a:srgbClr val="E8EAE9">
                  <a:lumMod val="50000"/>
                </a:srgbClr>
              </a:solidFill>
              <a:effectLst/>
              <a:uLnTx/>
              <a:uFillTx/>
              <a:latin typeface="Times New Roman" panose="02020603050405020304" pitchFamily="18" charset="0"/>
              <a:ea typeface="仿宋" panose="02010609060101010101" pitchFamily="49" charset="-122"/>
              <a:cs typeface="+mn-cs"/>
            </a:endParaRPr>
          </a:p>
        </p:txBody>
      </p:sp>
      <p:sp>
        <p:nvSpPr>
          <p:cNvPr id="5" name="文本框 6">
            <a:extLst>
              <a:ext uri="{FF2B5EF4-FFF2-40B4-BE49-F238E27FC236}">
                <a16:creationId xmlns:a16="http://schemas.microsoft.com/office/drawing/2014/main" xmlns="" id="{AAC50814-131C-41E6-BCA8-F68DE0258E54}"/>
              </a:ext>
            </a:extLst>
          </p:cNvPr>
          <p:cNvSpPr>
            <a:spLocks noChangeArrowheads="1"/>
          </p:cNvSpPr>
          <p:nvPr/>
        </p:nvSpPr>
        <p:spPr bwMode="auto">
          <a:xfrm>
            <a:off x="0" y="3436433"/>
            <a:ext cx="12115800" cy="3334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marL="457200" indent="-457200" algn="just">
              <a:lnSpc>
                <a:spcPts val="3200"/>
              </a:lnSpc>
              <a:buFont typeface="Wingdings" panose="05000000000000000000" pitchFamily="2" charset="2"/>
              <a:buChar char="n"/>
              <a:defRPr/>
            </a:pPr>
            <a:r>
              <a:rPr lang="zh-CN" altLang="en-US" sz="2400" dirty="0" bmk="_Toc392188109">
                <a:latin typeface="Times New Roman" panose="02020603050405020304" pitchFamily="18" charset="0"/>
                <a:ea typeface="仿宋" panose="02010609060101010101" pitchFamily="49" charset="-122"/>
                <a:cs typeface="楷体" panose="02010609060101010101" pitchFamily="49" charset="-122"/>
              </a:rPr>
              <a:t>“任教类型”选择为填报为“公共课”和“无任教”的教职工，随后三项（任教专业名称、代码、任教时间）填</a:t>
            </a:r>
            <a:r>
              <a:rPr lang="zh-CN" altLang="en-US" sz="2400" dirty="0" bmk="_Toc392188109">
                <a:solidFill>
                  <a:srgbClr val="FF0000"/>
                </a:solidFill>
                <a:latin typeface="Times New Roman" panose="02020603050405020304" pitchFamily="18" charset="0"/>
                <a:ea typeface="仿宋" panose="02010609060101010101" pitchFamily="49" charset="-122"/>
                <a:cs typeface="楷体" panose="02010609060101010101" pitchFamily="49" charset="-122"/>
              </a:rPr>
              <a:t>“无” </a:t>
            </a:r>
            <a:r>
              <a:rPr lang="zh-CN" altLang="en-US" sz="2400" dirty="0" bmk="_Toc392188109">
                <a:latin typeface="Times New Roman" panose="02020603050405020304" pitchFamily="18" charset="0"/>
                <a:ea typeface="仿宋" panose="02010609060101010101" pitchFamily="49" charset="-122"/>
                <a:cs typeface="楷体" panose="02010609060101010101" pitchFamily="49" charset="-122"/>
              </a:rPr>
              <a:t>。</a:t>
            </a:r>
            <a:endParaRPr lang="en-US" altLang="zh-CN" sz="2400" dirty="0" bmk="_Toc392188109">
              <a:latin typeface="Times New Roman" panose="02020603050405020304" pitchFamily="18" charset="0"/>
              <a:ea typeface="仿宋" panose="02010609060101010101" pitchFamily="49" charset="-122"/>
              <a:cs typeface="楷体" panose="02010609060101010101" pitchFamily="49" charset="-122"/>
            </a:endParaRPr>
          </a:p>
          <a:p>
            <a:pPr marL="457200" indent="-457200" algn="just">
              <a:lnSpc>
                <a:spcPts val="3200"/>
              </a:lnSpc>
              <a:buFont typeface="Wingdings" panose="05000000000000000000" pitchFamily="2" charset="2"/>
              <a:buChar char="n"/>
              <a:defRPr/>
            </a:pPr>
            <a:r>
              <a:rPr lang="zh-CN" altLang="en-US" sz="2400" dirty="0" bmk="_Toc392188109">
                <a:latin typeface="Times New Roman" panose="02020603050405020304" pitchFamily="18" charset="0"/>
                <a:ea typeface="仿宋" panose="02010609060101010101" pitchFamily="49" charset="-122"/>
                <a:cs typeface="楷体" panose="02010609060101010101" pitchFamily="49" charset="-122"/>
              </a:rPr>
              <a:t>“无任教”的内涵为：</a:t>
            </a:r>
            <a:r>
              <a:rPr lang="zh-CN" altLang="en-US" sz="2400" dirty="0" bmk="_Toc392188109">
                <a:solidFill>
                  <a:srgbClr val="FF0000"/>
                </a:solidFill>
                <a:latin typeface="Times New Roman" panose="02020603050405020304" pitchFamily="18" charset="0"/>
                <a:ea typeface="仿宋" panose="02010609060101010101" pitchFamily="49" charset="-122"/>
                <a:cs typeface="楷体" panose="02010609060101010101" pitchFamily="49" charset="-122"/>
              </a:rPr>
              <a:t>不承担教学任务</a:t>
            </a:r>
            <a:r>
              <a:rPr lang="zh-CN" altLang="en-US" sz="2400" dirty="0" bmk="_Toc392188109">
                <a:latin typeface="Times New Roman" panose="02020603050405020304" pitchFamily="18" charset="0"/>
                <a:ea typeface="仿宋" panose="02010609060101010101" pitchFamily="49" charset="-122"/>
                <a:cs typeface="楷体" panose="02010609060101010101" pitchFamily="49" charset="-122"/>
              </a:rPr>
              <a:t>。</a:t>
            </a:r>
            <a:endParaRPr lang="en-US" altLang="zh-CN" sz="2400" dirty="0" bmk="_Toc392188109">
              <a:latin typeface="Times New Roman" panose="02020603050405020304" pitchFamily="18" charset="0"/>
              <a:ea typeface="仿宋" panose="02010609060101010101" pitchFamily="49" charset="-122"/>
              <a:cs typeface="楷体" panose="02010609060101010101" pitchFamily="49" charset="-122"/>
            </a:endParaRPr>
          </a:p>
          <a:p>
            <a:pPr marL="457200" indent="-457200" algn="just">
              <a:lnSpc>
                <a:spcPts val="3200"/>
              </a:lnSpc>
              <a:buFont typeface="Wingdings" panose="05000000000000000000" pitchFamily="2" charset="2"/>
              <a:buChar char="n"/>
              <a:defRPr/>
            </a:pPr>
            <a:r>
              <a:rPr lang="zh-CN" altLang="en-US" sz="2400" dirty="0" bmk="_Toc392188109">
                <a:latin typeface="Times New Roman" panose="02020603050405020304" pitchFamily="18" charset="0"/>
                <a:ea typeface="仿宋" panose="02010609060101010101" pitchFamily="49" charset="-122"/>
                <a:cs typeface="楷体" panose="02010609060101010101" pitchFamily="49" charset="-122"/>
              </a:rPr>
              <a:t>“任教专业”：为唯一选择，按教职工主要完成的教学任务判定。</a:t>
            </a:r>
            <a:endParaRPr lang="en-US" altLang="zh-CN" sz="2400" dirty="0" bmk="_Toc392188109">
              <a:latin typeface="Times New Roman" panose="02020603050405020304" pitchFamily="18" charset="0"/>
              <a:ea typeface="仿宋" panose="02010609060101010101" pitchFamily="49" charset="-122"/>
              <a:cs typeface="楷体" panose="02010609060101010101" pitchFamily="49" charset="-122"/>
            </a:endParaRPr>
          </a:p>
          <a:p>
            <a:pPr marL="457200" indent="-457200" algn="just">
              <a:lnSpc>
                <a:spcPts val="3200"/>
              </a:lnSpc>
              <a:buFont typeface="Wingdings" panose="05000000000000000000" pitchFamily="2" charset="2"/>
              <a:buChar char="n"/>
              <a:defRPr/>
            </a:pPr>
            <a:r>
              <a:rPr lang="zh-CN" altLang="en-US" sz="2400" b="1" kern="100" dirty="0">
                <a:solidFill>
                  <a:srgbClr val="FF0000"/>
                </a:solidFill>
                <a:latin typeface="Times New Roman" panose="02020603050405020304" pitchFamily="18" charset="0"/>
                <a:ea typeface="仿宋" panose="02010609060101010101" pitchFamily="49" charset="-122"/>
                <a:cs typeface="黑体"/>
              </a:rPr>
              <a:t>具有国（境）外一年及以上经历：单次时间半年以上，累计一年以上，两者同时满足</a:t>
            </a:r>
            <a:endParaRPr lang="zh-CN" altLang="zh-CN" sz="2400" b="1" kern="100" dirty="0">
              <a:solidFill>
                <a:srgbClr val="FF0000"/>
              </a:solidFill>
              <a:latin typeface="Times New Roman" panose="02020603050405020304" pitchFamily="18" charset="0"/>
              <a:ea typeface="仿宋" panose="02010609060101010101" pitchFamily="49" charset="-122"/>
              <a:cs typeface="黑体"/>
            </a:endParaRPr>
          </a:p>
          <a:p>
            <a:pPr marL="457200" indent="-457200" algn="just">
              <a:lnSpc>
                <a:spcPts val="3200"/>
              </a:lnSpc>
              <a:buFont typeface="Wingdings" panose="05000000000000000000" pitchFamily="2" charset="2"/>
              <a:buChar char="n"/>
              <a:defRPr/>
            </a:pPr>
            <a:r>
              <a:rPr lang="zh-CN" altLang="en-US" sz="2400" b="1" kern="100" dirty="0">
                <a:solidFill>
                  <a:srgbClr val="FF0000"/>
                </a:solidFill>
                <a:latin typeface="Times New Roman" panose="02020603050405020304" pitchFamily="18" charset="0"/>
                <a:ea typeface="仿宋" panose="02010609060101010101" pitchFamily="49" charset="-122"/>
                <a:cs typeface="黑体"/>
              </a:rPr>
              <a:t>是否为课程思政优秀教师：学校正式评选出的优秀教师</a:t>
            </a:r>
            <a:endParaRPr lang="zh-CN" altLang="zh-CN" sz="2400" b="1" kern="100" dirty="0">
              <a:solidFill>
                <a:srgbClr val="FF0000"/>
              </a:solidFill>
              <a:latin typeface="Times New Roman" panose="02020603050405020304" pitchFamily="18" charset="0"/>
              <a:ea typeface="仿宋" panose="02010609060101010101" pitchFamily="49" charset="-122"/>
              <a:cs typeface="黑体"/>
            </a:endParaRPr>
          </a:p>
          <a:p>
            <a:pPr marL="0" indent="0" algn="just">
              <a:lnSpc>
                <a:spcPts val="3200"/>
              </a:lnSpc>
              <a:buNone/>
              <a:defRPr/>
            </a:pPr>
            <a:endParaRPr lang="en-US" altLang="zh-CN" sz="2400" dirty="0" bmk="_Toc392188109">
              <a:latin typeface="Times New Roman" panose="02020603050405020304" pitchFamily="18" charset="0"/>
              <a:ea typeface="仿宋" panose="02010609060101010101" pitchFamily="49" charset="-122"/>
              <a:cs typeface="楷体" panose="02010609060101010101" pitchFamily="49" charset="-122"/>
            </a:endParaRPr>
          </a:p>
        </p:txBody>
      </p:sp>
      <p:graphicFrame>
        <p:nvGraphicFramePr>
          <p:cNvPr id="7" name="表格 6"/>
          <p:cNvGraphicFramePr>
            <a:graphicFrameLocks noGrp="1"/>
          </p:cNvGraphicFramePr>
          <p:nvPr>
            <p:extLst>
              <p:ext uri="{D42A27DB-BD31-4B8C-83A1-F6EECF244321}">
                <p14:modId xmlns:p14="http://schemas.microsoft.com/office/powerpoint/2010/main" val="1346772855"/>
              </p:ext>
            </p:extLst>
          </p:nvPr>
        </p:nvGraphicFramePr>
        <p:xfrm>
          <a:off x="410449" y="1445921"/>
          <a:ext cx="11705349" cy="1990512"/>
        </p:xfrm>
        <a:graphic>
          <a:graphicData uri="http://schemas.openxmlformats.org/drawingml/2006/table">
            <a:tbl>
              <a:tblPr/>
              <a:tblGrid>
                <a:gridCol w="660718">
                  <a:extLst>
                    <a:ext uri="{9D8B030D-6E8A-4147-A177-3AD203B41FA5}">
                      <a16:colId xmlns:a16="http://schemas.microsoft.com/office/drawing/2014/main" xmlns="" val="20000"/>
                    </a:ext>
                  </a:extLst>
                </a:gridCol>
                <a:gridCol w="531492">
                  <a:extLst>
                    <a:ext uri="{9D8B030D-6E8A-4147-A177-3AD203B41FA5}">
                      <a16:colId xmlns:a16="http://schemas.microsoft.com/office/drawing/2014/main" xmlns="" val="20001"/>
                    </a:ext>
                  </a:extLst>
                </a:gridCol>
                <a:gridCol w="1032764">
                  <a:extLst>
                    <a:ext uri="{9D8B030D-6E8A-4147-A177-3AD203B41FA5}">
                      <a16:colId xmlns:a16="http://schemas.microsoft.com/office/drawing/2014/main" xmlns="" val="20002"/>
                    </a:ext>
                  </a:extLst>
                </a:gridCol>
                <a:gridCol w="979615">
                  <a:extLst>
                    <a:ext uri="{9D8B030D-6E8A-4147-A177-3AD203B41FA5}">
                      <a16:colId xmlns:a16="http://schemas.microsoft.com/office/drawing/2014/main" xmlns="" val="20003"/>
                    </a:ext>
                  </a:extLst>
                </a:gridCol>
                <a:gridCol w="1009837">
                  <a:extLst>
                    <a:ext uri="{9D8B030D-6E8A-4147-A177-3AD203B41FA5}">
                      <a16:colId xmlns:a16="http://schemas.microsoft.com/office/drawing/2014/main" xmlns="" val="20004"/>
                    </a:ext>
                  </a:extLst>
                </a:gridCol>
                <a:gridCol w="979615">
                  <a:extLst>
                    <a:ext uri="{9D8B030D-6E8A-4147-A177-3AD203B41FA5}">
                      <a16:colId xmlns:a16="http://schemas.microsoft.com/office/drawing/2014/main" xmlns="" val="20005"/>
                    </a:ext>
                  </a:extLst>
                </a:gridCol>
                <a:gridCol w="1122387">
                  <a:extLst>
                    <a:ext uri="{9D8B030D-6E8A-4147-A177-3AD203B41FA5}">
                      <a16:colId xmlns:a16="http://schemas.microsoft.com/office/drawing/2014/main" xmlns="" val="20006"/>
                    </a:ext>
                  </a:extLst>
                </a:gridCol>
                <a:gridCol w="1135937">
                  <a:extLst>
                    <a:ext uri="{9D8B030D-6E8A-4147-A177-3AD203B41FA5}">
                      <a16:colId xmlns:a16="http://schemas.microsoft.com/office/drawing/2014/main" xmlns="" val="20007"/>
                    </a:ext>
                  </a:extLst>
                </a:gridCol>
                <a:gridCol w="1048395">
                  <a:extLst>
                    <a:ext uri="{9D8B030D-6E8A-4147-A177-3AD203B41FA5}">
                      <a16:colId xmlns:a16="http://schemas.microsoft.com/office/drawing/2014/main" xmlns="" val="20008"/>
                    </a:ext>
                  </a:extLst>
                </a:gridCol>
                <a:gridCol w="1099460">
                  <a:extLst>
                    <a:ext uri="{9D8B030D-6E8A-4147-A177-3AD203B41FA5}">
                      <a16:colId xmlns:a16="http://schemas.microsoft.com/office/drawing/2014/main" xmlns="" val="20009"/>
                    </a:ext>
                  </a:extLst>
                </a:gridCol>
                <a:gridCol w="938970">
                  <a:extLst>
                    <a:ext uri="{9D8B030D-6E8A-4147-A177-3AD203B41FA5}">
                      <a16:colId xmlns:a16="http://schemas.microsoft.com/office/drawing/2014/main" xmlns="" val="20010"/>
                    </a:ext>
                  </a:extLst>
                </a:gridCol>
                <a:gridCol w="1166159">
                  <a:extLst>
                    <a:ext uri="{9D8B030D-6E8A-4147-A177-3AD203B41FA5}">
                      <a16:colId xmlns:a16="http://schemas.microsoft.com/office/drawing/2014/main" xmlns="" val="20011"/>
                    </a:ext>
                  </a:extLst>
                </a:gridCol>
              </a:tblGrid>
              <a:tr h="783326">
                <a:tc>
                  <a:txBody>
                    <a:bodyPr/>
                    <a:lstStyle/>
                    <a:p>
                      <a:pPr algn="ctr">
                        <a:spcAft>
                          <a:spcPts val="0"/>
                        </a:spcAft>
                      </a:pPr>
                      <a:r>
                        <a:rPr lang="zh-CN" sz="1200" b="1" kern="0" dirty="0">
                          <a:solidFill>
                            <a:srgbClr val="000000"/>
                          </a:solidFill>
                          <a:latin typeface="Times New Roman" panose="02020603050405020304" pitchFamily="18" charset="0"/>
                          <a:ea typeface="仿宋" panose="02010609060101010101" pitchFamily="49" charset="-122"/>
                          <a:cs typeface="Times New Roman"/>
                        </a:rPr>
                        <a:t>工号</a:t>
                      </a:r>
                      <a:endParaRPr lang="zh-CN" sz="1200" kern="100" dirty="0">
                        <a:latin typeface="Times New Roman" panose="02020603050405020304" pitchFamily="18" charset="0"/>
                        <a:ea typeface="仿宋" panose="02010609060101010101" pitchFamily="49" charset="-122"/>
                        <a:cs typeface="黑体"/>
                      </a:endParaRPr>
                    </a:p>
                  </a:txBody>
                  <a:tcPr marL="0" marR="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0" dirty="0">
                          <a:solidFill>
                            <a:srgbClr val="000000"/>
                          </a:solidFill>
                          <a:latin typeface="Times New Roman" panose="02020603050405020304" pitchFamily="18" charset="0"/>
                          <a:ea typeface="仿宋" panose="02010609060101010101" pitchFamily="49" charset="-122"/>
                          <a:cs typeface="Times New Roman"/>
                        </a:rPr>
                        <a:t>姓名</a:t>
                      </a:r>
                      <a:endParaRPr lang="zh-CN" sz="1200" kern="100" dirty="0">
                        <a:latin typeface="Times New Roman" panose="02020603050405020304" pitchFamily="18" charset="0"/>
                        <a:ea typeface="仿宋" panose="02010609060101010101" pitchFamily="49" charset="-122"/>
                        <a:cs typeface="黑体"/>
                      </a:endParaRPr>
                    </a:p>
                  </a:txBody>
                  <a:tcPr marL="0" marR="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0" dirty="0">
                          <a:solidFill>
                            <a:srgbClr val="000000"/>
                          </a:solidFill>
                          <a:latin typeface="Times New Roman" panose="02020603050405020304" pitchFamily="18" charset="0"/>
                          <a:ea typeface="仿宋" panose="02010609060101010101" pitchFamily="49" charset="-122"/>
                          <a:cs typeface="Times New Roman"/>
                        </a:rPr>
                        <a:t>任教类型</a:t>
                      </a:r>
                      <a:endParaRPr lang="zh-CN" sz="1200" kern="100" dirty="0">
                        <a:latin typeface="Times New Roman" panose="02020603050405020304" pitchFamily="18" charset="0"/>
                        <a:ea typeface="仿宋" panose="02010609060101010101" pitchFamily="49" charset="-122"/>
                        <a:cs typeface="黑体"/>
                      </a:endParaRPr>
                    </a:p>
                  </a:txBody>
                  <a:tcPr marL="0" marR="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0" dirty="0">
                          <a:solidFill>
                            <a:srgbClr val="000000"/>
                          </a:solidFill>
                          <a:latin typeface="Times New Roman" panose="02020603050405020304" pitchFamily="18" charset="0"/>
                          <a:ea typeface="仿宋" panose="02010609060101010101" pitchFamily="49" charset="-122"/>
                          <a:cs typeface="Times New Roman"/>
                        </a:rPr>
                        <a:t>任教专业名称</a:t>
                      </a:r>
                      <a:endParaRPr lang="zh-CN" sz="1200" kern="100" dirty="0">
                        <a:latin typeface="Times New Roman" panose="02020603050405020304" pitchFamily="18" charset="0"/>
                        <a:ea typeface="仿宋" panose="02010609060101010101" pitchFamily="49" charset="-122"/>
                        <a:cs typeface="黑体"/>
                      </a:endParaRPr>
                    </a:p>
                  </a:txBody>
                  <a:tcPr marL="0" marR="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0" dirty="0">
                          <a:solidFill>
                            <a:srgbClr val="000000"/>
                          </a:solidFill>
                          <a:latin typeface="Times New Roman" panose="02020603050405020304" pitchFamily="18" charset="0"/>
                          <a:ea typeface="仿宋" panose="02010609060101010101" pitchFamily="49" charset="-122"/>
                          <a:cs typeface="Times New Roman"/>
                        </a:rPr>
                        <a:t>任教专业代码</a:t>
                      </a:r>
                      <a:endParaRPr lang="zh-CN" sz="1200" kern="100" dirty="0">
                        <a:latin typeface="Times New Roman" panose="02020603050405020304" pitchFamily="18" charset="0"/>
                        <a:ea typeface="仿宋" panose="02010609060101010101" pitchFamily="49" charset="-122"/>
                        <a:cs typeface="黑体"/>
                      </a:endParaRPr>
                    </a:p>
                  </a:txBody>
                  <a:tcPr marL="0" marR="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0" dirty="0">
                          <a:solidFill>
                            <a:srgbClr val="000000"/>
                          </a:solidFill>
                          <a:latin typeface="Times New Roman" panose="02020603050405020304" pitchFamily="18" charset="0"/>
                          <a:ea typeface="仿宋" panose="02010609060101010101" pitchFamily="49" charset="-122"/>
                          <a:cs typeface="Times New Roman"/>
                        </a:rPr>
                        <a:t>专业任教时间</a:t>
                      </a:r>
                      <a:endParaRPr lang="zh-CN" sz="1200" kern="100" dirty="0">
                        <a:latin typeface="Times New Roman" panose="02020603050405020304" pitchFamily="18" charset="0"/>
                        <a:ea typeface="仿宋" panose="02010609060101010101" pitchFamily="49" charset="-122"/>
                        <a:cs typeface="黑体"/>
                      </a:endParaRPr>
                    </a:p>
                  </a:txBody>
                  <a:tcPr marL="0" marR="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0" dirty="0">
                          <a:solidFill>
                            <a:srgbClr val="000000"/>
                          </a:solidFill>
                          <a:latin typeface="Times New Roman" panose="02020603050405020304" pitchFamily="18" charset="0"/>
                          <a:ea typeface="仿宋" panose="02010609060101010101" pitchFamily="49" charset="-122"/>
                          <a:cs typeface="Times New Roman"/>
                        </a:rPr>
                        <a:t>是否实验技术人员</a:t>
                      </a:r>
                      <a:endParaRPr lang="zh-CN" sz="1200" kern="100" dirty="0">
                        <a:latin typeface="Times New Roman" panose="02020603050405020304" pitchFamily="18" charset="0"/>
                        <a:ea typeface="仿宋" panose="02010609060101010101" pitchFamily="49" charset="-122"/>
                        <a:cs typeface="黑体"/>
                      </a:endParaRPr>
                    </a:p>
                  </a:txBody>
                  <a:tcPr marL="0" marR="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0" dirty="0">
                          <a:solidFill>
                            <a:srgbClr val="000000"/>
                          </a:solidFill>
                          <a:latin typeface="Times New Roman" panose="02020603050405020304" pitchFamily="18" charset="0"/>
                          <a:ea typeface="仿宋" panose="02010609060101010101" pitchFamily="49" charset="-122"/>
                          <a:cs typeface="Times New Roman"/>
                        </a:rPr>
                        <a:t>是否双师双能型</a:t>
                      </a:r>
                      <a:endParaRPr lang="zh-CN" sz="1200" kern="100" dirty="0">
                        <a:latin typeface="Times New Roman" panose="02020603050405020304" pitchFamily="18" charset="0"/>
                        <a:ea typeface="仿宋" panose="02010609060101010101" pitchFamily="49" charset="-122"/>
                        <a:cs typeface="黑体"/>
                      </a:endParaRPr>
                    </a:p>
                  </a:txBody>
                  <a:tcPr marL="0" marR="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0" dirty="0">
                          <a:solidFill>
                            <a:srgbClr val="000000"/>
                          </a:solidFill>
                          <a:latin typeface="Times New Roman" panose="02020603050405020304" pitchFamily="18" charset="0"/>
                          <a:ea typeface="仿宋" panose="02010609060101010101" pitchFamily="49" charset="-122"/>
                          <a:cs typeface="Times New Roman"/>
                        </a:rPr>
                        <a:t>是否工程背景</a:t>
                      </a:r>
                      <a:endParaRPr lang="zh-CN" sz="1200" kern="100" dirty="0">
                        <a:latin typeface="Times New Roman" panose="02020603050405020304" pitchFamily="18" charset="0"/>
                        <a:ea typeface="仿宋" panose="02010609060101010101" pitchFamily="49" charset="-122"/>
                        <a:cs typeface="黑体"/>
                      </a:endParaRPr>
                    </a:p>
                  </a:txBody>
                  <a:tcPr marL="0" marR="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0" dirty="0">
                          <a:solidFill>
                            <a:srgbClr val="000000"/>
                          </a:solidFill>
                          <a:latin typeface="Times New Roman" panose="02020603050405020304" pitchFamily="18" charset="0"/>
                          <a:ea typeface="仿宋" panose="02010609060101010101" pitchFamily="49" charset="-122"/>
                          <a:cs typeface="Times New Roman"/>
                        </a:rPr>
                        <a:t>是否行业背景</a:t>
                      </a:r>
                      <a:endParaRPr lang="zh-CN" sz="1200" kern="100" dirty="0">
                        <a:latin typeface="Times New Roman" panose="02020603050405020304" pitchFamily="18" charset="0"/>
                        <a:ea typeface="仿宋" panose="02010609060101010101" pitchFamily="49" charset="-122"/>
                        <a:cs typeface="黑体"/>
                      </a:endParaRPr>
                    </a:p>
                  </a:txBody>
                  <a:tcPr marL="0" marR="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200" b="1" kern="100" dirty="0">
                          <a:solidFill>
                            <a:srgbClr val="FF0000"/>
                          </a:solidFill>
                          <a:latin typeface="Times New Roman" panose="02020603050405020304" pitchFamily="18" charset="0"/>
                          <a:ea typeface="仿宋" panose="02010609060101010101" pitchFamily="49" charset="-122"/>
                          <a:cs typeface="黑体"/>
                        </a:rPr>
                        <a:t>是否具有国（境）外一年及以上经历</a:t>
                      </a:r>
                      <a:endParaRPr lang="zh-CN" sz="1200" b="1" kern="100" dirty="0">
                        <a:solidFill>
                          <a:srgbClr val="FF0000"/>
                        </a:solidFill>
                        <a:latin typeface="Times New Roman" panose="02020603050405020304" pitchFamily="18" charset="0"/>
                        <a:ea typeface="仿宋" panose="02010609060101010101" pitchFamily="49" charset="-122"/>
                        <a:cs typeface="黑体"/>
                      </a:endParaRPr>
                    </a:p>
                  </a:txBody>
                  <a:tcPr marL="0" marR="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200" b="1" kern="100" dirty="0">
                          <a:solidFill>
                            <a:srgbClr val="FF0000"/>
                          </a:solidFill>
                          <a:latin typeface="Times New Roman" panose="02020603050405020304" pitchFamily="18" charset="0"/>
                          <a:ea typeface="仿宋" panose="02010609060101010101" pitchFamily="49" charset="-122"/>
                          <a:cs typeface="黑体"/>
                        </a:rPr>
                        <a:t>是否为课程思政优秀教师</a:t>
                      </a:r>
                      <a:endParaRPr lang="zh-CN" sz="1200" b="1" kern="100" dirty="0">
                        <a:solidFill>
                          <a:srgbClr val="FF0000"/>
                        </a:solidFill>
                        <a:latin typeface="Times New Roman" panose="02020603050405020304" pitchFamily="18" charset="0"/>
                        <a:ea typeface="仿宋" panose="02010609060101010101" pitchFamily="49" charset="-122"/>
                        <a:cs typeface="黑体"/>
                      </a:endParaRPr>
                    </a:p>
                  </a:txBody>
                  <a:tcPr marL="0" marR="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603593">
                <a:tc>
                  <a:txBody>
                    <a:bodyPr/>
                    <a:lstStyle/>
                    <a:p>
                      <a:pPr algn="ctr">
                        <a:spcAft>
                          <a:spcPts val="0"/>
                        </a:spcAft>
                      </a:pPr>
                      <a:endParaRPr lang="en-US" sz="1200" kern="0" dirty="0">
                        <a:solidFill>
                          <a:srgbClr val="000000"/>
                        </a:solidFill>
                        <a:latin typeface="Times New Roman" panose="02020603050405020304" pitchFamily="18" charset="0"/>
                        <a:ea typeface="仿宋" panose="02010609060101010101" pitchFamily="49" charset="-122"/>
                        <a:cs typeface="黑体"/>
                      </a:endParaRPr>
                    </a:p>
                  </a:txBody>
                  <a:tcPr marL="0" marR="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200" kern="0">
                        <a:solidFill>
                          <a:srgbClr val="000000"/>
                        </a:solidFill>
                        <a:latin typeface="Times New Roman" panose="02020603050405020304" pitchFamily="18" charset="0"/>
                        <a:ea typeface="仿宋" panose="02010609060101010101" pitchFamily="49" charset="-122"/>
                        <a:cs typeface="黑体"/>
                      </a:endParaRPr>
                    </a:p>
                  </a:txBody>
                  <a:tcPr marL="0" marR="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0" dirty="0">
                          <a:solidFill>
                            <a:srgbClr val="000000"/>
                          </a:solidFill>
                          <a:latin typeface="Times New Roman" panose="02020603050405020304" pitchFamily="18" charset="0"/>
                          <a:ea typeface="仿宋" panose="02010609060101010101" pitchFamily="49" charset="-122"/>
                          <a:cs typeface="Times New Roman"/>
                        </a:rPr>
                        <a:t>下拉选择</a:t>
                      </a:r>
                      <a:endParaRPr lang="zh-CN" sz="1200" kern="100" dirty="0">
                        <a:latin typeface="Times New Roman" panose="02020603050405020304" pitchFamily="18" charset="0"/>
                        <a:ea typeface="仿宋" panose="02010609060101010101" pitchFamily="49" charset="-122"/>
                        <a:cs typeface="黑体"/>
                      </a:endParaRPr>
                    </a:p>
                  </a:txBody>
                  <a:tcPr marL="0" marR="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200" kern="0" dirty="0">
                        <a:solidFill>
                          <a:srgbClr val="000000"/>
                        </a:solidFill>
                        <a:latin typeface="Times New Roman" panose="02020603050405020304" pitchFamily="18" charset="0"/>
                        <a:ea typeface="仿宋" panose="02010609060101010101" pitchFamily="49" charset="-122"/>
                        <a:cs typeface="黑体"/>
                      </a:endParaRPr>
                    </a:p>
                  </a:txBody>
                  <a:tcPr marL="0" marR="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200" kern="0" dirty="0">
                        <a:solidFill>
                          <a:srgbClr val="000000"/>
                        </a:solidFill>
                        <a:latin typeface="Times New Roman" panose="02020603050405020304" pitchFamily="18" charset="0"/>
                        <a:ea typeface="仿宋" panose="02010609060101010101" pitchFamily="49" charset="-122"/>
                        <a:cs typeface="黑体"/>
                      </a:endParaRPr>
                    </a:p>
                  </a:txBody>
                  <a:tcPr marL="0" marR="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200" kern="0">
                        <a:solidFill>
                          <a:srgbClr val="000000"/>
                        </a:solidFill>
                        <a:latin typeface="Times New Roman" panose="02020603050405020304" pitchFamily="18" charset="0"/>
                        <a:ea typeface="仿宋" panose="02010609060101010101" pitchFamily="49" charset="-122"/>
                        <a:cs typeface="黑体"/>
                      </a:endParaRPr>
                    </a:p>
                  </a:txBody>
                  <a:tcPr marL="0" marR="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0">
                          <a:solidFill>
                            <a:srgbClr val="000000"/>
                          </a:solidFill>
                          <a:latin typeface="Times New Roman" panose="02020603050405020304" pitchFamily="18" charset="0"/>
                          <a:ea typeface="仿宋" panose="02010609060101010101" pitchFamily="49" charset="-122"/>
                          <a:cs typeface="Times New Roman"/>
                        </a:rPr>
                        <a:t>下拉</a:t>
                      </a:r>
                      <a:endParaRPr lang="zh-CN" sz="1200" kern="100">
                        <a:latin typeface="Times New Roman" panose="02020603050405020304" pitchFamily="18" charset="0"/>
                        <a:ea typeface="仿宋" panose="02010609060101010101" pitchFamily="49" charset="-122"/>
                        <a:cs typeface="黑体"/>
                      </a:endParaRPr>
                    </a:p>
                    <a:p>
                      <a:pPr algn="ctr">
                        <a:spcAft>
                          <a:spcPts val="0"/>
                        </a:spcAft>
                      </a:pPr>
                      <a:r>
                        <a:rPr lang="zh-CN" sz="1200" kern="0">
                          <a:solidFill>
                            <a:srgbClr val="000000"/>
                          </a:solidFill>
                          <a:latin typeface="Times New Roman" panose="02020603050405020304" pitchFamily="18" charset="0"/>
                          <a:ea typeface="仿宋" panose="02010609060101010101" pitchFamily="49" charset="-122"/>
                          <a:cs typeface="Times New Roman"/>
                        </a:rPr>
                        <a:t>选择</a:t>
                      </a:r>
                      <a:endParaRPr lang="zh-CN" sz="1200" kern="100">
                        <a:latin typeface="Times New Roman" panose="02020603050405020304" pitchFamily="18" charset="0"/>
                        <a:ea typeface="仿宋" panose="02010609060101010101" pitchFamily="49" charset="-122"/>
                        <a:cs typeface="黑体"/>
                      </a:endParaRPr>
                    </a:p>
                  </a:txBody>
                  <a:tcPr marL="0" marR="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0">
                          <a:solidFill>
                            <a:srgbClr val="000000"/>
                          </a:solidFill>
                          <a:latin typeface="Times New Roman" panose="02020603050405020304" pitchFamily="18" charset="0"/>
                          <a:ea typeface="仿宋" panose="02010609060101010101" pitchFamily="49" charset="-122"/>
                          <a:cs typeface="Times New Roman"/>
                        </a:rPr>
                        <a:t>下拉</a:t>
                      </a:r>
                      <a:endParaRPr lang="zh-CN" sz="1200" kern="100">
                        <a:latin typeface="Times New Roman" panose="02020603050405020304" pitchFamily="18" charset="0"/>
                        <a:ea typeface="仿宋" panose="02010609060101010101" pitchFamily="49" charset="-122"/>
                        <a:cs typeface="黑体"/>
                      </a:endParaRPr>
                    </a:p>
                    <a:p>
                      <a:pPr algn="ctr">
                        <a:spcAft>
                          <a:spcPts val="0"/>
                        </a:spcAft>
                      </a:pPr>
                      <a:r>
                        <a:rPr lang="zh-CN" sz="1200" kern="0">
                          <a:solidFill>
                            <a:srgbClr val="000000"/>
                          </a:solidFill>
                          <a:latin typeface="Times New Roman" panose="02020603050405020304" pitchFamily="18" charset="0"/>
                          <a:ea typeface="仿宋" panose="02010609060101010101" pitchFamily="49" charset="-122"/>
                          <a:cs typeface="Times New Roman"/>
                        </a:rPr>
                        <a:t>选择</a:t>
                      </a:r>
                      <a:endParaRPr lang="zh-CN" sz="1200" kern="100">
                        <a:latin typeface="Times New Roman" panose="02020603050405020304" pitchFamily="18" charset="0"/>
                        <a:ea typeface="仿宋" panose="02010609060101010101" pitchFamily="49" charset="-122"/>
                        <a:cs typeface="黑体"/>
                      </a:endParaRPr>
                    </a:p>
                  </a:txBody>
                  <a:tcPr marL="0" marR="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0">
                          <a:solidFill>
                            <a:srgbClr val="000000"/>
                          </a:solidFill>
                          <a:latin typeface="Times New Roman" panose="02020603050405020304" pitchFamily="18" charset="0"/>
                          <a:ea typeface="仿宋" panose="02010609060101010101" pitchFamily="49" charset="-122"/>
                          <a:cs typeface="Times New Roman"/>
                        </a:rPr>
                        <a:t>下拉选择</a:t>
                      </a:r>
                      <a:endParaRPr lang="zh-CN" sz="1200" kern="100">
                        <a:latin typeface="Times New Roman" panose="02020603050405020304" pitchFamily="18" charset="0"/>
                        <a:ea typeface="仿宋" panose="02010609060101010101" pitchFamily="49" charset="-122"/>
                        <a:cs typeface="黑体"/>
                      </a:endParaRPr>
                    </a:p>
                  </a:txBody>
                  <a:tcPr marL="0" marR="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0">
                          <a:solidFill>
                            <a:srgbClr val="000000"/>
                          </a:solidFill>
                          <a:latin typeface="Times New Roman" panose="02020603050405020304" pitchFamily="18" charset="0"/>
                          <a:ea typeface="仿宋" panose="02010609060101010101" pitchFamily="49" charset="-122"/>
                          <a:cs typeface="Times New Roman"/>
                        </a:rPr>
                        <a:t>下拉选择</a:t>
                      </a:r>
                      <a:endParaRPr lang="zh-CN" sz="1200" kern="100">
                        <a:latin typeface="Times New Roman" panose="02020603050405020304" pitchFamily="18" charset="0"/>
                        <a:ea typeface="仿宋" panose="02010609060101010101" pitchFamily="49" charset="-122"/>
                        <a:cs typeface="黑体"/>
                      </a:endParaRPr>
                    </a:p>
                  </a:txBody>
                  <a:tcPr marL="0" marR="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0">
                          <a:solidFill>
                            <a:srgbClr val="000000"/>
                          </a:solidFill>
                          <a:latin typeface="Times New Roman" panose="02020603050405020304" pitchFamily="18" charset="0"/>
                          <a:ea typeface="仿宋" panose="02010609060101010101" pitchFamily="49" charset="-122"/>
                          <a:cs typeface="Times New Roman"/>
                        </a:rPr>
                        <a:t>下拉选择</a:t>
                      </a:r>
                      <a:endParaRPr lang="zh-CN" sz="1200" kern="100">
                        <a:latin typeface="Times New Roman" panose="02020603050405020304" pitchFamily="18" charset="0"/>
                        <a:ea typeface="仿宋" panose="02010609060101010101" pitchFamily="49" charset="-122"/>
                        <a:cs typeface="黑体"/>
                      </a:endParaRPr>
                    </a:p>
                  </a:txBody>
                  <a:tcPr marL="0" marR="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200" kern="0">
                        <a:solidFill>
                          <a:srgbClr val="000000"/>
                        </a:solidFill>
                        <a:latin typeface="Times New Roman" panose="02020603050405020304" pitchFamily="18" charset="0"/>
                        <a:ea typeface="仿宋" panose="02010609060101010101" pitchFamily="49" charset="-122"/>
                        <a:cs typeface="黑体"/>
                      </a:endParaRPr>
                    </a:p>
                  </a:txBody>
                  <a:tcPr marL="0" marR="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603593">
                <a:tc>
                  <a:txBody>
                    <a:bodyPr/>
                    <a:lstStyle/>
                    <a:p>
                      <a:pPr algn="ctr">
                        <a:spcAft>
                          <a:spcPts val="0"/>
                        </a:spcAft>
                      </a:pPr>
                      <a:r>
                        <a:rPr lang="en-US" sz="1200" kern="0">
                          <a:latin typeface="Times New Roman" panose="02020603050405020304" pitchFamily="18" charset="0"/>
                          <a:ea typeface="仿宋" panose="02010609060101010101" pitchFamily="49" charset="-122"/>
                          <a:cs typeface="黑体"/>
                        </a:rPr>
                        <a:t>1001</a:t>
                      </a:r>
                      <a:endParaRPr lang="zh-CN" sz="1200" kern="100">
                        <a:latin typeface="Times New Roman" panose="02020603050405020304" pitchFamily="18" charset="0"/>
                        <a:ea typeface="仿宋" panose="02010609060101010101" pitchFamily="49" charset="-122"/>
                        <a:cs typeface="黑体"/>
                      </a:endParaRPr>
                    </a:p>
                  </a:txBody>
                  <a:tcPr marL="0" marR="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200" kern="0">
                          <a:latin typeface="Times New Roman" panose="02020603050405020304" pitchFamily="18" charset="0"/>
                          <a:ea typeface="仿宋" panose="02010609060101010101" pitchFamily="49" charset="-122"/>
                          <a:cs typeface="Arial"/>
                        </a:rPr>
                        <a:t>张三</a:t>
                      </a:r>
                      <a:endParaRPr lang="zh-CN" sz="1200" kern="100">
                        <a:latin typeface="Times New Roman" panose="02020603050405020304" pitchFamily="18" charset="0"/>
                        <a:ea typeface="仿宋" panose="02010609060101010101" pitchFamily="49" charset="-122"/>
                        <a:cs typeface="黑体"/>
                      </a:endParaRPr>
                    </a:p>
                  </a:txBody>
                  <a:tcPr marL="0" marR="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200" kern="0">
                          <a:latin typeface="Times New Roman" panose="02020603050405020304" pitchFamily="18" charset="0"/>
                          <a:ea typeface="仿宋" panose="02010609060101010101" pitchFamily="49" charset="-122"/>
                          <a:cs typeface="Arial"/>
                        </a:rPr>
                        <a:t>专业课</a:t>
                      </a:r>
                      <a:endParaRPr lang="zh-CN" sz="1200" kern="100">
                        <a:latin typeface="Times New Roman" panose="02020603050405020304" pitchFamily="18" charset="0"/>
                        <a:ea typeface="仿宋" panose="02010609060101010101" pitchFamily="49" charset="-122"/>
                        <a:cs typeface="黑体"/>
                      </a:endParaRPr>
                    </a:p>
                  </a:txBody>
                  <a:tcPr marL="0" marR="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200" kern="0" dirty="0">
                          <a:solidFill>
                            <a:srgbClr val="000000"/>
                          </a:solidFill>
                          <a:latin typeface="Times New Roman" panose="02020603050405020304" pitchFamily="18" charset="0"/>
                          <a:ea typeface="仿宋" panose="02010609060101010101" pitchFamily="49" charset="-122"/>
                          <a:cs typeface="Times New Roman"/>
                        </a:rPr>
                        <a:t>汉语言文学</a:t>
                      </a:r>
                      <a:endParaRPr lang="zh-CN" sz="1200" kern="100" dirty="0">
                        <a:latin typeface="Times New Roman" panose="02020603050405020304" pitchFamily="18" charset="0"/>
                        <a:ea typeface="仿宋" panose="02010609060101010101" pitchFamily="49" charset="-122"/>
                        <a:cs typeface="黑体"/>
                      </a:endParaRPr>
                    </a:p>
                  </a:txBody>
                  <a:tcPr marL="0" marR="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200" kern="0" dirty="0">
                          <a:latin typeface="Times New Roman" panose="02020603050405020304" pitchFamily="18" charset="0"/>
                          <a:ea typeface="仿宋" panose="02010609060101010101" pitchFamily="49" charset="-122"/>
                          <a:cs typeface="黑体"/>
                        </a:rPr>
                        <a:t>050501</a:t>
                      </a:r>
                      <a:endParaRPr lang="zh-CN" sz="1200" kern="100" dirty="0">
                        <a:latin typeface="Times New Roman" panose="02020603050405020304" pitchFamily="18" charset="0"/>
                        <a:ea typeface="仿宋" panose="02010609060101010101" pitchFamily="49" charset="-122"/>
                        <a:cs typeface="黑体"/>
                      </a:endParaRPr>
                    </a:p>
                  </a:txBody>
                  <a:tcPr marL="0" marR="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200" kern="0" dirty="0">
                          <a:latin typeface="Times New Roman" panose="02020603050405020304" pitchFamily="18" charset="0"/>
                          <a:ea typeface="仿宋" panose="02010609060101010101" pitchFamily="49" charset="-122"/>
                          <a:cs typeface="黑体"/>
                        </a:rPr>
                        <a:t>2013</a:t>
                      </a:r>
                      <a:endParaRPr lang="zh-CN" sz="1200" kern="100" dirty="0">
                        <a:latin typeface="Times New Roman" panose="02020603050405020304" pitchFamily="18" charset="0"/>
                        <a:ea typeface="仿宋" panose="02010609060101010101" pitchFamily="49" charset="-122"/>
                        <a:cs typeface="黑体"/>
                      </a:endParaRPr>
                    </a:p>
                  </a:txBody>
                  <a:tcPr marL="0" marR="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200" kern="0" dirty="0">
                          <a:latin typeface="Times New Roman" panose="02020603050405020304" pitchFamily="18" charset="0"/>
                          <a:ea typeface="仿宋" panose="02010609060101010101" pitchFamily="49" charset="-122"/>
                          <a:cs typeface="Arial"/>
                        </a:rPr>
                        <a:t>否</a:t>
                      </a:r>
                      <a:endParaRPr lang="zh-CN" sz="1200" kern="100" dirty="0">
                        <a:latin typeface="Times New Roman" panose="02020603050405020304" pitchFamily="18" charset="0"/>
                        <a:ea typeface="仿宋" panose="02010609060101010101" pitchFamily="49" charset="-122"/>
                        <a:cs typeface="黑体"/>
                      </a:endParaRPr>
                    </a:p>
                  </a:txBody>
                  <a:tcPr marL="0" marR="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200" kern="0" dirty="0">
                          <a:latin typeface="Times New Roman" panose="02020603050405020304" pitchFamily="18" charset="0"/>
                          <a:ea typeface="仿宋" panose="02010609060101010101" pitchFamily="49" charset="-122"/>
                          <a:cs typeface="Arial"/>
                        </a:rPr>
                        <a:t>否</a:t>
                      </a:r>
                      <a:endParaRPr lang="zh-CN" sz="1200" kern="100" dirty="0">
                        <a:latin typeface="Times New Roman" panose="02020603050405020304" pitchFamily="18" charset="0"/>
                        <a:ea typeface="仿宋" panose="02010609060101010101" pitchFamily="49" charset="-122"/>
                        <a:cs typeface="黑体"/>
                      </a:endParaRPr>
                    </a:p>
                  </a:txBody>
                  <a:tcPr marL="0" marR="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200" kern="0" dirty="0">
                          <a:latin typeface="Times New Roman" panose="02020603050405020304" pitchFamily="18" charset="0"/>
                          <a:ea typeface="仿宋" panose="02010609060101010101" pitchFamily="49" charset="-122"/>
                          <a:cs typeface="Arial"/>
                        </a:rPr>
                        <a:t>是</a:t>
                      </a:r>
                      <a:endParaRPr lang="zh-CN" sz="1200" kern="100" dirty="0">
                        <a:latin typeface="Times New Roman" panose="02020603050405020304" pitchFamily="18" charset="0"/>
                        <a:ea typeface="仿宋" panose="02010609060101010101" pitchFamily="49" charset="-122"/>
                        <a:cs typeface="黑体"/>
                      </a:endParaRPr>
                    </a:p>
                  </a:txBody>
                  <a:tcPr marL="0" marR="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200" kern="0" dirty="0">
                          <a:latin typeface="Times New Roman" panose="02020603050405020304" pitchFamily="18" charset="0"/>
                          <a:ea typeface="仿宋" panose="02010609060101010101" pitchFamily="49" charset="-122"/>
                          <a:cs typeface="Arial"/>
                        </a:rPr>
                        <a:t>否</a:t>
                      </a:r>
                      <a:endParaRPr lang="zh-CN" sz="1200" kern="100" dirty="0">
                        <a:latin typeface="Times New Roman" panose="02020603050405020304" pitchFamily="18" charset="0"/>
                        <a:ea typeface="仿宋" panose="02010609060101010101" pitchFamily="49" charset="-122"/>
                        <a:cs typeface="黑体"/>
                      </a:endParaRPr>
                    </a:p>
                  </a:txBody>
                  <a:tcPr marL="0" marR="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200" kern="0" dirty="0">
                          <a:latin typeface="Times New Roman" panose="02020603050405020304" pitchFamily="18" charset="0"/>
                          <a:ea typeface="仿宋" panose="02010609060101010101" pitchFamily="49" charset="-122"/>
                          <a:cs typeface="Arial"/>
                        </a:rPr>
                        <a:t>是</a:t>
                      </a:r>
                      <a:endParaRPr lang="zh-CN" sz="1200" kern="100" dirty="0">
                        <a:latin typeface="Times New Roman" panose="02020603050405020304" pitchFamily="18" charset="0"/>
                        <a:ea typeface="仿宋" panose="02010609060101010101" pitchFamily="49" charset="-122"/>
                        <a:cs typeface="黑体"/>
                      </a:endParaRPr>
                    </a:p>
                  </a:txBody>
                  <a:tcPr marL="0" marR="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200" kern="100" dirty="0">
                          <a:latin typeface="Times New Roman" panose="02020603050405020304" pitchFamily="18" charset="0"/>
                          <a:ea typeface="仿宋" panose="02010609060101010101" pitchFamily="49" charset="-122"/>
                          <a:cs typeface="黑体"/>
                        </a:rPr>
                        <a:t>是</a:t>
                      </a:r>
                      <a:endParaRPr lang="zh-CN" sz="1200" kern="100" dirty="0">
                        <a:latin typeface="Times New Roman" panose="02020603050405020304" pitchFamily="18" charset="0"/>
                        <a:ea typeface="仿宋" panose="02010609060101010101" pitchFamily="49" charset="-122"/>
                        <a:cs typeface="黑体"/>
                      </a:endParaRPr>
                    </a:p>
                  </a:txBody>
                  <a:tcPr marL="0" marR="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0994805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bwMode="auto">
          <a:xfrm>
            <a:off x="410449" y="374156"/>
            <a:ext cx="6368824" cy="512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algn="ctr" rtl="0" eaLnBrk="1" fontAlgn="base" hangingPunct="1">
              <a:spcBef>
                <a:spcPct val="0"/>
              </a:spcBef>
              <a:spcAft>
                <a:spcPct val="0"/>
              </a:spcAft>
              <a:buFont typeface="Arial" panose="020B0604020202020204" pitchFamily="34" charset="0"/>
              <a:defRPr sz="1200" kern="1200">
                <a:solidFill>
                  <a:srgbClr val="898989"/>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l"/>
            <a:r>
              <a:rPr lang="zh-CN" altLang="en-US" sz="2800" b="1" dirty="0">
                <a:latin typeface="Times New Roman" panose="02020603050405020304" pitchFamily="18" charset="0"/>
                <a:ea typeface="仿宋" panose="02010609060101010101" pitchFamily="49" charset="-122"/>
              </a:rPr>
              <a:t>（一）学校基本信息</a:t>
            </a:r>
          </a:p>
        </p:txBody>
      </p:sp>
      <p:sp>
        <p:nvSpPr>
          <p:cNvPr id="3" name="矩形 2"/>
          <p:cNvSpPr/>
          <p:nvPr/>
        </p:nvSpPr>
        <p:spPr>
          <a:xfrm>
            <a:off x="1468274" y="886192"/>
            <a:ext cx="9595863" cy="461665"/>
          </a:xfrm>
          <a:prstGeom prst="rect">
            <a:avLst/>
          </a:prstGeom>
        </p:spPr>
        <p:txBody>
          <a:bodyPr wrap="square" anchor="b">
            <a:spAutoFit/>
          </a:bodyPr>
          <a:lstStyle/>
          <a:p>
            <a:pPr lvl="0" algn="just">
              <a:defRPr/>
            </a:pPr>
            <a:r>
              <a:rPr lang="zh-CN" altLang="en-US" sz="2400" b="1" dirty="0">
                <a:solidFill>
                  <a:srgbClr val="4EA4DD"/>
                </a:solidFill>
                <a:latin typeface="Times New Roman" panose="02020603050405020304" pitchFamily="18" charset="0"/>
                <a:ea typeface="仿宋" panose="02010609060101010101" pitchFamily="49" charset="-122"/>
              </a:rPr>
              <a:t>表</a:t>
            </a:r>
            <a:r>
              <a:rPr lang="en-US" altLang="zh-CN" sz="2400" b="1" dirty="0">
                <a:solidFill>
                  <a:srgbClr val="4EA4DD"/>
                </a:solidFill>
                <a:latin typeface="Times New Roman" panose="02020603050405020304" pitchFamily="18" charset="0"/>
                <a:ea typeface="仿宋" panose="02010609060101010101" pitchFamily="49" charset="-122"/>
              </a:rPr>
              <a:t>1-5-3</a:t>
            </a:r>
            <a:r>
              <a:rPr lang="zh-CN" altLang="en-US" sz="2400" b="1" dirty="0">
                <a:solidFill>
                  <a:srgbClr val="4EA4DD"/>
                </a:solidFill>
                <a:latin typeface="Times New Roman" panose="02020603050405020304" pitchFamily="18" charset="0"/>
                <a:ea typeface="仿宋" panose="02010609060101010101" pitchFamily="49" charset="-122"/>
              </a:rPr>
              <a:t>外聘和兼职教师基本信息（时点） </a:t>
            </a:r>
            <a:endParaRPr kumimoji="0" lang="zh-CN" altLang="en-US" sz="2400" b="1" i="0" u="none" strike="noStrike" kern="1200" cap="none" spc="0" normalizeH="0" baseline="0" noProof="0" dirty="0">
              <a:ln>
                <a:noFill/>
              </a:ln>
              <a:solidFill>
                <a:srgbClr val="E8EAE9">
                  <a:lumMod val="50000"/>
                </a:srgbClr>
              </a:solidFill>
              <a:effectLst/>
              <a:uLnTx/>
              <a:uFillTx/>
              <a:latin typeface="Times New Roman" panose="02020603050405020304" pitchFamily="18" charset="0"/>
              <a:ea typeface="仿宋" panose="02010609060101010101" pitchFamily="49" charset="-122"/>
              <a:cs typeface="+mn-cs"/>
            </a:endParaRPr>
          </a:p>
        </p:txBody>
      </p:sp>
      <p:sp>
        <p:nvSpPr>
          <p:cNvPr id="5" name="文本框 6">
            <a:extLst>
              <a:ext uri="{FF2B5EF4-FFF2-40B4-BE49-F238E27FC236}">
                <a16:creationId xmlns:a16="http://schemas.microsoft.com/office/drawing/2014/main" xmlns="" id="{AAC50814-131C-41E6-BCA8-F68DE0258E54}"/>
              </a:ext>
            </a:extLst>
          </p:cNvPr>
          <p:cNvSpPr>
            <a:spLocks noChangeArrowheads="1"/>
          </p:cNvSpPr>
          <p:nvPr/>
        </p:nvSpPr>
        <p:spPr bwMode="auto">
          <a:xfrm>
            <a:off x="0" y="3436433"/>
            <a:ext cx="12115800" cy="2261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marL="457200" indent="-457200" algn="just">
              <a:lnSpc>
                <a:spcPct val="150000"/>
              </a:lnSpc>
              <a:buFont typeface="Wingdings" panose="05000000000000000000" pitchFamily="2" charset="2"/>
              <a:buChar char="n"/>
              <a:defRPr/>
            </a:pPr>
            <a:r>
              <a:rPr lang="zh-CN" altLang="en-US" sz="2400" dirty="0" bmk="_Toc392188109">
                <a:latin typeface="Times New Roman" panose="02020603050405020304" pitchFamily="18" charset="0"/>
                <a:ea typeface="仿宋" panose="02010609060101010101" pitchFamily="49" charset="-122"/>
                <a:cs typeface="楷体" panose="02010609060101010101" pitchFamily="49" charset="-122"/>
              </a:rPr>
              <a:t>“聘期”：为按月统计，数字格式为阿拉伯数字（聘期一学期及以上才统计），</a:t>
            </a:r>
            <a:r>
              <a:rPr lang="zh-CN" altLang="en-US" sz="2400" dirty="0" bmk="_Toc392188109">
                <a:solidFill>
                  <a:srgbClr val="FF0000"/>
                </a:solidFill>
                <a:latin typeface="Times New Roman" panose="02020603050405020304" pitchFamily="18" charset="0"/>
                <a:ea typeface="仿宋" panose="02010609060101010101" pitchFamily="49" charset="-122"/>
                <a:cs typeface="楷体" panose="02010609060101010101" pitchFamily="49" charset="-122"/>
              </a:rPr>
              <a:t>聘期小于一学期（</a:t>
            </a:r>
            <a:r>
              <a:rPr lang="en-US" altLang="zh-CN" sz="2400" dirty="0" bmk="_Toc392188109">
                <a:solidFill>
                  <a:srgbClr val="FF0000"/>
                </a:solidFill>
                <a:latin typeface="Times New Roman" panose="02020603050405020304" pitchFamily="18" charset="0"/>
                <a:ea typeface="仿宋" panose="02010609060101010101" pitchFamily="49" charset="-122"/>
                <a:cs typeface="楷体" panose="02010609060101010101" pitchFamily="49" charset="-122"/>
              </a:rPr>
              <a:t>6</a:t>
            </a:r>
            <a:r>
              <a:rPr lang="zh-CN" altLang="en-US" sz="2400" dirty="0" bmk="_Toc392188109">
                <a:solidFill>
                  <a:srgbClr val="FF0000"/>
                </a:solidFill>
                <a:latin typeface="Times New Roman" panose="02020603050405020304" pitchFamily="18" charset="0"/>
                <a:ea typeface="仿宋" panose="02010609060101010101" pitchFamily="49" charset="-122"/>
                <a:cs typeface="楷体" panose="02010609060101010101" pitchFamily="49" charset="-122"/>
              </a:rPr>
              <a:t>个月），作为兼职教师填报。</a:t>
            </a:r>
            <a:endParaRPr lang="en-US" altLang="zh-CN" sz="2400" dirty="0" bmk="_Toc392188109">
              <a:solidFill>
                <a:srgbClr val="FF0000"/>
              </a:solidFill>
              <a:latin typeface="Times New Roman" panose="02020603050405020304" pitchFamily="18" charset="0"/>
              <a:ea typeface="仿宋" panose="02010609060101010101" pitchFamily="49" charset="-122"/>
              <a:cs typeface="楷体" panose="02010609060101010101" pitchFamily="49" charset="-122"/>
            </a:endParaRPr>
          </a:p>
          <a:p>
            <a:pPr marL="457200" indent="-457200" algn="just">
              <a:lnSpc>
                <a:spcPct val="150000"/>
              </a:lnSpc>
              <a:buFont typeface="Wingdings" panose="05000000000000000000" pitchFamily="2" charset="2"/>
              <a:buChar char="n"/>
              <a:defRPr/>
            </a:pPr>
            <a:r>
              <a:rPr lang="zh-CN" altLang="en-US" sz="2400" dirty="0" bmk="_Toc392188109">
                <a:latin typeface="Times New Roman" panose="02020603050405020304" pitchFamily="18" charset="0"/>
                <a:ea typeface="仿宋" panose="02010609060101010101" pitchFamily="49" charset="-122"/>
                <a:cs typeface="楷体" panose="02010609060101010101" pitchFamily="49" charset="-122"/>
              </a:rPr>
              <a:t>“承担本科教学任务”：如不承担本科教学，选“无”。</a:t>
            </a:r>
          </a:p>
          <a:p>
            <a:pPr marL="0" indent="0" algn="just">
              <a:lnSpc>
                <a:spcPts val="3200"/>
              </a:lnSpc>
              <a:buNone/>
              <a:defRPr/>
            </a:pPr>
            <a:endParaRPr lang="en-US" altLang="zh-CN" sz="2400" dirty="0" bmk="_Toc392188109">
              <a:latin typeface="Times New Roman" panose="02020603050405020304" pitchFamily="18" charset="0"/>
              <a:ea typeface="仿宋" panose="02010609060101010101" pitchFamily="49" charset="-122"/>
              <a:cs typeface="楷体" panose="02010609060101010101" pitchFamily="49" charset="-122"/>
            </a:endParaRPr>
          </a:p>
        </p:txBody>
      </p:sp>
      <p:graphicFrame>
        <p:nvGraphicFramePr>
          <p:cNvPr id="7" name="表格 6"/>
          <p:cNvGraphicFramePr>
            <a:graphicFrameLocks noGrp="1"/>
          </p:cNvGraphicFramePr>
          <p:nvPr>
            <p:extLst>
              <p:ext uri="{D42A27DB-BD31-4B8C-83A1-F6EECF244321}">
                <p14:modId xmlns:p14="http://schemas.microsoft.com/office/powerpoint/2010/main" val="3356661571"/>
              </p:ext>
            </p:extLst>
          </p:nvPr>
        </p:nvGraphicFramePr>
        <p:xfrm>
          <a:off x="92396" y="1445921"/>
          <a:ext cx="11705352" cy="1990512"/>
        </p:xfrm>
        <a:graphic>
          <a:graphicData uri="http://schemas.openxmlformats.org/drawingml/2006/table">
            <a:tbl>
              <a:tblPr/>
              <a:tblGrid>
                <a:gridCol w="508684">
                  <a:extLst>
                    <a:ext uri="{9D8B030D-6E8A-4147-A177-3AD203B41FA5}">
                      <a16:colId xmlns:a16="http://schemas.microsoft.com/office/drawing/2014/main" xmlns="" val="20000"/>
                    </a:ext>
                  </a:extLst>
                </a:gridCol>
                <a:gridCol w="409193">
                  <a:extLst>
                    <a:ext uri="{9D8B030D-6E8A-4147-A177-3AD203B41FA5}">
                      <a16:colId xmlns:a16="http://schemas.microsoft.com/office/drawing/2014/main" xmlns="" val="20001"/>
                    </a:ext>
                  </a:extLst>
                </a:gridCol>
                <a:gridCol w="795121">
                  <a:extLst>
                    <a:ext uri="{9D8B030D-6E8A-4147-A177-3AD203B41FA5}">
                      <a16:colId xmlns:a16="http://schemas.microsoft.com/office/drawing/2014/main" xmlns="" val="20002"/>
                    </a:ext>
                  </a:extLst>
                </a:gridCol>
                <a:gridCol w="754201">
                  <a:extLst>
                    <a:ext uri="{9D8B030D-6E8A-4147-A177-3AD203B41FA5}">
                      <a16:colId xmlns:a16="http://schemas.microsoft.com/office/drawing/2014/main" xmlns="" val="20003"/>
                    </a:ext>
                  </a:extLst>
                </a:gridCol>
                <a:gridCol w="777469">
                  <a:extLst>
                    <a:ext uri="{9D8B030D-6E8A-4147-A177-3AD203B41FA5}">
                      <a16:colId xmlns:a16="http://schemas.microsoft.com/office/drawing/2014/main" xmlns="" val="20004"/>
                    </a:ext>
                  </a:extLst>
                </a:gridCol>
                <a:gridCol w="754201">
                  <a:extLst>
                    <a:ext uri="{9D8B030D-6E8A-4147-A177-3AD203B41FA5}">
                      <a16:colId xmlns:a16="http://schemas.microsoft.com/office/drawing/2014/main" xmlns="" val="20005"/>
                    </a:ext>
                  </a:extLst>
                </a:gridCol>
                <a:gridCol w="864120">
                  <a:extLst>
                    <a:ext uri="{9D8B030D-6E8A-4147-A177-3AD203B41FA5}">
                      <a16:colId xmlns:a16="http://schemas.microsoft.com/office/drawing/2014/main" xmlns="" val="20006"/>
                    </a:ext>
                  </a:extLst>
                </a:gridCol>
                <a:gridCol w="874552">
                  <a:extLst>
                    <a:ext uri="{9D8B030D-6E8A-4147-A177-3AD203B41FA5}">
                      <a16:colId xmlns:a16="http://schemas.microsoft.com/office/drawing/2014/main" xmlns="" val="20007"/>
                    </a:ext>
                  </a:extLst>
                </a:gridCol>
                <a:gridCol w="807154">
                  <a:extLst>
                    <a:ext uri="{9D8B030D-6E8A-4147-A177-3AD203B41FA5}">
                      <a16:colId xmlns:a16="http://schemas.microsoft.com/office/drawing/2014/main" xmlns="" val="20008"/>
                    </a:ext>
                  </a:extLst>
                </a:gridCol>
                <a:gridCol w="846469">
                  <a:extLst>
                    <a:ext uri="{9D8B030D-6E8A-4147-A177-3AD203B41FA5}">
                      <a16:colId xmlns:a16="http://schemas.microsoft.com/office/drawing/2014/main" xmlns="" val="20009"/>
                    </a:ext>
                  </a:extLst>
                </a:gridCol>
                <a:gridCol w="722908">
                  <a:extLst>
                    <a:ext uri="{9D8B030D-6E8A-4147-A177-3AD203B41FA5}">
                      <a16:colId xmlns:a16="http://schemas.microsoft.com/office/drawing/2014/main" xmlns="" val="20010"/>
                    </a:ext>
                  </a:extLst>
                </a:gridCol>
                <a:gridCol w="897820">
                  <a:extLst>
                    <a:ext uri="{9D8B030D-6E8A-4147-A177-3AD203B41FA5}">
                      <a16:colId xmlns:a16="http://schemas.microsoft.com/office/drawing/2014/main" xmlns="" val="20011"/>
                    </a:ext>
                  </a:extLst>
                </a:gridCol>
                <a:gridCol w="897820">
                  <a:extLst>
                    <a:ext uri="{9D8B030D-6E8A-4147-A177-3AD203B41FA5}">
                      <a16:colId xmlns:a16="http://schemas.microsoft.com/office/drawing/2014/main" xmlns="" val="20012"/>
                    </a:ext>
                  </a:extLst>
                </a:gridCol>
                <a:gridCol w="897820">
                  <a:extLst>
                    <a:ext uri="{9D8B030D-6E8A-4147-A177-3AD203B41FA5}">
                      <a16:colId xmlns:a16="http://schemas.microsoft.com/office/drawing/2014/main" xmlns="" val="20013"/>
                    </a:ext>
                  </a:extLst>
                </a:gridCol>
                <a:gridCol w="897820">
                  <a:extLst>
                    <a:ext uri="{9D8B030D-6E8A-4147-A177-3AD203B41FA5}">
                      <a16:colId xmlns:a16="http://schemas.microsoft.com/office/drawing/2014/main" xmlns="" val="20014"/>
                    </a:ext>
                  </a:extLst>
                </a:gridCol>
              </a:tblGrid>
              <a:tr h="783326">
                <a:tc>
                  <a:txBody>
                    <a:bodyPr/>
                    <a:lstStyle/>
                    <a:p>
                      <a:pPr algn="ctr">
                        <a:spcAft>
                          <a:spcPts val="0"/>
                        </a:spcAft>
                      </a:pPr>
                      <a:r>
                        <a:rPr lang="zh-CN" sz="1200" b="1" kern="0" dirty="0">
                          <a:solidFill>
                            <a:srgbClr val="000000"/>
                          </a:solidFill>
                          <a:latin typeface="Times New Roman" panose="02020603050405020304" pitchFamily="18" charset="0"/>
                          <a:ea typeface="仿宋" panose="02010609060101010101" pitchFamily="49" charset="-122"/>
                          <a:cs typeface="Times New Roman"/>
                        </a:rPr>
                        <a:t>工号</a:t>
                      </a:r>
                      <a:endParaRPr lang="zh-CN" sz="1200" kern="100" dirty="0">
                        <a:latin typeface="Times New Roman" panose="02020603050405020304" pitchFamily="18" charset="0"/>
                        <a:ea typeface="仿宋" panose="02010609060101010101" pitchFamily="49" charset="-122"/>
                        <a:cs typeface="黑体"/>
                      </a:endParaRPr>
                    </a:p>
                  </a:txBody>
                  <a:tcPr marL="0" marR="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0" dirty="0">
                          <a:solidFill>
                            <a:srgbClr val="000000"/>
                          </a:solidFill>
                          <a:latin typeface="Times New Roman" panose="02020603050405020304" pitchFamily="18" charset="0"/>
                          <a:ea typeface="仿宋" panose="02010609060101010101" pitchFamily="49" charset="-122"/>
                          <a:cs typeface="Times New Roman"/>
                        </a:rPr>
                        <a:t>姓名</a:t>
                      </a:r>
                      <a:endParaRPr lang="zh-CN" sz="1200" kern="100" dirty="0">
                        <a:latin typeface="Times New Roman" panose="02020603050405020304" pitchFamily="18" charset="0"/>
                        <a:ea typeface="仿宋" panose="02010609060101010101" pitchFamily="49" charset="-122"/>
                        <a:cs typeface="黑体"/>
                      </a:endParaRPr>
                    </a:p>
                  </a:txBody>
                  <a:tcPr marL="0" marR="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200" b="0" kern="100" dirty="0">
                          <a:solidFill>
                            <a:schemeClr val="tx1"/>
                          </a:solidFill>
                          <a:latin typeface="Times New Roman" panose="02020603050405020304" pitchFamily="18" charset="0"/>
                          <a:ea typeface="仿宋" panose="02010609060101010101" pitchFamily="49" charset="-122"/>
                          <a:cs typeface="黑体"/>
                        </a:rPr>
                        <a:t>性别</a:t>
                      </a:r>
                      <a:endParaRPr lang="zh-CN" sz="1200" b="0" kern="100" dirty="0">
                        <a:solidFill>
                          <a:schemeClr val="tx1"/>
                        </a:solidFill>
                        <a:latin typeface="Times New Roman" panose="02020603050405020304" pitchFamily="18" charset="0"/>
                        <a:ea typeface="仿宋" panose="02010609060101010101" pitchFamily="49" charset="-122"/>
                        <a:cs typeface="黑体"/>
                      </a:endParaRPr>
                    </a:p>
                  </a:txBody>
                  <a:tcPr marL="0" marR="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200" b="0" kern="100" dirty="0">
                          <a:solidFill>
                            <a:schemeClr val="tx1"/>
                          </a:solidFill>
                          <a:latin typeface="Times New Roman" panose="02020603050405020304" pitchFamily="18" charset="0"/>
                          <a:ea typeface="仿宋" panose="02010609060101010101" pitchFamily="49" charset="-122"/>
                          <a:cs typeface="黑体"/>
                        </a:rPr>
                        <a:t>出生年月</a:t>
                      </a:r>
                      <a:endParaRPr lang="zh-CN" sz="1200" b="0" kern="100" dirty="0">
                        <a:solidFill>
                          <a:schemeClr val="tx1"/>
                        </a:solidFill>
                        <a:latin typeface="Times New Roman" panose="02020603050405020304" pitchFamily="18" charset="0"/>
                        <a:ea typeface="仿宋" panose="02010609060101010101" pitchFamily="49" charset="-122"/>
                        <a:cs typeface="黑体"/>
                      </a:endParaRPr>
                    </a:p>
                  </a:txBody>
                  <a:tcPr marL="0" marR="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200" b="0" kern="100" dirty="0">
                          <a:solidFill>
                            <a:schemeClr val="tx1"/>
                          </a:solidFill>
                          <a:latin typeface="Times New Roman" panose="02020603050405020304" pitchFamily="18" charset="0"/>
                          <a:ea typeface="仿宋" panose="02010609060101010101" pitchFamily="49" charset="-122"/>
                          <a:cs typeface="黑体"/>
                        </a:rPr>
                        <a:t>聘任时间</a:t>
                      </a:r>
                      <a:endParaRPr lang="zh-CN" sz="1200" b="0" kern="100" dirty="0">
                        <a:solidFill>
                          <a:schemeClr val="tx1"/>
                        </a:solidFill>
                        <a:latin typeface="Times New Roman" panose="02020603050405020304" pitchFamily="18" charset="0"/>
                        <a:ea typeface="仿宋" panose="02010609060101010101" pitchFamily="49" charset="-122"/>
                        <a:cs typeface="黑体"/>
                      </a:endParaRPr>
                    </a:p>
                  </a:txBody>
                  <a:tcPr marL="0" marR="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200" b="0" kern="100" dirty="0">
                          <a:solidFill>
                            <a:schemeClr val="tx1"/>
                          </a:solidFill>
                          <a:latin typeface="Times New Roman" panose="02020603050405020304" pitchFamily="18" charset="0"/>
                          <a:ea typeface="仿宋" panose="02010609060101010101" pitchFamily="49" charset="-122"/>
                          <a:cs typeface="黑体"/>
                        </a:rPr>
                        <a:t>任职状态</a:t>
                      </a:r>
                      <a:endParaRPr lang="zh-CN" sz="1200" b="0" kern="100" dirty="0">
                        <a:solidFill>
                          <a:schemeClr val="tx1"/>
                        </a:solidFill>
                        <a:latin typeface="Times New Roman" panose="02020603050405020304" pitchFamily="18" charset="0"/>
                        <a:ea typeface="仿宋" panose="02010609060101010101" pitchFamily="49" charset="-122"/>
                        <a:cs typeface="黑体"/>
                      </a:endParaRPr>
                    </a:p>
                  </a:txBody>
                  <a:tcPr marL="0" marR="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200" b="0" kern="100" dirty="0">
                          <a:solidFill>
                            <a:schemeClr val="tx1"/>
                          </a:solidFill>
                          <a:latin typeface="Times New Roman" panose="02020603050405020304" pitchFamily="18" charset="0"/>
                          <a:ea typeface="仿宋" panose="02010609060101010101" pitchFamily="49" charset="-122"/>
                          <a:cs typeface="黑体"/>
                        </a:rPr>
                        <a:t>聘期</a:t>
                      </a:r>
                      <a:endParaRPr lang="zh-CN" sz="1200" b="0" kern="100" dirty="0">
                        <a:solidFill>
                          <a:schemeClr val="tx1"/>
                        </a:solidFill>
                        <a:latin typeface="Times New Roman" panose="02020603050405020304" pitchFamily="18" charset="0"/>
                        <a:ea typeface="仿宋" panose="02010609060101010101" pitchFamily="49" charset="-122"/>
                        <a:cs typeface="黑体"/>
                      </a:endParaRPr>
                    </a:p>
                  </a:txBody>
                  <a:tcPr marL="0" marR="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200" b="0" kern="100" dirty="0">
                          <a:solidFill>
                            <a:schemeClr val="tx1"/>
                          </a:solidFill>
                          <a:latin typeface="Times New Roman" panose="02020603050405020304" pitchFamily="18" charset="0"/>
                          <a:ea typeface="仿宋" panose="02010609060101010101" pitchFamily="49" charset="-122"/>
                          <a:cs typeface="黑体"/>
                        </a:rPr>
                        <a:t>单位号</a:t>
                      </a:r>
                      <a:endParaRPr lang="zh-CN" sz="1200" b="0" kern="100" dirty="0">
                        <a:solidFill>
                          <a:schemeClr val="tx1"/>
                        </a:solidFill>
                        <a:latin typeface="Times New Roman" panose="02020603050405020304" pitchFamily="18" charset="0"/>
                        <a:ea typeface="仿宋" panose="02010609060101010101" pitchFamily="49" charset="-122"/>
                        <a:cs typeface="黑体"/>
                      </a:endParaRPr>
                    </a:p>
                  </a:txBody>
                  <a:tcPr marL="0" marR="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200" b="0" kern="100" dirty="0">
                          <a:solidFill>
                            <a:schemeClr val="tx1"/>
                          </a:solidFill>
                          <a:latin typeface="Times New Roman" panose="02020603050405020304" pitchFamily="18" charset="0"/>
                          <a:ea typeface="仿宋" panose="02010609060101010101" pitchFamily="49" charset="-122"/>
                          <a:cs typeface="黑体"/>
                        </a:rPr>
                        <a:t>单位名称</a:t>
                      </a:r>
                      <a:endParaRPr lang="zh-CN" sz="1200" b="0" kern="100" dirty="0">
                        <a:solidFill>
                          <a:schemeClr val="tx1"/>
                        </a:solidFill>
                        <a:latin typeface="Times New Roman" panose="02020603050405020304" pitchFamily="18" charset="0"/>
                        <a:ea typeface="仿宋" panose="02010609060101010101" pitchFamily="49" charset="-122"/>
                        <a:cs typeface="黑体"/>
                      </a:endParaRPr>
                    </a:p>
                  </a:txBody>
                  <a:tcPr marL="0" marR="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200" b="0" kern="100" dirty="0">
                          <a:solidFill>
                            <a:schemeClr val="tx1"/>
                          </a:solidFill>
                          <a:latin typeface="Times New Roman" panose="02020603050405020304" pitchFamily="18" charset="0"/>
                          <a:ea typeface="仿宋" panose="02010609060101010101" pitchFamily="49" charset="-122"/>
                          <a:cs typeface="黑体"/>
                        </a:rPr>
                        <a:t>学历</a:t>
                      </a:r>
                      <a:endParaRPr lang="zh-CN" sz="1200" b="0" kern="100" dirty="0">
                        <a:solidFill>
                          <a:schemeClr val="tx1"/>
                        </a:solidFill>
                        <a:latin typeface="Times New Roman" panose="02020603050405020304" pitchFamily="18" charset="0"/>
                        <a:ea typeface="仿宋" panose="02010609060101010101" pitchFamily="49" charset="-122"/>
                        <a:cs typeface="黑体"/>
                      </a:endParaRPr>
                    </a:p>
                  </a:txBody>
                  <a:tcPr marL="0" marR="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200" b="0" kern="100" dirty="0">
                          <a:solidFill>
                            <a:schemeClr val="tx1"/>
                          </a:solidFill>
                          <a:latin typeface="Times New Roman" panose="02020603050405020304" pitchFamily="18" charset="0"/>
                          <a:ea typeface="仿宋" panose="02010609060101010101" pitchFamily="49" charset="-122"/>
                          <a:cs typeface="黑体"/>
                        </a:rPr>
                        <a:t>最高学位</a:t>
                      </a:r>
                      <a:endParaRPr lang="zh-CN" sz="1200" b="0" kern="100" dirty="0">
                        <a:solidFill>
                          <a:schemeClr val="tx1"/>
                        </a:solidFill>
                        <a:latin typeface="Times New Roman" panose="02020603050405020304" pitchFamily="18" charset="0"/>
                        <a:ea typeface="仿宋" panose="02010609060101010101" pitchFamily="49" charset="-122"/>
                        <a:cs typeface="黑体"/>
                      </a:endParaRPr>
                    </a:p>
                  </a:txBody>
                  <a:tcPr marL="0" marR="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200" b="0" kern="100" dirty="0">
                          <a:solidFill>
                            <a:schemeClr val="tx1"/>
                          </a:solidFill>
                          <a:latin typeface="Times New Roman" panose="02020603050405020304" pitchFamily="18" charset="0"/>
                          <a:ea typeface="仿宋" panose="02010609060101010101" pitchFamily="49" charset="-122"/>
                          <a:cs typeface="黑体"/>
                        </a:rPr>
                        <a:t>专业技术职称</a:t>
                      </a:r>
                      <a:endParaRPr lang="zh-CN" sz="1200" b="0" kern="100" dirty="0">
                        <a:solidFill>
                          <a:schemeClr val="tx1"/>
                        </a:solidFill>
                        <a:latin typeface="Times New Roman" panose="02020603050405020304" pitchFamily="18" charset="0"/>
                        <a:ea typeface="仿宋" panose="02010609060101010101" pitchFamily="49" charset="-122"/>
                        <a:cs typeface="黑体"/>
                      </a:endParaRPr>
                    </a:p>
                  </a:txBody>
                  <a:tcPr marL="0" marR="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200" b="0" kern="100" dirty="0">
                          <a:solidFill>
                            <a:schemeClr val="tx1"/>
                          </a:solidFill>
                          <a:latin typeface="Times New Roman" panose="02020603050405020304" pitchFamily="18" charset="0"/>
                          <a:ea typeface="仿宋" panose="02010609060101010101" pitchFamily="49" charset="-122"/>
                          <a:cs typeface="黑体"/>
                        </a:rPr>
                        <a:t>工作单位类别</a:t>
                      </a:r>
                      <a:endParaRPr lang="zh-CN" sz="1200" b="0" kern="100" dirty="0">
                        <a:solidFill>
                          <a:schemeClr val="tx1"/>
                        </a:solidFill>
                        <a:latin typeface="Times New Roman" panose="02020603050405020304" pitchFamily="18" charset="0"/>
                        <a:ea typeface="仿宋" panose="02010609060101010101" pitchFamily="49" charset="-122"/>
                        <a:cs typeface="黑体"/>
                      </a:endParaRPr>
                    </a:p>
                  </a:txBody>
                  <a:tcPr marL="0" marR="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200" b="0" kern="100" dirty="0">
                          <a:solidFill>
                            <a:schemeClr val="tx1"/>
                          </a:solidFill>
                          <a:latin typeface="Times New Roman" panose="02020603050405020304" pitchFamily="18" charset="0"/>
                          <a:ea typeface="仿宋" panose="02010609060101010101" pitchFamily="49" charset="-122"/>
                          <a:cs typeface="黑体"/>
                        </a:rPr>
                        <a:t>承担本科教学任务</a:t>
                      </a:r>
                      <a:endParaRPr lang="zh-CN" sz="1200" b="0" kern="100" dirty="0">
                        <a:solidFill>
                          <a:schemeClr val="tx1"/>
                        </a:solidFill>
                        <a:latin typeface="Times New Roman" panose="02020603050405020304" pitchFamily="18" charset="0"/>
                        <a:ea typeface="仿宋" panose="02010609060101010101" pitchFamily="49" charset="-122"/>
                        <a:cs typeface="黑体"/>
                      </a:endParaRPr>
                    </a:p>
                  </a:txBody>
                  <a:tcPr marL="0" marR="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200" b="0" kern="100" dirty="0">
                          <a:solidFill>
                            <a:schemeClr val="tx1"/>
                          </a:solidFill>
                          <a:latin typeface="Times New Roman" panose="02020603050405020304" pitchFamily="18" charset="0"/>
                          <a:ea typeface="仿宋" panose="02010609060101010101" pitchFamily="49" charset="-122"/>
                          <a:cs typeface="黑体"/>
                        </a:rPr>
                        <a:t>地区</a:t>
                      </a:r>
                      <a:endParaRPr lang="zh-CN" sz="1200" b="0" kern="100" dirty="0">
                        <a:solidFill>
                          <a:schemeClr val="tx1"/>
                        </a:solidFill>
                        <a:latin typeface="Times New Roman" panose="02020603050405020304" pitchFamily="18" charset="0"/>
                        <a:ea typeface="仿宋" panose="02010609060101010101" pitchFamily="49" charset="-122"/>
                        <a:cs typeface="黑体"/>
                      </a:endParaRPr>
                    </a:p>
                  </a:txBody>
                  <a:tcPr marL="0" marR="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603593">
                <a:tc>
                  <a:txBody>
                    <a:bodyPr/>
                    <a:lstStyle/>
                    <a:p>
                      <a:pPr algn="ctr">
                        <a:spcAft>
                          <a:spcPts val="0"/>
                        </a:spcAft>
                      </a:pPr>
                      <a:endParaRPr lang="en-US" sz="1200" kern="0" dirty="0">
                        <a:solidFill>
                          <a:srgbClr val="000000"/>
                        </a:solidFill>
                        <a:latin typeface="Times New Roman" panose="02020603050405020304" pitchFamily="18" charset="0"/>
                        <a:ea typeface="仿宋" panose="02010609060101010101" pitchFamily="49" charset="-122"/>
                        <a:cs typeface="黑体"/>
                      </a:endParaRPr>
                    </a:p>
                  </a:txBody>
                  <a:tcPr marL="0" marR="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200" kern="0">
                        <a:solidFill>
                          <a:srgbClr val="000000"/>
                        </a:solidFill>
                        <a:latin typeface="Times New Roman" panose="02020603050405020304" pitchFamily="18" charset="0"/>
                        <a:ea typeface="仿宋" panose="02010609060101010101" pitchFamily="49" charset="-122"/>
                        <a:cs typeface="黑体"/>
                      </a:endParaRPr>
                    </a:p>
                  </a:txBody>
                  <a:tcPr marL="0" marR="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0" dirty="0">
                          <a:solidFill>
                            <a:srgbClr val="000000"/>
                          </a:solidFill>
                          <a:latin typeface="Times New Roman" panose="02020603050405020304" pitchFamily="18" charset="0"/>
                          <a:ea typeface="仿宋" panose="02010609060101010101" pitchFamily="49" charset="-122"/>
                          <a:cs typeface="Times New Roman"/>
                        </a:rPr>
                        <a:t>下拉选择</a:t>
                      </a:r>
                      <a:endParaRPr lang="zh-CN" sz="1200" kern="100" dirty="0">
                        <a:latin typeface="Times New Roman" panose="02020603050405020304" pitchFamily="18" charset="0"/>
                        <a:ea typeface="仿宋" panose="02010609060101010101" pitchFamily="49" charset="-122"/>
                        <a:cs typeface="黑体"/>
                      </a:endParaRPr>
                    </a:p>
                  </a:txBody>
                  <a:tcPr marL="0" marR="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200" kern="0" dirty="0">
                        <a:solidFill>
                          <a:srgbClr val="000000"/>
                        </a:solidFill>
                        <a:latin typeface="Times New Roman" panose="02020603050405020304" pitchFamily="18" charset="0"/>
                        <a:ea typeface="仿宋" panose="02010609060101010101" pitchFamily="49" charset="-122"/>
                        <a:cs typeface="黑体"/>
                      </a:endParaRPr>
                    </a:p>
                  </a:txBody>
                  <a:tcPr marL="0" marR="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200" kern="0" dirty="0">
                        <a:solidFill>
                          <a:srgbClr val="000000"/>
                        </a:solidFill>
                        <a:latin typeface="Times New Roman" panose="02020603050405020304" pitchFamily="18" charset="0"/>
                        <a:ea typeface="仿宋" panose="02010609060101010101" pitchFamily="49" charset="-122"/>
                        <a:cs typeface="黑体"/>
                      </a:endParaRPr>
                    </a:p>
                  </a:txBody>
                  <a:tcPr marL="0" marR="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200" kern="0" dirty="0">
                          <a:solidFill>
                            <a:srgbClr val="000000"/>
                          </a:solidFill>
                          <a:latin typeface="Times New Roman" panose="02020603050405020304" pitchFamily="18" charset="0"/>
                          <a:ea typeface="仿宋" panose="02010609060101010101" pitchFamily="49" charset="-122"/>
                          <a:cs typeface="黑体"/>
                        </a:rPr>
                        <a:t>下拉选择</a:t>
                      </a:r>
                      <a:endParaRPr lang="en-US" sz="1200" kern="0" dirty="0">
                        <a:solidFill>
                          <a:srgbClr val="000000"/>
                        </a:solidFill>
                        <a:latin typeface="Times New Roman" panose="02020603050405020304" pitchFamily="18" charset="0"/>
                        <a:ea typeface="仿宋" panose="02010609060101010101" pitchFamily="49" charset="-122"/>
                        <a:cs typeface="黑体"/>
                      </a:endParaRPr>
                    </a:p>
                  </a:txBody>
                  <a:tcPr marL="0" marR="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200" kern="100" dirty="0">
                        <a:latin typeface="Times New Roman" panose="02020603050405020304" pitchFamily="18" charset="0"/>
                        <a:ea typeface="仿宋" panose="02010609060101010101" pitchFamily="49" charset="-122"/>
                        <a:cs typeface="黑体"/>
                      </a:endParaRPr>
                    </a:p>
                  </a:txBody>
                  <a:tcPr marL="0" marR="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200" kern="100" dirty="0">
                        <a:latin typeface="Times New Roman" panose="02020603050405020304" pitchFamily="18" charset="0"/>
                        <a:ea typeface="仿宋" panose="02010609060101010101" pitchFamily="49" charset="-122"/>
                        <a:cs typeface="黑体"/>
                      </a:endParaRPr>
                    </a:p>
                  </a:txBody>
                  <a:tcPr marL="0" marR="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200" kern="100" dirty="0">
                        <a:latin typeface="Times New Roman" panose="02020603050405020304" pitchFamily="18" charset="0"/>
                        <a:ea typeface="仿宋" panose="02010609060101010101" pitchFamily="49" charset="-122"/>
                        <a:cs typeface="黑体"/>
                      </a:endParaRPr>
                    </a:p>
                  </a:txBody>
                  <a:tcPr marL="0" marR="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200" kern="100" dirty="0">
                          <a:latin typeface="Times New Roman" panose="02020603050405020304" pitchFamily="18" charset="0"/>
                          <a:ea typeface="仿宋" panose="02010609060101010101" pitchFamily="49" charset="-122"/>
                          <a:cs typeface="黑体"/>
                        </a:rPr>
                        <a:t>下拉选择</a:t>
                      </a:r>
                      <a:endParaRPr lang="zh-CN" sz="1200" kern="100" dirty="0">
                        <a:latin typeface="Times New Roman" panose="02020603050405020304" pitchFamily="18" charset="0"/>
                        <a:ea typeface="仿宋" panose="02010609060101010101" pitchFamily="49" charset="-122"/>
                        <a:cs typeface="黑体"/>
                      </a:endParaRPr>
                    </a:p>
                  </a:txBody>
                  <a:tcPr marL="0" marR="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0" dirty="0">
                          <a:solidFill>
                            <a:srgbClr val="000000"/>
                          </a:solidFill>
                          <a:latin typeface="Times New Roman" panose="02020603050405020304" pitchFamily="18" charset="0"/>
                          <a:ea typeface="仿宋" panose="02010609060101010101" pitchFamily="49" charset="-122"/>
                          <a:cs typeface="Times New Roman"/>
                        </a:rPr>
                        <a:t>下拉选择</a:t>
                      </a:r>
                      <a:endParaRPr lang="zh-CN" sz="1200" kern="100" dirty="0">
                        <a:latin typeface="Times New Roman" panose="02020603050405020304" pitchFamily="18" charset="0"/>
                        <a:ea typeface="仿宋" panose="02010609060101010101" pitchFamily="49" charset="-122"/>
                        <a:cs typeface="黑体"/>
                      </a:endParaRPr>
                    </a:p>
                  </a:txBody>
                  <a:tcPr marL="0" marR="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200" kern="0" dirty="0">
                          <a:solidFill>
                            <a:srgbClr val="000000"/>
                          </a:solidFill>
                          <a:latin typeface="Times New Roman" panose="02020603050405020304" pitchFamily="18" charset="0"/>
                          <a:ea typeface="仿宋" panose="02010609060101010101" pitchFamily="49" charset="-122"/>
                          <a:cs typeface="黑体"/>
                        </a:rPr>
                        <a:t>下拉选择</a:t>
                      </a:r>
                      <a:endParaRPr lang="en-US" sz="1200" kern="0" dirty="0">
                        <a:solidFill>
                          <a:srgbClr val="000000"/>
                        </a:solidFill>
                        <a:latin typeface="Times New Roman" panose="02020603050405020304" pitchFamily="18" charset="0"/>
                        <a:ea typeface="仿宋" panose="02010609060101010101" pitchFamily="49" charset="-122"/>
                        <a:cs typeface="黑体"/>
                      </a:endParaRPr>
                    </a:p>
                  </a:txBody>
                  <a:tcPr marL="0" marR="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200" kern="0" dirty="0">
                          <a:solidFill>
                            <a:srgbClr val="000000"/>
                          </a:solidFill>
                          <a:latin typeface="Times New Roman" panose="02020603050405020304" pitchFamily="18" charset="0"/>
                          <a:ea typeface="仿宋" panose="02010609060101010101" pitchFamily="49" charset="-122"/>
                          <a:cs typeface="黑体"/>
                        </a:rPr>
                        <a:t>下拉选择</a:t>
                      </a:r>
                      <a:endParaRPr lang="en-US" sz="1200" kern="0" dirty="0">
                        <a:solidFill>
                          <a:srgbClr val="000000"/>
                        </a:solidFill>
                        <a:latin typeface="Times New Roman" panose="02020603050405020304" pitchFamily="18" charset="0"/>
                        <a:ea typeface="仿宋" panose="02010609060101010101" pitchFamily="49" charset="-122"/>
                        <a:cs typeface="黑体"/>
                      </a:endParaRPr>
                    </a:p>
                  </a:txBody>
                  <a:tcPr marL="0" marR="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200" kern="0" dirty="0">
                          <a:solidFill>
                            <a:srgbClr val="000000"/>
                          </a:solidFill>
                          <a:latin typeface="Times New Roman" panose="02020603050405020304" pitchFamily="18" charset="0"/>
                          <a:ea typeface="仿宋" panose="02010609060101010101" pitchFamily="49" charset="-122"/>
                          <a:cs typeface="黑体"/>
                        </a:rPr>
                        <a:t>下拉选择</a:t>
                      </a:r>
                      <a:endParaRPr lang="en-US" sz="1200" kern="0" dirty="0">
                        <a:solidFill>
                          <a:srgbClr val="000000"/>
                        </a:solidFill>
                        <a:latin typeface="Times New Roman" panose="02020603050405020304" pitchFamily="18" charset="0"/>
                        <a:ea typeface="仿宋" panose="02010609060101010101" pitchFamily="49" charset="-122"/>
                        <a:cs typeface="黑体"/>
                      </a:endParaRPr>
                    </a:p>
                  </a:txBody>
                  <a:tcPr marL="0" marR="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200" kern="0" dirty="0">
                          <a:solidFill>
                            <a:srgbClr val="000000"/>
                          </a:solidFill>
                          <a:latin typeface="Times New Roman" panose="02020603050405020304" pitchFamily="18" charset="0"/>
                          <a:ea typeface="仿宋" panose="02010609060101010101" pitchFamily="49" charset="-122"/>
                          <a:cs typeface="黑体"/>
                        </a:rPr>
                        <a:t>下拉选择</a:t>
                      </a:r>
                      <a:endParaRPr lang="en-US" sz="1200" kern="0" dirty="0">
                        <a:solidFill>
                          <a:srgbClr val="000000"/>
                        </a:solidFill>
                        <a:latin typeface="Times New Roman" panose="02020603050405020304" pitchFamily="18" charset="0"/>
                        <a:ea typeface="仿宋" panose="02010609060101010101" pitchFamily="49" charset="-122"/>
                        <a:cs typeface="黑体"/>
                      </a:endParaRPr>
                    </a:p>
                  </a:txBody>
                  <a:tcPr marL="0" marR="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603593">
                <a:tc>
                  <a:txBody>
                    <a:bodyPr/>
                    <a:lstStyle/>
                    <a:p>
                      <a:pPr algn="ctr">
                        <a:spcAft>
                          <a:spcPts val="0"/>
                        </a:spcAft>
                      </a:pPr>
                      <a:r>
                        <a:rPr lang="en-US" sz="1200" kern="0">
                          <a:latin typeface="Times New Roman" panose="02020603050405020304" pitchFamily="18" charset="0"/>
                          <a:ea typeface="仿宋" panose="02010609060101010101" pitchFamily="49" charset="-122"/>
                          <a:cs typeface="黑体"/>
                        </a:rPr>
                        <a:t>1001</a:t>
                      </a:r>
                      <a:endParaRPr lang="zh-CN" sz="1200" kern="100">
                        <a:latin typeface="Times New Roman" panose="02020603050405020304" pitchFamily="18" charset="0"/>
                        <a:ea typeface="仿宋" panose="02010609060101010101" pitchFamily="49" charset="-122"/>
                        <a:cs typeface="黑体"/>
                      </a:endParaRPr>
                    </a:p>
                  </a:txBody>
                  <a:tcPr marL="0" marR="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200" kern="0">
                          <a:latin typeface="Times New Roman" panose="02020603050405020304" pitchFamily="18" charset="0"/>
                          <a:ea typeface="仿宋" panose="02010609060101010101" pitchFamily="49" charset="-122"/>
                          <a:cs typeface="Arial"/>
                        </a:rPr>
                        <a:t>张三</a:t>
                      </a:r>
                      <a:endParaRPr lang="zh-CN" sz="1200" kern="100">
                        <a:latin typeface="Times New Roman" panose="02020603050405020304" pitchFamily="18" charset="0"/>
                        <a:ea typeface="仿宋" panose="02010609060101010101" pitchFamily="49" charset="-122"/>
                        <a:cs typeface="黑体"/>
                      </a:endParaRPr>
                    </a:p>
                  </a:txBody>
                  <a:tcPr marL="0" marR="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200" kern="0" dirty="0">
                          <a:latin typeface="Times New Roman" panose="02020603050405020304" pitchFamily="18" charset="0"/>
                          <a:ea typeface="仿宋" panose="02010609060101010101" pitchFamily="49" charset="-122"/>
                          <a:cs typeface="Arial"/>
                        </a:rPr>
                        <a:t>专</a:t>
                      </a:r>
                      <a:r>
                        <a:rPr lang="zh-CN" altLang="en-US" sz="1200" kern="0" dirty="0">
                          <a:latin typeface="Times New Roman" panose="02020603050405020304" pitchFamily="18" charset="0"/>
                          <a:ea typeface="仿宋" panose="02010609060101010101" pitchFamily="49" charset="-122"/>
                          <a:cs typeface="Arial"/>
                        </a:rPr>
                        <a:t>男</a:t>
                      </a:r>
                      <a:endParaRPr lang="zh-CN" sz="1200" kern="100" dirty="0">
                        <a:latin typeface="Times New Roman" panose="02020603050405020304" pitchFamily="18" charset="0"/>
                        <a:ea typeface="仿宋" panose="02010609060101010101" pitchFamily="49" charset="-122"/>
                        <a:cs typeface="黑体"/>
                      </a:endParaRPr>
                    </a:p>
                  </a:txBody>
                  <a:tcPr marL="0" marR="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a:latin typeface="Times New Roman" panose="02020603050405020304" pitchFamily="18" charset="0"/>
                          <a:ea typeface="仿宋" panose="02010609060101010101" pitchFamily="49" charset="-122"/>
                          <a:cs typeface="黑体"/>
                        </a:rPr>
                        <a:t>1962-10</a:t>
                      </a:r>
                      <a:endParaRPr lang="zh-CN" sz="1200" kern="100" dirty="0">
                        <a:latin typeface="Times New Roman" panose="02020603050405020304" pitchFamily="18" charset="0"/>
                        <a:ea typeface="仿宋" panose="02010609060101010101" pitchFamily="49" charset="-122"/>
                        <a:cs typeface="黑体"/>
                      </a:endParaRPr>
                    </a:p>
                  </a:txBody>
                  <a:tcPr marL="0" marR="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a:latin typeface="Times New Roman" panose="02020603050405020304" pitchFamily="18" charset="0"/>
                          <a:ea typeface="仿宋" panose="02010609060101010101" pitchFamily="49" charset="-122"/>
                          <a:cs typeface="黑体"/>
                        </a:rPr>
                        <a:t>2017</a:t>
                      </a:r>
                      <a:endParaRPr lang="zh-CN" sz="1200" kern="100" dirty="0">
                        <a:latin typeface="Times New Roman" panose="02020603050405020304" pitchFamily="18" charset="0"/>
                        <a:ea typeface="仿宋" panose="02010609060101010101" pitchFamily="49" charset="-122"/>
                        <a:cs typeface="黑体"/>
                      </a:endParaRPr>
                    </a:p>
                  </a:txBody>
                  <a:tcPr marL="0" marR="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200" kern="100" dirty="0">
                          <a:latin typeface="Times New Roman" panose="02020603050405020304" pitchFamily="18" charset="0"/>
                          <a:ea typeface="仿宋" panose="02010609060101010101" pitchFamily="49" charset="-122"/>
                          <a:cs typeface="黑体"/>
                        </a:rPr>
                        <a:t>在聘</a:t>
                      </a:r>
                      <a:endParaRPr lang="zh-CN" sz="1200" kern="100" dirty="0">
                        <a:latin typeface="Times New Roman" panose="02020603050405020304" pitchFamily="18" charset="0"/>
                        <a:ea typeface="仿宋" panose="02010609060101010101" pitchFamily="49" charset="-122"/>
                        <a:cs typeface="黑体"/>
                      </a:endParaRPr>
                    </a:p>
                  </a:txBody>
                  <a:tcPr marL="0" marR="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a:latin typeface="Times New Roman" panose="02020603050405020304" pitchFamily="18" charset="0"/>
                          <a:ea typeface="仿宋" panose="02010609060101010101" pitchFamily="49" charset="-122"/>
                          <a:cs typeface="黑体"/>
                        </a:rPr>
                        <a:t>12</a:t>
                      </a:r>
                      <a:endParaRPr lang="zh-CN" sz="1200" kern="100" dirty="0">
                        <a:latin typeface="Times New Roman" panose="02020603050405020304" pitchFamily="18" charset="0"/>
                        <a:ea typeface="仿宋" panose="02010609060101010101" pitchFamily="49" charset="-122"/>
                        <a:cs typeface="黑体"/>
                      </a:endParaRPr>
                    </a:p>
                  </a:txBody>
                  <a:tcPr marL="0" marR="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0" dirty="0">
                          <a:latin typeface="Times New Roman" panose="02020603050405020304" pitchFamily="18" charset="0"/>
                          <a:ea typeface="仿宋" panose="02010609060101010101" pitchFamily="49" charset="-122"/>
                          <a:cs typeface="Arial"/>
                        </a:rPr>
                        <a:t>JX001</a:t>
                      </a:r>
                      <a:endParaRPr lang="zh-CN" sz="1200" kern="100" dirty="0">
                        <a:latin typeface="Times New Roman" panose="02020603050405020304" pitchFamily="18" charset="0"/>
                        <a:ea typeface="仿宋" panose="02010609060101010101" pitchFamily="49" charset="-122"/>
                        <a:cs typeface="黑体"/>
                      </a:endParaRPr>
                    </a:p>
                  </a:txBody>
                  <a:tcPr marL="0" marR="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200" kern="100" dirty="0">
                          <a:latin typeface="Times New Roman" panose="02020603050405020304" pitchFamily="18" charset="0"/>
                          <a:ea typeface="仿宋" panose="02010609060101010101" pitchFamily="49" charset="-122"/>
                          <a:cs typeface="黑体"/>
                        </a:rPr>
                        <a:t>文学院</a:t>
                      </a:r>
                      <a:endParaRPr lang="zh-CN" sz="1200" kern="100" dirty="0">
                        <a:latin typeface="Times New Roman" panose="02020603050405020304" pitchFamily="18" charset="0"/>
                        <a:ea typeface="仿宋" panose="02010609060101010101" pitchFamily="49" charset="-122"/>
                        <a:cs typeface="黑体"/>
                      </a:endParaRPr>
                    </a:p>
                  </a:txBody>
                  <a:tcPr marL="0" marR="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200" kern="100" dirty="0">
                          <a:latin typeface="Times New Roman" panose="02020603050405020304" pitchFamily="18" charset="0"/>
                          <a:ea typeface="仿宋" panose="02010609060101010101" pitchFamily="49" charset="-122"/>
                          <a:cs typeface="黑体"/>
                        </a:rPr>
                        <a:t>博士研究生</a:t>
                      </a:r>
                      <a:endParaRPr lang="zh-CN" sz="1200" kern="100" dirty="0">
                        <a:latin typeface="Times New Roman" panose="02020603050405020304" pitchFamily="18" charset="0"/>
                        <a:ea typeface="仿宋" panose="02010609060101010101" pitchFamily="49" charset="-122"/>
                        <a:cs typeface="黑体"/>
                      </a:endParaRPr>
                    </a:p>
                  </a:txBody>
                  <a:tcPr marL="0" marR="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200" kern="100" dirty="0">
                          <a:latin typeface="Times New Roman" panose="02020603050405020304" pitchFamily="18" charset="0"/>
                          <a:ea typeface="仿宋" panose="02010609060101010101" pitchFamily="49" charset="-122"/>
                          <a:cs typeface="黑体"/>
                        </a:rPr>
                        <a:t>博士</a:t>
                      </a:r>
                      <a:endParaRPr lang="zh-CN" sz="1200" kern="100" dirty="0">
                        <a:latin typeface="Times New Roman" panose="02020603050405020304" pitchFamily="18" charset="0"/>
                        <a:ea typeface="仿宋" panose="02010609060101010101" pitchFamily="49" charset="-122"/>
                        <a:cs typeface="黑体"/>
                      </a:endParaRPr>
                    </a:p>
                  </a:txBody>
                  <a:tcPr marL="0" marR="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200" kern="100" dirty="0">
                          <a:latin typeface="Times New Roman" panose="02020603050405020304" pitchFamily="18" charset="0"/>
                          <a:ea typeface="仿宋" panose="02010609060101010101" pitchFamily="49" charset="-122"/>
                          <a:cs typeface="黑体"/>
                        </a:rPr>
                        <a:t>教授</a:t>
                      </a:r>
                      <a:endParaRPr lang="zh-CN" sz="1200" kern="100" dirty="0">
                        <a:latin typeface="Times New Roman" panose="02020603050405020304" pitchFamily="18" charset="0"/>
                        <a:ea typeface="仿宋" panose="02010609060101010101" pitchFamily="49" charset="-122"/>
                        <a:cs typeface="黑体"/>
                      </a:endParaRPr>
                    </a:p>
                  </a:txBody>
                  <a:tcPr marL="0" marR="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200" kern="100" dirty="0">
                          <a:latin typeface="Times New Roman" panose="02020603050405020304" pitchFamily="18" charset="0"/>
                          <a:ea typeface="仿宋" panose="02010609060101010101" pitchFamily="49" charset="-122"/>
                          <a:cs typeface="黑体"/>
                        </a:rPr>
                        <a:t>高等学校</a:t>
                      </a:r>
                      <a:endParaRPr lang="zh-CN" sz="1200" kern="100" dirty="0">
                        <a:latin typeface="Times New Roman" panose="02020603050405020304" pitchFamily="18" charset="0"/>
                        <a:ea typeface="仿宋" panose="02010609060101010101" pitchFamily="49" charset="-122"/>
                        <a:cs typeface="黑体"/>
                      </a:endParaRPr>
                    </a:p>
                  </a:txBody>
                  <a:tcPr marL="0" marR="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200" kern="100" dirty="0">
                          <a:latin typeface="Times New Roman" panose="02020603050405020304" pitchFamily="18" charset="0"/>
                          <a:ea typeface="仿宋" panose="02010609060101010101" pitchFamily="49" charset="-122"/>
                          <a:cs typeface="黑体"/>
                        </a:rPr>
                        <a:t>课程教学</a:t>
                      </a:r>
                      <a:endParaRPr lang="zh-CN" sz="1200" kern="100" dirty="0">
                        <a:latin typeface="Times New Roman" panose="02020603050405020304" pitchFamily="18" charset="0"/>
                        <a:ea typeface="仿宋" panose="02010609060101010101" pitchFamily="49" charset="-122"/>
                        <a:cs typeface="黑体"/>
                      </a:endParaRPr>
                    </a:p>
                  </a:txBody>
                  <a:tcPr marL="0" marR="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200" kern="100" dirty="0">
                          <a:latin typeface="Times New Roman" panose="02020603050405020304" pitchFamily="18" charset="0"/>
                          <a:ea typeface="仿宋" panose="02010609060101010101" pitchFamily="49" charset="-122"/>
                          <a:cs typeface="黑体"/>
                        </a:rPr>
                        <a:t>境内</a:t>
                      </a:r>
                      <a:endParaRPr lang="zh-CN" sz="1200" kern="100" dirty="0">
                        <a:latin typeface="Times New Roman" panose="02020603050405020304" pitchFamily="18" charset="0"/>
                        <a:ea typeface="仿宋" panose="02010609060101010101" pitchFamily="49" charset="-122"/>
                        <a:cs typeface="黑体"/>
                      </a:endParaRPr>
                    </a:p>
                  </a:txBody>
                  <a:tcPr marL="0" marR="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5064857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bwMode="auto">
          <a:xfrm>
            <a:off x="410449" y="374156"/>
            <a:ext cx="6368824" cy="512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algn="ctr" rtl="0" eaLnBrk="1" fontAlgn="base" hangingPunct="1">
              <a:spcBef>
                <a:spcPct val="0"/>
              </a:spcBef>
              <a:spcAft>
                <a:spcPct val="0"/>
              </a:spcAft>
              <a:buFont typeface="Arial" panose="020B0604020202020204" pitchFamily="34" charset="0"/>
              <a:defRPr sz="1200" kern="1200">
                <a:solidFill>
                  <a:srgbClr val="898989"/>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l"/>
            <a:r>
              <a:rPr lang="zh-CN" altLang="en-US" sz="2800" b="1" dirty="0">
                <a:latin typeface="Times New Roman" panose="02020603050405020304" pitchFamily="18" charset="0"/>
                <a:ea typeface="仿宋" panose="02010609060101010101" pitchFamily="49" charset="-122"/>
              </a:rPr>
              <a:t>（一）学校基本信息</a:t>
            </a:r>
          </a:p>
        </p:txBody>
      </p:sp>
      <p:sp>
        <p:nvSpPr>
          <p:cNvPr id="3" name="矩形 2"/>
          <p:cNvSpPr/>
          <p:nvPr/>
        </p:nvSpPr>
        <p:spPr>
          <a:xfrm>
            <a:off x="1468274" y="886192"/>
            <a:ext cx="9595863" cy="461665"/>
          </a:xfrm>
          <a:prstGeom prst="rect">
            <a:avLst/>
          </a:prstGeom>
        </p:spPr>
        <p:txBody>
          <a:bodyPr wrap="square" anchor="b">
            <a:spAutoFit/>
          </a:bodyPr>
          <a:lstStyle/>
          <a:p>
            <a:pPr algn="just">
              <a:defRPr/>
            </a:pPr>
            <a:r>
              <a:rPr lang="zh-CN" altLang="en-US" sz="2400" b="1" dirty="0">
                <a:solidFill>
                  <a:srgbClr val="4EA4DD"/>
                </a:solidFill>
                <a:latin typeface="Times New Roman" panose="02020603050405020304" pitchFamily="18" charset="0"/>
                <a:ea typeface="仿宋" panose="02010609060101010101" pitchFamily="49" charset="-122"/>
              </a:rPr>
              <a:t>表</a:t>
            </a:r>
            <a:r>
              <a:rPr lang="en-US" altLang="zh-CN" sz="2400" b="1" dirty="0">
                <a:solidFill>
                  <a:srgbClr val="4EA4DD"/>
                </a:solidFill>
                <a:latin typeface="Times New Roman" panose="02020603050405020304" pitchFamily="18" charset="0"/>
                <a:ea typeface="仿宋" panose="02010609060101010101" pitchFamily="49" charset="-122"/>
              </a:rPr>
              <a:t>1-5-4</a:t>
            </a:r>
            <a:r>
              <a:rPr lang="zh-CN" altLang="en-US" sz="2400" b="1" dirty="0">
                <a:solidFill>
                  <a:srgbClr val="4EA4DD"/>
                </a:solidFill>
                <a:latin typeface="Times New Roman" panose="02020603050405020304" pitchFamily="18" charset="0"/>
                <a:ea typeface="仿宋" panose="02010609060101010101" pitchFamily="49" charset="-122"/>
              </a:rPr>
              <a:t>附属医院师资情况（医科专用、时点）</a:t>
            </a:r>
            <a:endParaRPr lang="en-US" altLang="zh-CN" sz="2400" b="1" dirty="0">
              <a:solidFill>
                <a:srgbClr val="4EA4DD"/>
              </a:solidFill>
              <a:latin typeface="Times New Roman" panose="02020603050405020304" pitchFamily="18" charset="0"/>
              <a:ea typeface="仿宋" panose="02010609060101010101" pitchFamily="49" charset="-122"/>
            </a:endParaRPr>
          </a:p>
        </p:txBody>
      </p:sp>
      <p:sp>
        <p:nvSpPr>
          <p:cNvPr id="5" name="文本框 6">
            <a:extLst>
              <a:ext uri="{FF2B5EF4-FFF2-40B4-BE49-F238E27FC236}">
                <a16:creationId xmlns:a16="http://schemas.microsoft.com/office/drawing/2014/main" xmlns="" id="{AAC50814-131C-41E6-BCA8-F68DE0258E54}"/>
              </a:ext>
            </a:extLst>
          </p:cNvPr>
          <p:cNvSpPr>
            <a:spLocks noChangeArrowheads="1"/>
          </p:cNvSpPr>
          <p:nvPr/>
        </p:nvSpPr>
        <p:spPr bwMode="auto">
          <a:xfrm>
            <a:off x="0" y="3436433"/>
            <a:ext cx="12115800" cy="3443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marL="457200" indent="-457200" algn="just">
              <a:lnSpc>
                <a:spcPct val="150000"/>
              </a:lnSpc>
              <a:buFont typeface="Wingdings" panose="05000000000000000000" pitchFamily="2" charset="2"/>
              <a:buChar char="n"/>
              <a:defRPr/>
            </a:pPr>
            <a:r>
              <a:rPr lang="zh-CN" altLang="en-US" sz="2400" dirty="0" bmk="_Toc392188109">
                <a:latin typeface="Times New Roman" panose="02020603050405020304" pitchFamily="18" charset="0"/>
                <a:ea typeface="仿宋" panose="02010609060101010101" pitchFamily="49" charset="-122"/>
                <a:cs typeface="楷体" panose="02010609060101010101" pitchFamily="49" charset="-122"/>
              </a:rPr>
              <a:t>此表仅统计直属附属医院</a:t>
            </a:r>
            <a:r>
              <a:rPr lang="zh-CN" altLang="en-US" sz="2400" dirty="0" bmk="_Toc392188109">
                <a:solidFill>
                  <a:srgbClr val="FF0000"/>
                </a:solidFill>
                <a:latin typeface="Times New Roman" panose="02020603050405020304" pitchFamily="18" charset="0"/>
                <a:ea typeface="仿宋" panose="02010609060101010101" pitchFamily="49" charset="-122"/>
                <a:cs typeface="楷体" panose="02010609060101010101" pitchFamily="49" charset="-122"/>
              </a:rPr>
              <a:t>和非直属附属教学医院</a:t>
            </a:r>
            <a:r>
              <a:rPr lang="en-US" altLang="zh-CN" sz="2400" dirty="0" bmk="_Toc392188109">
                <a:latin typeface="Times New Roman" panose="02020603050405020304" pitchFamily="18" charset="0"/>
                <a:ea typeface="仿宋" panose="02010609060101010101" pitchFamily="49" charset="-122"/>
                <a:cs typeface="楷体" panose="02010609060101010101" pitchFamily="49" charset="-122"/>
              </a:rPr>
              <a:t>——</a:t>
            </a:r>
            <a:r>
              <a:rPr lang="zh-CN" altLang="en-US" sz="2400" dirty="0" bmk="_Toc392188109">
                <a:latin typeface="Times New Roman" panose="02020603050405020304" pitchFamily="18" charset="0"/>
                <a:ea typeface="仿宋" panose="02010609060101010101" pitchFamily="49" charset="-122"/>
                <a:cs typeface="楷体" panose="02010609060101010101" pitchFamily="49" charset="-122"/>
              </a:rPr>
              <a:t>具有医师或其他同等级别医教系列职称，并承担教学任务的医务工作者。（</a:t>
            </a:r>
            <a:r>
              <a:rPr lang="zh-CN" altLang="en-US" sz="2400" dirty="0" bmk="_Toc392188109">
                <a:solidFill>
                  <a:srgbClr val="FF0000"/>
                </a:solidFill>
                <a:latin typeface="Times New Roman" panose="02020603050405020304" pitchFamily="18" charset="0"/>
                <a:ea typeface="仿宋" panose="02010609060101010101" pitchFamily="49" charset="-122"/>
                <a:cs typeface="楷体" panose="02010609060101010101" pitchFamily="49" charset="-122"/>
              </a:rPr>
              <a:t>非校医院</a:t>
            </a:r>
            <a:r>
              <a:rPr lang="zh-CN" altLang="en-US" sz="2400" dirty="0" bmk="_Toc392188109">
                <a:latin typeface="Times New Roman" panose="02020603050405020304" pitchFamily="18" charset="0"/>
                <a:ea typeface="仿宋" panose="02010609060101010101" pitchFamily="49" charset="-122"/>
                <a:cs typeface="楷体" panose="02010609060101010101" pitchFamily="49" charset="-122"/>
              </a:rPr>
              <a:t>）</a:t>
            </a:r>
          </a:p>
          <a:p>
            <a:pPr marL="457200" indent="-457200" algn="just">
              <a:lnSpc>
                <a:spcPct val="150000"/>
              </a:lnSpc>
              <a:buFont typeface="Wingdings" panose="05000000000000000000" pitchFamily="2" charset="2"/>
              <a:buChar char="n"/>
              <a:defRPr/>
            </a:pPr>
            <a:r>
              <a:rPr lang="zh-CN" altLang="en-US" sz="2400" dirty="0" bmk="_Toc392188109">
                <a:latin typeface="Times New Roman" panose="02020603050405020304" pitchFamily="18" charset="0"/>
                <a:ea typeface="仿宋" panose="02010609060101010101" pitchFamily="49" charset="-122"/>
                <a:cs typeface="楷体" panose="02010609060101010101" pitchFamily="49" charset="-122"/>
              </a:rPr>
              <a:t>此表与</a:t>
            </a:r>
            <a:r>
              <a:rPr lang="en-US" altLang="zh-CN" sz="2400" dirty="0" bmk="_Toc392188109">
                <a:latin typeface="Times New Roman" panose="02020603050405020304" pitchFamily="18" charset="0"/>
                <a:ea typeface="仿宋" panose="02010609060101010101" pitchFamily="49" charset="-122"/>
                <a:cs typeface="楷体" panose="02010609060101010101" pitchFamily="49" charset="-122"/>
              </a:rPr>
              <a:t>1-5-1、1-5-3</a:t>
            </a:r>
            <a:r>
              <a:rPr lang="zh-CN" altLang="en-US" sz="2400" dirty="0" bmk="_Toc392188109">
                <a:latin typeface="Times New Roman" panose="02020603050405020304" pitchFamily="18" charset="0"/>
                <a:ea typeface="仿宋" panose="02010609060101010101" pitchFamily="49" charset="-122"/>
                <a:cs typeface="楷体" panose="02010609060101010101" pitchFamily="49" charset="-122"/>
              </a:rPr>
              <a:t>不能重复统计。</a:t>
            </a:r>
            <a:endParaRPr lang="en-US" altLang="zh-CN" sz="2400" dirty="0" bmk="_Toc392188109">
              <a:latin typeface="Times New Roman" panose="02020603050405020304" pitchFamily="18" charset="0"/>
              <a:ea typeface="仿宋" panose="02010609060101010101" pitchFamily="49" charset="-122"/>
              <a:cs typeface="楷体" panose="02010609060101010101" pitchFamily="49" charset="-122"/>
            </a:endParaRPr>
          </a:p>
          <a:p>
            <a:pPr marL="457200" indent="-457200" algn="just">
              <a:lnSpc>
                <a:spcPct val="150000"/>
              </a:lnSpc>
              <a:buFont typeface="Wingdings" panose="05000000000000000000" pitchFamily="2" charset="2"/>
              <a:buChar char="n"/>
              <a:defRPr/>
            </a:pPr>
            <a:r>
              <a:rPr lang="zh-CN" altLang="en-US" sz="2400" dirty="0" bmk="_Toc392188109">
                <a:latin typeface="Times New Roman" panose="02020603050405020304" pitchFamily="18" charset="0"/>
                <a:ea typeface="仿宋" panose="02010609060101010101" pitchFamily="49" charset="-122"/>
                <a:cs typeface="楷体" panose="02010609060101010101" pitchFamily="49" charset="-122"/>
              </a:rPr>
              <a:t>“医师系列职称”仅统计医师系列职称情况，护师，药师等系列在专业技术职称里填报即可。</a:t>
            </a:r>
          </a:p>
          <a:p>
            <a:pPr marL="0" indent="0" algn="just">
              <a:lnSpc>
                <a:spcPts val="3200"/>
              </a:lnSpc>
              <a:buNone/>
              <a:defRPr/>
            </a:pPr>
            <a:endParaRPr lang="en-US" altLang="zh-CN" sz="2400" dirty="0" bmk="_Toc392188109">
              <a:latin typeface="Times New Roman" panose="02020603050405020304" pitchFamily="18" charset="0"/>
              <a:ea typeface="仿宋" panose="02010609060101010101" pitchFamily="49" charset="-122"/>
              <a:cs typeface="楷体" panose="02010609060101010101" pitchFamily="49" charset="-122"/>
            </a:endParaRPr>
          </a:p>
        </p:txBody>
      </p:sp>
      <p:graphicFrame>
        <p:nvGraphicFramePr>
          <p:cNvPr id="6" name="表格 5"/>
          <p:cNvGraphicFramePr>
            <a:graphicFrameLocks noGrp="1"/>
          </p:cNvGraphicFramePr>
          <p:nvPr>
            <p:extLst>
              <p:ext uri="{D42A27DB-BD31-4B8C-83A1-F6EECF244321}">
                <p14:modId xmlns:p14="http://schemas.microsoft.com/office/powerpoint/2010/main" val="894093739"/>
              </p:ext>
            </p:extLst>
          </p:nvPr>
        </p:nvGraphicFramePr>
        <p:xfrm>
          <a:off x="798540" y="1347857"/>
          <a:ext cx="9637546" cy="2088577"/>
        </p:xfrm>
        <a:graphic>
          <a:graphicData uri="http://schemas.openxmlformats.org/drawingml/2006/table">
            <a:tbl>
              <a:tblPr/>
              <a:tblGrid>
                <a:gridCol w="844528">
                  <a:extLst>
                    <a:ext uri="{9D8B030D-6E8A-4147-A177-3AD203B41FA5}">
                      <a16:colId xmlns:a16="http://schemas.microsoft.com/office/drawing/2014/main" xmlns="" val="20000"/>
                    </a:ext>
                  </a:extLst>
                </a:gridCol>
                <a:gridCol w="656654">
                  <a:extLst>
                    <a:ext uri="{9D8B030D-6E8A-4147-A177-3AD203B41FA5}">
                      <a16:colId xmlns:a16="http://schemas.microsoft.com/office/drawing/2014/main" xmlns="" val="20001"/>
                    </a:ext>
                  </a:extLst>
                </a:gridCol>
                <a:gridCol w="745170">
                  <a:extLst>
                    <a:ext uri="{9D8B030D-6E8A-4147-A177-3AD203B41FA5}">
                      <a16:colId xmlns:a16="http://schemas.microsoft.com/office/drawing/2014/main" xmlns="" val="20002"/>
                    </a:ext>
                  </a:extLst>
                </a:gridCol>
                <a:gridCol w="711752">
                  <a:extLst>
                    <a:ext uri="{9D8B030D-6E8A-4147-A177-3AD203B41FA5}">
                      <a16:colId xmlns:a16="http://schemas.microsoft.com/office/drawing/2014/main" xmlns="" val="20003"/>
                    </a:ext>
                  </a:extLst>
                </a:gridCol>
                <a:gridCol w="711752">
                  <a:extLst>
                    <a:ext uri="{9D8B030D-6E8A-4147-A177-3AD203B41FA5}">
                      <a16:colId xmlns:a16="http://schemas.microsoft.com/office/drawing/2014/main" xmlns="" val="20004"/>
                    </a:ext>
                  </a:extLst>
                </a:gridCol>
                <a:gridCol w="784913">
                  <a:extLst>
                    <a:ext uri="{9D8B030D-6E8A-4147-A177-3AD203B41FA5}">
                      <a16:colId xmlns:a16="http://schemas.microsoft.com/office/drawing/2014/main" xmlns="" val="20005"/>
                    </a:ext>
                  </a:extLst>
                </a:gridCol>
                <a:gridCol w="711752">
                  <a:extLst>
                    <a:ext uri="{9D8B030D-6E8A-4147-A177-3AD203B41FA5}">
                      <a16:colId xmlns:a16="http://schemas.microsoft.com/office/drawing/2014/main" xmlns="" val="20006"/>
                    </a:ext>
                  </a:extLst>
                </a:gridCol>
                <a:gridCol w="862592">
                  <a:extLst>
                    <a:ext uri="{9D8B030D-6E8A-4147-A177-3AD203B41FA5}">
                      <a16:colId xmlns:a16="http://schemas.microsoft.com/office/drawing/2014/main" xmlns="" val="20007"/>
                    </a:ext>
                  </a:extLst>
                </a:gridCol>
                <a:gridCol w="627749">
                  <a:extLst>
                    <a:ext uri="{9D8B030D-6E8A-4147-A177-3AD203B41FA5}">
                      <a16:colId xmlns:a16="http://schemas.microsoft.com/office/drawing/2014/main" xmlns="" val="20008"/>
                    </a:ext>
                  </a:extLst>
                </a:gridCol>
                <a:gridCol w="789431">
                  <a:extLst>
                    <a:ext uri="{9D8B030D-6E8A-4147-A177-3AD203B41FA5}">
                      <a16:colId xmlns:a16="http://schemas.microsoft.com/office/drawing/2014/main" xmlns="" val="20009"/>
                    </a:ext>
                  </a:extLst>
                </a:gridCol>
                <a:gridCol w="728912">
                  <a:extLst>
                    <a:ext uri="{9D8B030D-6E8A-4147-A177-3AD203B41FA5}">
                      <a16:colId xmlns:a16="http://schemas.microsoft.com/office/drawing/2014/main" xmlns="" val="20010"/>
                    </a:ext>
                  </a:extLst>
                </a:gridCol>
                <a:gridCol w="728912">
                  <a:extLst>
                    <a:ext uri="{9D8B030D-6E8A-4147-A177-3AD203B41FA5}">
                      <a16:colId xmlns:a16="http://schemas.microsoft.com/office/drawing/2014/main" xmlns="" val="20011"/>
                    </a:ext>
                  </a:extLst>
                </a:gridCol>
                <a:gridCol w="733429">
                  <a:extLst>
                    <a:ext uri="{9D8B030D-6E8A-4147-A177-3AD203B41FA5}">
                      <a16:colId xmlns:a16="http://schemas.microsoft.com/office/drawing/2014/main" xmlns="" val="20012"/>
                    </a:ext>
                  </a:extLst>
                </a:gridCol>
              </a:tblGrid>
              <a:tr h="718109">
                <a:tc>
                  <a:txBody>
                    <a:bodyPr/>
                    <a:lstStyle/>
                    <a:p>
                      <a:pPr algn="ctr">
                        <a:spcAft>
                          <a:spcPts val="0"/>
                        </a:spcAft>
                      </a:pPr>
                      <a:r>
                        <a:rPr lang="zh-CN" sz="1200" b="1" kern="0" dirty="0">
                          <a:solidFill>
                            <a:srgbClr val="000000"/>
                          </a:solidFill>
                          <a:latin typeface="Times New Roman" panose="02020603050405020304" pitchFamily="18" charset="0"/>
                          <a:ea typeface="仿宋" panose="02010609060101010101" pitchFamily="49" charset="-122"/>
                          <a:cs typeface="Times New Roman"/>
                        </a:rPr>
                        <a:t>工号</a:t>
                      </a:r>
                      <a:endParaRPr lang="zh-CN" sz="1200" kern="100" dirty="0">
                        <a:latin typeface="Times New Roman" panose="02020603050405020304" pitchFamily="18" charset="0"/>
                        <a:ea typeface="仿宋" panose="02010609060101010101" pitchFamily="49" charset="-122"/>
                        <a:cs typeface="黑体"/>
                      </a:endParaRPr>
                    </a:p>
                  </a:txBody>
                  <a:tcPr marL="0" marR="0" marT="34166" marB="341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0" dirty="0">
                          <a:solidFill>
                            <a:srgbClr val="000000"/>
                          </a:solidFill>
                          <a:latin typeface="Times New Roman" panose="02020603050405020304" pitchFamily="18" charset="0"/>
                          <a:ea typeface="仿宋" panose="02010609060101010101" pitchFamily="49" charset="-122"/>
                          <a:cs typeface="Times New Roman"/>
                        </a:rPr>
                        <a:t>姓名</a:t>
                      </a:r>
                      <a:endParaRPr lang="zh-CN" sz="1200" kern="100" dirty="0">
                        <a:latin typeface="Times New Roman" panose="02020603050405020304" pitchFamily="18" charset="0"/>
                        <a:ea typeface="仿宋" panose="02010609060101010101" pitchFamily="49" charset="-122"/>
                        <a:cs typeface="黑体"/>
                      </a:endParaRPr>
                    </a:p>
                  </a:txBody>
                  <a:tcPr marL="0" marR="0" marT="34166" marB="341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0">
                          <a:solidFill>
                            <a:srgbClr val="000000"/>
                          </a:solidFill>
                          <a:latin typeface="Times New Roman" panose="02020603050405020304" pitchFamily="18" charset="0"/>
                          <a:ea typeface="仿宋" panose="02010609060101010101" pitchFamily="49" charset="-122"/>
                          <a:cs typeface="Times New Roman"/>
                        </a:rPr>
                        <a:t>性别</a:t>
                      </a:r>
                      <a:endParaRPr lang="zh-CN" sz="1200" kern="100">
                        <a:latin typeface="Times New Roman" panose="02020603050405020304" pitchFamily="18" charset="0"/>
                        <a:ea typeface="仿宋" panose="02010609060101010101" pitchFamily="49" charset="-122"/>
                        <a:cs typeface="黑体"/>
                      </a:endParaRPr>
                    </a:p>
                  </a:txBody>
                  <a:tcPr marL="0" marR="0" marT="34166" marB="341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0">
                          <a:solidFill>
                            <a:srgbClr val="000000"/>
                          </a:solidFill>
                          <a:latin typeface="Times New Roman" panose="02020603050405020304" pitchFamily="18" charset="0"/>
                          <a:ea typeface="仿宋" panose="02010609060101010101" pitchFamily="49" charset="-122"/>
                          <a:cs typeface="Times New Roman"/>
                        </a:rPr>
                        <a:t>出生</a:t>
                      </a:r>
                      <a:endParaRPr lang="zh-CN" sz="1200" kern="100">
                        <a:latin typeface="Times New Roman" panose="02020603050405020304" pitchFamily="18" charset="0"/>
                        <a:ea typeface="仿宋" panose="02010609060101010101" pitchFamily="49" charset="-122"/>
                        <a:cs typeface="黑体"/>
                      </a:endParaRPr>
                    </a:p>
                    <a:p>
                      <a:pPr algn="ctr">
                        <a:spcAft>
                          <a:spcPts val="0"/>
                        </a:spcAft>
                      </a:pPr>
                      <a:r>
                        <a:rPr lang="zh-CN" sz="1200" b="1" kern="0">
                          <a:solidFill>
                            <a:srgbClr val="000000"/>
                          </a:solidFill>
                          <a:latin typeface="Times New Roman" panose="02020603050405020304" pitchFamily="18" charset="0"/>
                          <a:ea typeface="仿宋" panose="02010609060101010101" pitchFamily="49" charset="-122"/>
                          <a:cs typeface="Times New Roman"/>
                        </a:rPr>
                        <a:t>年月</a:t>
                      </a:r>
                      <a:endParaRPr lang="zh-CN" sz="1200" kern="100">
                        <a:latin typeface="Times New Roman" panose="02020603050405020304" pitchFamily="18" charset="0"/>
                        <a:ea typeface="仿宋" panose="02010609060101010101" pitchFamily="49" charset="-122"/>
                        <a:cs typeface="黑体"/>
                      </a:endParaRPr>
                    </a:p>
                  </a:txBody>
                  <a:tcPr marL="0" marR="0" marT="34166" marB="341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0">
                          <a:solidFill>
                            <a:srgbClr val="000000"/>
                          </a:solidFill>
                          <a:latin typeface="Times New Roman" panose="02020603050405020304" pitchFamily="18" charset="0"/>
                          <a:ea typeface="仿宋" panose="02010609060101010101" pitchFamily="49" charset="-122"/>
                          <a:cs typeface="Times New Roman"/>
                        </a:rPr>
                        <a:t>入职</a:t>
                      </a:r>
                      <a:endParaRPr lang="zh-CN" sz="1200" kern="100">
                        <a:latin typeface="Times New Roman" panose="02020603050405020304" pitchFamily="18" charset="0"/>
                        <a:ea typeface="仿宋" panose="02010609060101010101" pitchFamily="49" charset="-122"/>
                        <a:cs typeface="黑体"/>
                      </a:endParaRPr>
                    </a:p>
                    <a:p>
                      <a:pPr algn="ctr">
                        <a:spcAft>
                          <a:spcPts val="0"/>
                        </a:spcAft>
                      </a:pPr>
                      <a:r>
                        <a:rPr lang="zh-CN" sz="1200" b="1" kern="0">
                          <a:solidFill>
                            <a:srgbClr val="000000"/>
                          </a:solidFill>
                          <a:latin typeface="Times New Roman" panose="02020603050405020304" pitchFamily="18" charset="0"/>
                          <a:ea typeface="仿宋" panose="02010609060101010101" pitchFamily="49" charset="-122"/>
                          <a:cs typeface="Times New Roman"/>
                        </a:rPr>
                        <a:t>时间</a:t>
                      </a:r>
                      <a:endParaRPr lang="zh-CN" sz="1200" kern="100">
                        <a:latin typeface="Times New Roman" panose="02020603050405020304" pitchFamily="18" charset="0"/>
                        <a:ea typeface="仿宋" panose="02010609060101010101" pitchFamily="49" charset="-122"/>
                        <a:cs typeface="黑体"/>
                      </a:endParaRPr>
                    </a:p>
                  </a:txBody>
                  <a:tcPr marL="0" marR="0" marT="34166" marB="341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0">
                          <a:solidFill>
                            <a:srgbClr val="000000"/>
                          </a:solidFill>
                          <a:latin typeface="Times New Roman" panose="02020603050405020304" pitchFamily="18" charset="0"/>
                          <a:ea typeface="仿宋" panose="02010609060101010101" pitchFamily="49" charset="-122"/>
                          <a:cs typeface="Times New Roman"/>
                        </a:rPr>
                        <a:t>任职状态</a:t>
                      </a:r>
                      <a:endParaRPr lang="zh-CN" sz="1200" kern="100">
                        <a:latin typeface="Times New Roman" panose="02020603050405020304" pitchFamily="18" charset="0"/>
                        <a:ea typeface="仿宋" panose="02010609060101010101" pitchFamily="49" charset="-122"/>
                        <a:cs typeface="黑体"/>
                      </a:endParaRPr>
                    </a:p>
                  </a:txBody>
                  <a:tcPr marL="0" marR="0" marT="34166" marB="341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0">
                          <a:solidFill>
                            <a:srgbClr val="000000"/>
                          </a:solidFill>
                          <a:latin typeface="Times New Roman" panose="02020603050405020304" pitchFamily="18" charset="0"/>
                          <a:ea typeface="仿宋" panose="02010609060101010101" pitchFamily="49" charset="-122"/>
                          <a:cs typeface="Times New Roman"/>
                        </a:rPr>
                        <a:t>单位号</a:t>
                      </a:r>
                      <a:endParaRPr lang="zh-CN" sz="1200" kern="100">
                        <a:latin typeface="Times New Roman" panose="02020603050405020304" pitchFamily="18" charset="0"/>
                        <a:ea typeface="仿宋" panose="02010609060101010101" pitchFamily="49" charset="-122"/>
                        <a:cs typeface="黑体"/>
                      </a:endParaRPr>
                    </a:p>
                  </a:txBody>
                  <a:tcPr marL="0" marR="0" marT="34166" marB="341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0">
                          <a:solidFill>
                            <a:srgbClr val="000000"/>
                          </a:solidFill>
                          <a:latin typeface="Times New Roman" panose="02020603050405020304" pitchFamily="18" charset="0"/>
                          <a:ea typeface="仿宋" panose="02010609060101010101" pitchFamily="49" charset="-122"/>
                          <a:cs typeface="Times New Roman"/>
                        </a:rPr>
                        <a:t>单位</a:t>
                      </a:r>
                      <a:endParaRPr lang="zh-CN" sz="1200" kern="100">
                        <a:latin typeface="Times New Roman" panose="02020603050405020304" pitchFamily="18" charset="0"/>
                        <a:ea typeface="仿宋" panose="02010609060101010101" pitchFamily="49" charset="-122"/>
                        <a:cs typeface="黑体"/>
                      </a:endParaRPr>
                    </a:p>
                    <a:p>
                      <a:pPr algn="ctr">
                        <a:spcAft>
                          <a:spcPts val="0"/>
                        </a:spcAft>
                      </a:pPr>
                      <a:r>
                        <a:rPr lang="zh-CN" sz="1200" b="1" kern="0">
                          <a:solidFill>
                            <a:srgbClr val="000000"/>
                          </a:solidFill>
                          <a:latin typeface="Times New Roman" panose="02020603050405020304" pitchFamily="18" charset="0"/>
                          <a:ea typeface="仿宋" panose="02010609060101010101" pitchFamily="49" charset="-122"/>
                          <a:cs typeface="Times New Roman"/>
                        </a:rPr>
                        <a:t>名称</a:t>
                      </a:r>
                      <a:endParaRPr lang="zh-CN" sz="1200" kern="100">
                        <a:latin typeface="Times New Roman" panose="02020603050405020304" pitchFamily="18" charset="0"/>
                        <a:ea typeface="仿宋" panose="02010609060101010101" pitchFamily="49" charset="-122"/>
                        <a:cs typeface="黑体"/>
                      </a:endParaRPr>
                    </a:p>
                  </a:txBody>
                  <a:tcPr marL="0" marR="0" marT="34166" marB="341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0">
                          <a:solidFill>
                            <a:srgbClr val="000000"/>
                          </a:solidFill>
                          <a:latin typeface="Times New Roman" panose="02020603050405020304" pitchFamily="18" charset="0"/>
                          <a:ea typeface="仿宋" panose="02010609060101010101" pitchFamily="49" charset="-122"/>
                          <a:cs typeface="Times New Roman"/>
                        </a:rPr>
                        <a:t>学历</a:t>
                      </a:r>
                      <a:endParaRPr lang="zh-CN" sz="1200" kern="100">
                        <a:latin typeface="Times New Roman" panose="02020603050405020304" pitchFamily="18" charset="0"/>
                        <a:ea typeface="仿宋" panose="02010609060101010101" pitchFamily="49" charset="-122"/>
                        <a:cs typeface="黑体"/>
                      </a:endParaRPr>
                    </a:p>
                  </a:txBody>
                  <a:tcPr marL="0" marR="0" marT="34166" marB="341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0">
                          <a:solidFill>
                            <a:srgbClr val="000000"/>
                          </a:solidFill>
                          <a:latin typeface="Times New Roman" panose="02020603050405020304" pitchFamily="18" charset="0"/>
                          <a:ea typeface="仿宋" panose="02010609060101010101" pitchFamily="49" charset="-122"/>
                          <a:cs typeface="Times New Roman"/>
                        </a:rPr>
                        <a:t>最高学位</a:t>
                      </a:r>
                      <a:endParaRPr lang="zh-CN" sz="1200" kern="100">
                        <a:latin typeface="Times New Roman" panose="02020603050405020304" pitchFamily="18" charset="0"/>
                        <a:ea typeface="仿宋" panose="02010609060101010101" pitchFamily="49" charset="-122"/>
                        <a:cs typeface="黑体"/>
                      </a:endParaRPr>
                    </a:p>
                  </a:txBody>
                  <a:tcPr marL="0" marR="0" marT="34166" marB="341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0" dirty="0">
                          <a:solidFill>
                            <a:srgbClr val="000000"/>
                          </a:solidFill>
                          <a:latin typeface="Times New Roman" panose="02020603050405020304" pitchFamily="18" charset="0"/>
                          <a:ea typeface="仿宋" panose="02010609060101010101" pitchFamily="49" charset="-122"/>
                          <a:cs typeface="Times New Roman"/>
                        </a:rPr>
                        <a:t>岗位</a:t>
                      </a:r>
                      <a:endParaRPr lang="zh-CN" sz="1200" kern="100" dirty="0">
                        <a:latin typeface="Times New Roman" panose="02020603050405020304" pitchFamily="18" charset="0"/>
                        <a:ea typeface="仿宋" panose="02010609060101010101" pitchFamily="49" charset="-122"/>
                        <a:cs typeface="黑体"/>
                      </a:endParaRPr>
                    </a:p>
                    <a:p>
                      <a:pPr algn="ctr">
                        <a:spcAft>
                          <a:spcPts val="0"/>
                        </a:spcAft>
                      </a:pPr>
                      <a:r>
                        <a:rPr lang="zh-CN" sz="1200" b="1" kern="0" dirty="0">
                          <a:solidFill>
                            <a:srgbClr val="000000"/>
                          </a:solidFill>
                          <a:latin typeface="Times New Roman" panose="02020603050405020304" pitchFamily="18" charset="0"/>
                          <a:ea typeface="仿宋" panose="02010609060101010101" pitchFamily="49" charset="-122"/>
                          <a:cs typeface="Times New Roman"/>
                        </a:rPr>
                        <a:t>性质</a:t>
                      </a:r>
                      <a:endParaRPr lang="zh-CN" sz="1200" kern="100" dirty="0">
                        <a:latin typeface="Times New Roman" panose="02020603050405020304" pitchFamily="18" charset="0"/>
                        <a:ea typeface="仿宋" panose="02010609060101010101" pitchFamily="49" charset="-122"/>
                        <a:cs typeface="黑体"/>
                      </a:endParaRPr>
                    </a:p>
                  </a:txBody>
                  <a:tcPr marL="0" marR="0" marT="34166" marB="341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0" dirty="0">
                          <a:solidFill>
                            <a:srgbClr val="000000"/>
                          </a:solidFill>
                          <a:latin typeface="Times New Roman" panose="02020603050405020304" pitchFamily="18" charset="0"/>
                          <a:ea typeface="仿宋" panose="02010609060101010101" pitchFamily="49" charset="-122"/>
                          <a:cs typeface="Times New Roman"/>
                        </a:rPr>
                        <a:t>专业技术职称</a:t>
                      </a:r>
                      <a:endParaRPr lang="zh-CN" sz="1200" kern="100" dirty="0">
                        <a:latin typeface="Times New Roman" panose="02020603050405020304" pitchFamily="18" charset="0"/>
                        <a:ea typeface="仿宋" panose="02010609060101010101" pitchFamily="49" charset="-122"/>
                        <a:cs typeface="黑体"/>
                      </a:endParaRPr>
                    </a:p>
                  </a:txBody>
                  <a:tcPr marL="0" marR="0" marT="34166" marB="341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0" dirty="0">
                          <a:solidFill>
                            <a:srgbClr val="000000"/>
                          </a:solidFill>
                          <a:latin typeface="Times New Roman" panose="02020603050405020304" pitchFamily="18" charset="0"/>
                          <a:ea typeface="仿宋" panose="02010609060101010101" pitchFamily="49" charset="-122"/>
                          <a:cs typeface="Times New Roman"/>
                        </a:rPr>
                        <a:t>医师系列职称</a:t>
                      </a:r>
                      <a:endParaRPr lang="zh-CN" sz="1200" kern="100" dirty="0">
                        <a:latin typeface="Times New Roman" panose="02020603050405020304" pitchFamily="18" charset="0"/>
                        <a:ea typeface="仿宋" panose="02010609060101010101" pitchFamily="49" charset="-122"/>
                        <a:cs typeface="黑体"/>
                      </a:endParaRPr>
                    </a:p>
                  </a:txBody>
                  <a:tcPr marL="0" marR="0" marT="34166" marB="341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685234">
                <a:tc>
                  <a:txBody>
                    <a:bodyPr/>
                    <a:lstStyle/>
                    <a:p>
                      <a:pPr algn="ctr">
                        <a:spcAft>
                          <a:spcPts val="0"/>
                        </a:spcAft>
                      </a:pPr>
                      <a:endParaRPr lang="en-US" sz="1200" kern="0">
                        <a:solidFill>
                          <a:srgbClr val="000000"/>
                        </a:solidFill>
                        <a:latin typeface="Times New Roman" panose="02020603050405020304" pitchFamily="18" charset="0"/>
                        <a:ea typeface="仿宋" panose="02010609060101010101" pitchFamily="49" charset="-122"/>
                        <a:cs typeface="黑体"/>
                      </a:endParaRPr>
                    </a:p>
                  </a:txBody>
                  <a:tcPr marL="0" marR="0" marT="34166" marB="341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200" kern="0" dirty="0">
                        <a:solidFill>
                          <a:srgbClr val="000000"/>
                        </a:solidFill>
                        <a:latin typeface="Times New Roman" panose="02020603050405020304" pitchFamily="18" charset="0"/>
                        <a:ea typeface="仿宋" panose="02010609060101010101" pitchFamily="49" charset="-122"/>
                        <a:cs typeface="黑体"/>
                      </a:endParaRPr>
                    </a:p>
                  </a:txBody>
                  <a:tcPr marL="0" marR="0" marT="34166" marB="341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200" kern="0" dirty="0">
                        <a:solidFill>
                          <a:srgbClr val="000000"/>
                        </a:solidFill>
                        <a:latin typeface="Times New Roman" panose="02020603050405020304" pitchFamily="18" charset="0"/>
                        <a:ea typeface="仿宋" panose="02010609060101010101" pitchFamily="49" charset="-122"/>
                        <a:cs typeface="黑体"/>
                      </a:endParaRPr>
                    </a:p>
                  </a:txBody>
                  <a:tcPr marL="0" marR="0" marT="34166" marB="341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200" kern="0" dirty="0">
                        <a:solidFill>
                          <a:srgbClr val="000000"/>
                        </a:solidFill>
                        <a:latin typeface="Times New Roman" panose="02020603050405020304" pitchFamily="18" charset="0"/>
                        <a:ea typeface="仿宋" panose="02010609060101010101" pitchFamily="49" charset="-122"/>
                        <a:cs typeface="黑体"/>
                      </a:endParaRPr>
                    </a:p>
                  </a:txBody>
                  <a:tcPr marL="0" marR="0" marT="34166" marB="341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200" kern="0" dirty="0">
                        <a:solidFill>
                          <a:srgbClr val="000000"/>
                        </a:solidFill>
                        <a:latin typeface="Times New Roman" panose="02020603050405020304" pitchFamily="18" charset="0"/>
                        <a:ea typeface="仿宋" panose="02010609060101010101" pitchFamily="49" charset="-122"/>
                        <a:cs typeface="黑体"/>
                      </a:endParaRPr>
                    </a:p>
                  </a:txBody>
                  <a:tcPr marL="0" marR="0" marT="34166" marB="341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0" dirty="0">
                          <a:solidFill>
                            <a:srgbClr val="000000"/>
                          </a:solidFill>
                          <a:latin typeface="Times New Roman" panose="02020603050405020304" pitchFamily="18" charset="0"/>
                          <a:ea typeface="仿宋" panose="02010609060101010101" pitchFamily="49" charset="-122"/>
                          <a:cs typeface="Times New Roman"/>
                        </a:rPr>
                        <a:t>下拉选择</a:t>
                      </a:r>
                      <a:endParaRPr lang="zh-CN" sz="1200" kern="100" dirty="0">
                        <a:latin typeface="Times New Roman" panose="02020603050405020304" pitchFamily="18" charset="0"/>
                        <a:ea typeface="仿宋" panose="02010609060101010101" pitchFamily="49" charset="-122"/>
                        <a:cs typeface="黑体"/>
                      </a:endParaRPr>
                    </a:p>
                  </a:txBody>
                  <a:tcPr marL="0" marR="0" marT="34166" marB="341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200" kern="0" dirty="0">
                        <a:solidFill>
                          <a:srgbClr val="000000"/>
                        </a:solidFill>
                        <a:latin typeface="Times New Roman" panose="02020603050405020304" pitchFamily="18" charset="0"/>
                        <a:ea typeface="仿宋" panose="02010609060101010101" pitchFamily="49" charset="-122"/>
                        <a:cs typeface="黑体"/>
                      </a:endParaRPr>
                    </a:p>
                  </a:txBody>
                  <a:tcPr marL="0" marR="0" marT="34166" marB="341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200" kern="0">
                        <a:solidFill>
                          <a:srgbClr val="000000"/>
                        </a:solidFill>
                        <a:latin typeface="Times New Roman" panose="02020603050405020304" pitchFamily="18" charset="0"/>
                        <a:ea typeface="仿宋" panose="02010609060101010101" pitchFamily="49" charset="-122"/>
                        <a:cs typeface="黑体"/>
                      </a:endParaRPr>
                    </a:p>
                  </a:txBody>
                  <a:tcPr marL="0" marR="0" marT="34166" marB="341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0">
                          <a:solidFill>
                            <a:srgbClr val="000000"/>
                          </a:solidFill>
                          <a:latin typeface="Times New Roman" panose="02020603050405020304" pitchFamily="18" charset="0"/>
                          <a:ea typeface="仿宋" panose="02010609060101010101" pitchFamily="49" charset="-122"/>
                          <a:cs typeface="Times New Roman"/>
                        </a:rPr>
                        <a:t>下拉</a:t>
                      </a:r>
                      <a:endParaRPr lang="zh-CN" sz="1200" kern="100">
                        <a:latin typeface="Times New Roman" panose="02020603050405020304" pitchFamily="18" charset="0"/>
                        <a:ea typeface="仿宋" panose="02010609060101010101" pitchFamily="49" charset="-122"/>
                        <a:cs typeface="黑体"/>
                      </a:endParaRPr>
                    </a:p>
                    <a:p>
                      <a:pPr algn="ctr">
                        <a:spcAft>
                          <a:spcPts val="0"/>
                        </a:spcAft>
                      </a:pPr>
                      <a:r>
                        <a:rPr lang="zh-CN" sz="1200" kern="0">
                          <a:solidFill>
                            <a:srgbClr val="000000"/>
                          </a:solidFill>
                          <a:latin typeface="Times New Roman" panose="02020603050405020304" pitchFamily="18" charset="0"/>
                          <a:ea typeface="仿宋" panose="02010609060101010101" pitchFamily="49" charset="-122"/>
                          <a:cs typeface="Times New Roman"/>
                        </a:rPr>
                        <a:t>选择</a:t>
                      </a:r>
                      <a:endParaRPr lang="zh-CN" sz="1200" kern="100">
                        <a:latin typeface="Times New Roman" panose="02020603050405020304" pitchFamily="18" charset="0"/>
                        <a:ea typeface="仿宋" panose="02010609060101010101" pitchFamily="49" charset="-122"/>
                        <a:cs typeface="黑体"/>
                      </a:endParaRPr>
                    </a:p>
                  </a:txBody>
                  <a:tcPr marL="0" marR="0" marT="34166" marB="341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0">
                          <a:solidFill>
                            <a:srgbClr val="000000"/>
                          </a:solidFill>
                          <a:latin typeface="Times New Roman" panose="02020603050405020304" pitchFamily="18" charset="0"/>
                          <a:ea typeface="仿宋" panose="02010609060101010101" pitchFamily="49" charset="-122"/>
                          <a:cs typeface="Times New Roman"/>
                        </a:rPr>
                        <a:t>下拉选择</a:t>
                      </a:r>
                      <a:endParaRPr lang="zh-CN" sz="1200" kern="100">
                        <a:latin typeface="Times New Roman" panose="02020603050405020304" pitchFamily="18" charset="0"/>
                        <a:ea typeface="仿宋" panose="02010609060101010101" pitchFamily="49" charset="-122"/>
                        <a:cs typeface="黑体"/>
                      </a:endParaRPr>
                    </a:p>
                  </a:txBody>
                  <a:tcPr marL="0" marR="0" marT="34166" marB="341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200" kern="100">
                        <a:latin typeface="Times New Roman" panose="02020603050405020304" pitchFamily="18" charset="0"/>
                        <a:ea typeface="仿宋" panose="02010609060101010101" pitchFamily="49" charset="-122"/>
                        <a:cs typeface="黑体"/>
                      </a:endParaRPr>
                    </a:p>
                  </a:txBody>
                  <a:tcPr marL="0" marR="0" marT="34166" marB="341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0">
                          <a:solidFill>
                            <a:srgbClr val="000000"/>
                          </a:solidFill>
                          <a:latin typeface="Times New Roman" panose="02020603050405020304" pitchFamily="18" charset="0"/>
                          <a:ea typeface="仿宋" panose="02010609060101010101" pitchFamily="49" charset="-122"/>
                          <a:cs typeface="Times New Roman"/>
                        </a:rPr>
                        <a:t>下拉</a:t>
                      </a:r>
                      <a:endParaRPr lang="zh-CN" sz="1200" kern="100">
                        <a:latin typeface="Times New Roman" panose="02020603050405020304" pitchFamily="18" charset="0"/>
                        <a:ea typeface="仿宋" panose="02010609060101010101" pitchFamily="49" charset="-122"/>
                        <a:cs typeface="黑体"/>
                      </a:endParaRPr>
                    </a:p>
                    <a:p>
                      <a:pPr algn="ctr">
                        <a:spcAft>
                          <a:spcPts val="0"/>
                        </a:spcAft>
                      </a:pPr>
                      <a:r>
                        <a:rPr lang="zh-CN" sz="1200" kern="0">
                          <a:solidFill>
                            <a:srgbClr val="000000"/>
                          </a:solidFill>
                          <a:latin typeface="Times New Roman" panose="02020603050405020304" pitchFamily="18" charset="0"/>
                          <a:ea typeface="仿宋" panose="02010609060101010101" pitchFamily="49" charset="-122"/>
                          <a:cs typeface="Times New Roman"/>
                        </a:rPr>
                        <a:t>选择</a:t>
                      </a:r>
                      <a:endParaRPr lang="zh-CN" sz="1200" kern="100">
                        <a:latin typeface="Times New Roman" panose="02020603050405020304" pitchFamily="18" charset="0"/>
                        <a:ea typeface="仿宋" panose="02010609060101010101" pitchFamily="49" charset="-122"/>
                        <a:cs typeface="黑体"/>
                      </a:endParaRPr>
                    </a:p>
                  </a:txBody>
                  <a:tcPr marL="0" marR="0" marT="34166" marB="341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0">
                          <a:solidFill>
                            <a:srgbClr val="000000"/>
                          </a:solidFill>
                          <a:latin typeface="Times New Roman" panose="02020603050405020304" pitchFamily="18" charset="0"/>
                          <a:ea typeface="仿宋" panose="02010609060101010101" pitchFamily="49" charset="-122"/>
                          <a:cs typeface="Times New Roman"/>
                        </a:rPr>
                        <a:t>下拉</a:t>
                      </a:r>
                      <a:endParaRPr lang="zh-CN" sz="1200" kern="100">
                        <a:latin typeface="Times New Roman" panose="02020603050405020304" pitchFamily="18" charset="0"/>
                        <a:ea typeface="仿宋" panose="02010609060101010101" pitchFamily="49" charset="-122"/>
                        <a:cs typeface="黑体"/>
                      </a:endParaRPr>
                    </a:p>
                    <a:p>
                      <a:pPr algn="ctr">
                        <a:spcAft>
                          <a:spcPts val="0"/>
                        </a:spcAft>
                      </a:pPr>
                      <a:r>
                        <a:rPr lang="zh-CN" sz="1200" kern="0">
                          <a:solidFill>
                            <a:srgbClr val="000000"/>
                          </a:solidFill>
                          <a:latin typeface="Times New Roman" panose="02020603050405020304" pitchFamily="18" charset="0"/>
                          <a:ea typeface="仿宋" panose="02010609060101010101" pitchFamily="49" charset="-122"/>
                          <a:cs typeface="Times New Roman"/>
                        </a:rPr>
                        <a:t>选择</a:t>
                      </a:r>
                      <a:endParaRPr lang="zh-CN" sz="1200" kern="100">
                        <a:latin typeface="Times New Roman" panose="02020603050405020304" pitchFamily="18" charset="0"/>
                        <a:ea typeface="仿宋" panose="02010609060101010101" pitchFamily="49" charset="-122"/>
                        <a:cs typeface="黑体"/>
                      </a:endParaRPr>
                    </a:p>
                  </a:txBody>
                  <a:tcPr marL="0" marR="0" marT="34166" marB="341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685234">
                <a:tc>
                  <a:txBody>
                    <a:bodyPr/>
                    <a:lstStyle/>
                    <a:p>
                      <a:pPr algn="ctr">
                        <a:spcAft>
                          <a:spcPts val="0"/>
                        </a:spcAft>
                      </a:pPr>
                      <a:r>
                        <a:rPr lang="en-US" sz="1200" kern="0">
                          <a:latin typeface="Times New Roman" panose="02020603050405020304" pitchFamily="18" charset="0"/>
                          <a:ea typeface="仿宋" panose="02010609060101010101" pitchFamily="49" charset="-122"/>
                          <a:cs typeface="黑体"/>
                        </a:rPr>
                        <a:t>60001</a:t>
                      </a:r>
                      <a:endParaRPr lang="zh-CN" sz="1200" kern="100">
                        <a:latin typeface="Times New Roman" panose="02020603050405020304" pitchFamily="18" charset="0"/>
                        <a:ea typeface="仿宋" panose="02010609060101010101" pitchFamily="49" charset="-122"/>
                        <a:cs typeface="黑体"/>
                      </a:endParaRPr>
                    </a:p>
                  </a:txBody>
                  <a:tcPr marL="0" marR="0" marT="34166" marB="341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200" kern="0">
                          <a:latin typeface="Times New Roman" panose="02020603050405020304" pitchFamily="18" charset="0"/>
                          <a:ea typeface="仿宋" panose="02010609060101010101" pitchFamily="49" charset="-122"/>
                          <a:cs typeface="Arial"/>
                        </a:rPr>
                        <a:t>王五</a:t>
                      </a:r>
                      <a:endParaRPr lang="zh-CN" sz="1200" kern="100">
                        <a:latin typeface="Times New Roman" panose="02020603050405020304" pitchFamily="18" charset="0"/>
                        <a:ea typeface="仿宋" panose="02010609060101010101" pitchFamily="49" charset="-122"/>
                        <a:cs typeface="黑体"/>
                      </a:endParaRPr>
                    </a:p>
                  </a:txBody>
                  <a:tcPr marL="0" marR="0" marT="34166" marB="341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200" kern="0">
                          <a:latin typeface="Times New Roman" panose="02020603050405020304" pitchFamily="18" charset="0"/>
                          <a:ea typeface="仿宋" panose="02010609060101010101" pitchFamily="49" charset="-122"/>
                          <a:cs typeface="Arial"/>
                        </a:rPr>
                        <a:t>男</a:t>
                      </a:r>
                      <a:endParaRPr lang="zh-CN" sz="1200" kern="100">
                        <a:latin typeface="Times New Roman" panose="02020603050405020304" pitchFamily="18" charset="0"/>
                        <a:ea typeface="仿宋" panose="02010609060101010101" pitchFamily="49" charset="-122"/>
                        <a:cs typeface="黑体"/>
                      </a:endParaRPr>
                    </a:p>
                  </a:txBody>
                  <a:tcPr marL="0" marR="0" marT="34166" marB="341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200" kern="0">
                          <a:latin typeface="Times New Roman" panose="02020603050405020304" pitchFamily="18" charset="0"/>
                          <a:ea typeface="仿宋" panose="02010609060101010101" pitchFamily="49" charset="-122"/>
                          <a:cs typeface="黑体"/>
                        </a:rPr>
                        <a:t>1992-10</a:t>
                      </a:r>
                      <a:endParaRPr lang="zh-CN" sz="1200" kern="100">
                        <a:latin typeface="Times New Roman" panose="02020603050405020304" pitchFamily="18" charset="0"/>
                        <a:ea typeface="仿宋" panose="02010609060101010101" pitchFamily="49" charset="-122"/>
                        <a:cs typeface="黑体"/>
                      </a:endParaRPr>
                    </a:p>
                  </a:txBody>
                  <a:tcPr marL="0" marR="0" marT="34166" marB="341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200" kern="0">
                          <a:latin typeface="Times New Roman" panose="02020603050405020304" pitchFamily="18" charset="0"/>
                          <a:ea typeface="仿宋" panose="02010609060101010101" pitchFamily="49" charset="-122"/>
                          <a:cs typeface="黑体"/>
                        </a:rPr>
                        <a:t>2014-10</a:t>
                      </a:r>
                      <a:endParaRPr lang="zh-CN" sz="1200" kern="100">
                        <a:latin typeface="Times New Roman" panose="02020603050405020304" pitchFamily="18" charset="0"/>
                        <a:ea typeface="仿宋" panose="02010609060101010101" pitchFamily="49" charset="-122"/>
                        <a:cs typeface="黑体"/>
                      </a:endParaRPr>
                    </a:p>
                  </a:txBody>
                  <a:tcPr marL="0" marR="0" marT="34166" marB="341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200" kern="0" dirty="0">
                          <a:latin typeface="Times New Roman" panose="02020603050405020304" pitchFamily="18" charset="0"/>
                          <a:ea typeface="仿宋" panose="02010609060101010101" pitchFamily="49" charset="-122"/>
                          <a:cs typeface="Arial"/>
                        </a:rPr>
                        <a:t>在职</a:t>
                      </a:r>
                      <a:endParaRPr lang="zh-CN" sz="1200" kern="100" dirty="0">
                        <a:latin typeface="Times New Roman" panose="02020603050405020304" pitchFamily="18" charset="0"/>
                        <a:ea typeface="仿宋" panose="02010609060101010101" pitchFamily="49" charset="-122"/>
                        <a:cs typeface="黑体"/>
                      </a:endParaRPr>
                    </a:p>
                  </a:txBody>
                  <a:tcPr marL="0" marR="0" marT="34166" marB="341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200" kern="0">
                          <a:latin typeface="Times New Roman" panose="02020603050405020304" pitchFamily="18" charset="0"/>
                          <a:ea typeface="仿宋" panose="02010609060101010101" pitchFamily="49" charset="-122"/>
                          <a:cs typeface="黑体"/>
                        </a:rPr>
                        <a:t>ZS001</a:t>
                      </a:r>
                      <a:endParaRPr lang="zh-CN" sz="1200" kern="100">
                        <a:latin typeface="Times New Roman" panose="02020603050405020304" pitchFamily="18" charset="0"/>
                        <a:ea typeface="仿宋" panose="02010609060101010101" pitchFamily="49" charset="-122"/>
                        <a:cs typeface="黑体"/>
                      </a:endParaRPr>
                    </a:p>
                  </a:txBody>
                  <a:tcPr marL="0" marR="0" marT="34166" marB="341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200" kern="0">
                          <a:solidFill>
                            <a:srgbClr val="000000"/>
                          </a:solidFill>
                          <a:latin typeface="Times New Roman" panose="02020603050405020304" pitchFamily="18" charset="0"/>
                          <a:ea typeface="仿宋" panose="02010609060101010101" pitchFamily="49" charset="-122"/>
                          <a:cs typeface="Times New Roman"/>
                        </a:rPr>
                        <a:t>附属第一医院</a:t>
                      </a:r>
                      <a:endParaRPr lang="zh-CN" sz="1200" kern="100">
                        <a:latin typeface="Times New Roman" panose="02020603050405020304" pitchFamily="18" charset="0"/>
                        <a:ea typeface="仿宋" panose="02010609060101010101" pitchFamily="49" charset="-122"/>
                        <a:cs typeface="黑体"/>
                      </a:endParaRPr>
                    </a:p>
                  </a:txBody>
                  <a:tcPr marL="0" marR="0" marT="34166" marB="341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200" kern="0" dirty="0">
                          <a:latin typeface="Times New Roman" panose="02020603050405020304" pitchFamily="18" charset="0"/>
                          <a:ea typeface="仿宋" panose="02010609060101010101" pitchFamily="49" charset="-122"/>
                          <a:cs typeface="Arial"/>
                        </a:rPr>
                        <a:t>博士研究生</a:t>
                      </a:r>
                      <a:endParaRPr lang="zh-CN" sz="1200" kern="100" dirty="0">
                        <a:latin typeface="Times New Roman" panose="02020603050405020304" pitchFamily="18" charset="0"/>
                        <a:ea typeface="仿宋" panose="02010609060101010101" pitchFamily="49" charset="-122"/>
                        <a:cs typeface="黑体"/>
                      </a:endParaRPr>
                    </a:p>
                  </a:txBody>
                  <a:tcPr marL="0" marR="0" marT="34166" marB="341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200" kern="0" dirty="0">
                          <a:latin typeface="Times New Roman" panose="02020603050405020304" pitchFamily="18" charset="0"/>
                          <a:ea typeface="仿宋" panose="02010609060101010101" pitchFamily="49" charset="-122"/>
                          <a:cs typeface="Arial"/>
                        </a:rPr>
                        <a:t>博士</a:t>
                      </a:r>
                      <a:endParaRPr lang="zh-CN" sz="1200" kern="100" dirty="0">
                        <a:latin typeface="Times New Roman" panose="02020603050405020304" pitchFamily="18" charset="0"/>
                        <a:ea typeface="仿宋" panose="02010609060101010101" pitchFamily="49" charset="-122"/>
                        <a:cs typeface="黑体"/>
                      </a:endParaRPr>
                    </a:p>
                  </a:txBody>
                  <a:tcPr marL="0" marR="0" marT="34166" marB="341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endParaRPr lang="en-US" sz="1200" kern="0" dirty="0">
                        <a:latin typeface="Times New Roman" panose="02020603050405020304" pitchFamily="18" charset="0"/>
                        <a:ea typeface="仿宋" panose="02010609060101010101" pitchFamily="49" charset="-122"/>
                        <a:cs typeface="Arial"/>
                      </a:endParaRPr>
                    </a:p>
                  </a:txBody>
                  <a:tcPr marL="0" marR="0" marT="34166" marB="341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200" kern="0" dirty="0">
                          <a:latin typeface="Times New Roman" panose="02020603050405020304" pitchFamily="18" charset="0"/>
                          <a:ea typeface="仿宋" panose="02010609060101010101" pitchFamily="49" charset="-122"/>
                          <a:cs typeface="Arial"/>
                        </a:rPr>
                        <a:t>教授</a:t>
                      </a:r>
                      <a:endParaRPr lang="zh-CN" sz="1200" kern="100" dirty="0">
                        <a:latin typeface="Times New Roman" panose="02020603050405020304" pitchFamily="18" charset="0"/>
                        <a:ea typeface="仿宋" panose="02010609060101010101" pitchFamily="49" charset="-122"/>
                        <a:cs typeface="黑体"/>
                      </a:endParaRPr>
                    </a:p>
                  </a:txBody>
                  <a:tcPr marL="0" marR="0" marT="34166" marB="341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200" kern="0" dirty="0">
                          <a:latin typeface="Times New Roman" panose="02020603050405020304" pitchFamily="18" charset="0"/>
                          <a:ea typeface="仿宋" panose="02010609060101010101" pitchFamily="49" charset="-122"/>
                          <a:cs typeface="Arial"/>
                        </a:rPr>
                        <a:t>主任医师</a:t>
                      </a:r>
                      <a:endParaRPr lang="zh-CN" sz="1200" kern="100" dirty="0">
                        <a:latin typeface="Times New Roman" panose="02020603050405020304" pitchFamily="18" charset="0"/>
                        <a:ea typeface="仿宋" panose="02010609060101010101" pitchFamily="49" charset="-122"/>
                        <a:cs typeface="黑体"/>
                      </a:endParaRPr>
                    </a:p>
                  </a:txBody>
                  <a:tcPr marL="0" marR="0" marT="34166" marB="341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7376734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bwMode="auto">
          <a:xfrm>
            <a:off x="410449" y="374156"/>
            <a:ext cx="6368824" cy="512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algn="ctr" rtl="0" eaLnBrk="1" fontAlgn="base" hangingPunct="1">
              <a:spcBef>
                <a:spcPct val="0"/>
              </a:spcBef>
              <a:spcAft>
                <a:spcPct val="0"/>
              </a:spcAft>
              <a:buFont typeface="Arial" panose="020B0604020202020204" pitchFamily="34" charset="0"/>
              <a:defRPr sz="1200" kern="1200">
                <a:solidFill>
                  <a:srgbClr val="898989"/>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l"/>
            <a:r>
              <a:rPr lang="zh-CN" altLang="en-US" sz="2800" b="1" dirty="0">
                <a:latin typeface="Times New Roman" panose="02020603050405020304" pitchFamily="18" charset="0"/>
                <a:ea typeface="仿宋" panose="02010609060101010101" pitchFamily="49" charset="-122"/>
              </a:rPr>
              <a:t>（一）学校基本信息</a:t>
            </a:r>
          </a:p>
        </p:txBody>
      </p:sp>
      <p:sp>
        <p:nvSpPr>
          <p:cNvPr id="3" name="矩形 2"/>
          <p:cNvSpPr/>
          <p:nvPr/>
        </p:nvSpPr>
        <p:spPr>
          <a:xfrm>
            <a:off x="1468274" y="886192"/>
            <a:ext cx="9595863" cy="461665"/>
          </a:xfrm>
          <a:prstGeom prst="rect">
            <a:avLst/>
          </a:prstGeom>
        </p:spPr>
        <p:txBody>
          <a:bodyPr wrap="square" anchor="b">
            <a:spAutoFit/>
          </a:bodyPr>
          <a:lstStyle/>
          <a:p>
            <a:pPr algn="just">
              <a:defRPr/>
            </a:pPr>
            <a:r>
              <a:rPr lang="zh-CN" altLang="en-US" sz="2400" b="1" dirty="0">
                <a:solidFill>
                  <a:srgbClr val="4EA4DD"/>
                </a:solidFill>
                <a:latin typeface="Times New Roman" panose="02020603050405020304" pitchFamily="18" charset="0"/>
                <a:ea typeface="仿宋" panose="02010609060101010101" pitchFamily="49" charset="-122"/>
              </a:rPr>
              <a:t>表</a:t>
            </a:r>
            <a:r>
              <a:rPr lang="en-US" altLang="zh-CN" sz="2400" b="1" dirty="0">
                <a:solidFill>
                  <a:srgbClr val="4EA4DD"/>
                </a:solidFill>
                <a:latin typeface="Times New Roman" panose="02020603050405020304" pitchFamily="18" charset="0"/>
                <a:ea typeface="仿宋" panose="02010609060101010101" pitchFamily="49" charset="-122"/>
              </a:rPr>
              <a:t>1-6 </a:t>
            </a:r>
            <a:r>
              <a:rPr lang="zh-CN" altLang="en-US" sz="2400" b="1" dirty="0">
                <a:solidFill>
                  <a:srgbClr val="4EA4DD"/>
                </a:solidFill>
                <a:latin typeface="Times New Roman" panose="02020603050405020304" pitchFamily="18" charset="0"/>
                <a:ea typeface="仿宋" panose="02010609060101010101" pitchFamily="49" charset="-122"/>
              </a:rPr>
              <a:t>本科生基本情况（时点）</a:t>
            </a:r>
            <a:endParaRPr lang="en-US" altLang="zh-CN" sz="2400" b="1" dirty="0">
              <a:solidFill>
                <a:srgbClr val="4EA4DD"/>
              </a:solidFill>
              <a:latin typeface="Times New Roman" panose="02020603050405020304" pitchFamily="18" charset="0"/>
              <a:ea typeface="仿宋" panose="02010609060101010101" pitchFamily="49" charset="-122"/>
            </a:endParaRPr>
          </a:p>
        </p:txBody>
      </p:sp>
      <p:sp>
        <p:nvSpPr>
          <p:cNvPr id="5" name="文本框 6">
            <a:extLst>
              <a:ext uri="{FF2B5EF4-FFF2-40B4-BE49-F238E27FC236}">
                <a16:creationId xmlns:a16="http://schemas.microsoft.com/office/drawing/2014/main" xmlns="" id="{AAC50814-131C-41E6-BCA8-F68DE0258E54}"/>
              </a:ext>
            </a:extLst>
          </p:cNvPr>
          <p:cNvSpPr>
            <a:spLocks noChangeArrowheads="1"/>
          </p:cNvSpPr>
          <p:nvPr/>
        </p:nvSpPr>
        <p:spPr bwMode="auto">
          <a:xfrm>
            <a:off x="410449" y="3066178"/>
            <a:ext cx="12115800" cy="42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marL="457200" indent="-457200">
              <a:lnSpc>
                <a:spcPct val="150000"/>
              </a:lnSpc>
              <a:buFont typeface="Wingdings" panose="05000000000000000000" pitchFamily="2" charset="2"/>
              <a:buChar char="n"/>
              <a:defRPr/>
            </a:pPr>
            <a:r>
              <a:rPr lang="zh-CN" altLang="en-US" sz="2400" dirty="0" bmk="_Toc392188109">
                <a:latin typeface="Times New Roman" panose="02020603050405020304" pitchFamily="18" charset="0"/>
                <a:ea typeface="仿宋" panose="02010609060101010101" pitchFamily="49" charset="-122"/>
                <a:cs typeface="楷体" panose="02010609060101010101" pitchFamily="49" charset="-122"/>
              </a:rPr>
              <a:t>“生源类别”：</a:t>
            </a:r>
            <a:r>
              <a:rPr lang="zh-CN" altLang="en-US" sz="2400" dirty="0" bmk="_Toc392188109">
                <a:solidFill>
                  <a:srgbClr val="FF0000"/>
                </a:solidFill>
                <a:latin typeface="Times New Roman" panose="02020603050405020304" pitchFamily="18" charset="0"/>
                <a:ea typeface="仿宋" panose="02010609060101010101" pitchFamily="49" charset="-122"/>
                <a:cs typeface="楷体" panose="02010609060101010101" pitchFamily="49" charset="-122"/>
              </a:rPr>
              <a:t>港澳台侨学生和留学生</a:t>
            </a:r>
            <a:r>
              <a:rPr lang="zh-CN" altLang="en-US" sz="2400" dirty="0" bmk="_Toc392188109">
                <a:latin typeface="Times New Roman" panose="02020603050405020304" pitchFamily="18" charset="0"/>
                <a:ea typeface="仿宋" panose="02010609060101010101" pitchFamily="49" charset="-122"/>
                <a:cs typeface="楷体" panose="02010609060101010101" pitchFamily="49" charset="-122"/>
              </a:rPr>
              <a:t>均指具有学籍的全日制在校本科生。</a:t>
            </a:r>
            <a:endParaRPr lang="en-US" altLang="zh-CN" sz="2400" dirty="0" bmk="_Toc392188109">
              <a:latin typeface="Times New Roman" panose="02020603050405020304" pitchFamily="18" charset="0"/>
              <a:ea typeface="仿宋" panose="02010609060101010101" pitchFamily="49" charset="-122"/>
              <a:cs typeface="楷体" panose="02010609060101010101" pitchFamily="49" charset="-122"/>
            </a:endParaRPr>
          </a:p>
          <a:p>
            <a:pPr marL="457200" indent="-457200">
              <a:lnSpc>
                <a:spcPct val="150000"/>
              </a:lnSpc>
              <a:buFont typeface="Wingdings" panose="05000000000000000000" pitchFamily="2" charset="2"/>
              <a:buChar char="n"/>
              <a:defRPr/>
            </a:pPr>
            <a:r>
              <a:rPr lang="zh-CN" altLang="en-US" sz="2400" dirty="0" bmk="_Toc392188109">
                <a:latin typeface="Times New Roman" panose="02020603050405020304" pitchFamily="18" charset="0"/>
                <a:ea typeface="仿宋" panose="02010609060101010101" pitchFamily="49" charset="-122"/>
                <a:cs typeface="楷体" panose="02010609060101010101" pitchFamily="49" charset="-122"/>
              </a:rPr>
              <a:t>“年级”：要求填报的数字格式，例如 “</a:t>
            </a:r>
            <a:r>
              <a:rPr lang="en-US" altLang="zh-CN" sz="2400" dirty="0" bmk="_Toc392188109">
                <a:solidFill>
                  <a:srgbClr val="FF0000"/>
                </a:solidFill>
                <a:latin typeface="Times New Roman" panose="02020603050405020304" pitchFamily="18" charset="0"/>
                <a:ea typeface="仿宋" panose="02010609060101010101" pitchFamily="49" charset="-122"/>
                <a:cs typeface="楷体" panose="02010609060101010101" pitchFamily="49" charset="-122"/>
              </a:rPr>
              <a:t>2020</a:t>
            </a:r>
            <a:r>
              <a:rPr lang="zh-CN" altLang="en-US" sz="2400" dirty="0" bmk="_Toc392188109">
                <a:latin typeface="Times New Roman" panose="02020603050405020304" pitchFamily="18" charset="0"/>
                <a:ea typeface="仿宋" panose="02010609060101010101" pitchFamily="49" charset="-122"/>
                <a:cs typeface="楷体" panose="02010609060101010101" pitchFamily="49" charset="-122"/>
              </a:rPr>
              <a:t>”。</a:t>
            </a:r>
            <a:endParaRPr lang="en-US" altLang="zh-CN" sz="2400" dirty="0" bmk="_Toc392188109">
              <a:latin typeface="Times New Roman" panose="02020603050405020304" pitchFamily="18" charset="0"/>
              <a:ea typeface="仿宋" panose="02010609060101010101" pitchFamily="49" charset="-122"/>
              <a:cs typeface="楷体" panose="02010609060101010101" pitchFamily="49" charset="-122"/>
            </a:endParaRPr>
          </a:p>
          <a:p>
            <a:pPr marL="457200" indent="-457200">
              <a:lnSpc>
                <a:spcPct val="150000"/>
              </a:lnSpc>
              <a:buFont typeface="Wingdings" panose="05000000000000000000" pitchFamily="2" charset="2"/>
              <a:buChar char="n"/>
              <a:defRPr/>
            </a:pPr>
            <a:r>
              <a:rPr lang="zh-CN" altLang="en-US" sz="2400" dirty="0" bmk="_Toc392188109">
                <a:latin typeface="Times New Roman" panose="02020603050405020304" pitchFamily="18" charset="0"/>
                <a:ea typeface="仿宋" panose="02010609060101010101" pitchFamily="49" charset="-122"/>
                <a:cs typeface="楷体" panose="02010609060101010101" pitchFamily="49" charset="-122"/>
              </a:rPr>
              <a:t>学年内如有休学、参军等情况，不纳入统计。</a:t>
            </a:r>
            <a:endParaRPr lang="en-US" altLang="zh-CN" sz="2400" dirty="0" bmk="_Toc392188109">
              <a:latin typeface="Times New Roman" panose="02020603050405020304" pitchFamily="18" charset="0"/>
              <a:ea typeface="仿宋" panose="02010609060101010101" pitchFamily="49" charset="-122"/>
              <a:cs typeface="楷体" panose="02010609060101010101" pitchFamily="49" charset="-122"/>
            </a:endParaRPr>
          </a:p>
          <a:p>
            <a:pPr marL="457200" indent="-457200">
              <a:lnSpc>
                <a:spcPct val="150000"/>
              </a:lnSpc>
              <a:buFont typeface="Wingdings" panose="05000000000000000000" pitchFamily="2" charset="2"/>
              <a:buChar char="n"/>
              <a:defRPr/>
            </a:pPr>
            <a:r>
              <a:rPr lang="zh-CN" altLang="en-US" sz="2400" dirty="0" bmk="_Toc392188109">
                <a:latin typeface="Times New Roman" panose="02020603050405020304" pitchFamily="18" charset="0"/>
                <a:ea typeface="仿宋" panose="02010609060101010101" pitchFamily="49" charset="-122"/>
                <a:cs typeface="楷体" panose="02010609060101010101" pitchFamily="49" charset="-122"/>
              </a:rPr>
              <a:t>毕业生（当年毕业）：指当年应毕业的一届学生，含结业生与推迟到当年毕业学生。</a:t>
            </a:r>
            <a:endParaRPr lang="en-US" altLang="zh-CN" sz="2400" dirty="0" bmk="_Toc392188109">
              <a:latin typeface="Times New Roman" panose="02020603050405020304" pitchFamily="18" charset="0"/>
              <a:ea typeface="仿宋" panose="02010609060101010101" pitchFamily="49" charset="-122"/>
              <a:cs typeface="楷体" panose="02010609060101010101" pitchFamily="49" charset="-122"/>
            </a:endParaRPr>
          </a:p>
          <a:p>
            <a:pPr marL="457200" indent="-457200">
              <a:lnSpc>
                <a:spcPct val="150000"/>
              </a:lnSpc>
              <a:buFont typeface="Wingdings" panose="05000000000000000000" pitchFamily="2" charset="2"/>
              <a:buChar char="n"/>
              <a:defRPr/>
            </a:pPr>
            <a:r>
              <a:rPr lang="zh-CN" altLang="en-US" sz="2400" dirty="0" bmk="_Toc392188109">
                <a:solidFill>
                  <a:srgbClr val="FF0000"/>
                </a:solidFill>
                <a:latin typeface="Times New Roman" panose="02020603050405020304" pitchFamily="18" charset="0"/>
                <a:ea typeface="仿宋" panose="02010609060101010101" pitchFamily="49" charset="-122"/>
                <a:cs typeface="楷体" panose="02010609060101010101" pitchFamily="49" charset="-122"/>
              </a:rPr>
              <a:t>一般专业应该填报五届学生，临床医学、建筑等专业应填报六届学生。</a:t>
            </a:r>
            <a:endParaRPr lang="en-US" altLang="zh-CN" sz="2400" dirty="0" bmk="_Toc392188109">
              <a:solidFill>
                <a:srgbClr val="FF0000"/>
              </a:solidFill>
              <a:latin typeface="Times New Roman" panose="02020603050405020304" pitchFamily="18" charset="0"/>
              <a:ea typeface="仿宋" panose="02010609060101010101" pitchFamily="49" charset="-122"/>
              <a:cs typeface="楷体" panose="02010609060101010101" pitchFamily="49" charset="-122"/>
            </a:endParaRPr>
          </a:p>
          <a:p>
            <a:pPr marL="457200" indent="-457200">
              <a:lnSpc>
                <a:spcPct val="150000"/>
              </a:lnSpc>
              <a:buFont typeface="Wingdings" panose="05000000000000000000" pitchFamily="2" charset="2"/>
              <a:buChar char="n"/>
              <a:defRPr/>
            </a:pPr>
            <a:r>
              <a:rPr lang="zh-CN" altLang="en-US" sz="2400" dirty="0" bmk="_Toc392188109">
                <a:solidFill>
                  <a:srgbClr val="FF0000"/>
                </a:solidFill>
                <a:latin typeface="Times New Roman" panose="02020603050405020304" pitchFamily="18" charset="0"/>
                <a:ea typeface="仿宋" panose="02010609060101010101" pitchFamily="49" charset="-122"/>
                <a:cs typeface="楷体" panose="02010609060101010101" pitchFamily="49" charset="-122"/>
              </a:rPr>
              <a:t>注：本年度</a:t>
            </a:r>
            <a:r>
              <a:rPr lang="en-US" altLang="zh-CN" sz="2400" dirty="0" bmk="_Toc392188109">
                <a:solidFill>
                  <a:srgbClr val="FF0000"/>
                </a:solidFill>
                <a:latin typeface="Times New Roman" panose="02020603050405020304" pitchFamily="18" charset="0"/>
                <a:ea typeface="仿宋" panose="02010609060101010101" pitchFamily="49" charset="-122"/>
                <a:cs typeface="楷体" panose="02010609060101010101" pitchFamily="49" charset="-122"/>
              </a:rPr>
              <a:t>20</a:t>
            </a:r>
            <a:r>
              <a:rPr lang="zh-CN" altLang="en-US" sz="2400" dirty="0" bmk="_Toc392188109">
                <a:solidFill>
                  <a:srgbClr val="FF0000"/>
                </a:solidFill>
                <a:latin typeface="Times New Roman" panose="02020603050405020304" pitchFamily="18" charset="0"/>
                <a:ea typeface="仿宋" panose="02010609060101010101" pitchFamily="49" charset="-122"/>
                <a:cs typeface="楷体" panose="02010609060101010101" pitchFamily="49" charset="-122"/>
              </a:rPr>
              <a:t>级新生必须填报</a:t>
            </a:r>
          </a:p>
          <a:p>
            <a:pPr marL="0" indent="0" algn="just">
              <a:lnSpc>
                <a:spcPts val="3200"/>
              </a:lnSpc>
              <a:buNone/>
              <a:defRPr/>
            </a:pPr>
            <a:endParaRPr lang="en-US" altLang="zh-CN" sz="2400" dirty="0" bmk="_Toc392188109">
              <a:latin typeface="Times New Roman" panose="02020603050405020304" pitchFamily="18" charset="0"/>
              <a:ea typeface="仿宋" panose="02010609060101010101" pitchFamily="49" charset="-122"/>
              <a:cs typeface="楷体" panose="02010609060101010101" pitchFamily="49" charset="-122"/>
            </a:endParaRPr>
          </a:p>
        </p:txBody>
      </p:sp>
      <p:graphicFrame>
        <p:nvGraphicFramePr>
          <p:cNvPr id="7" name="表格 6">
            <a:extLst>
              <a:ext uri="{FF2B5EF4-FFF2-40B4-BE49-F238E27FC236}">
                <a16:creationId xmlns:a16="http://schemas.microsoft.com/office/drawing/2014/main" xmlns="" id="{BB372EA6-F20C-4E9F-87B7-C8331DD8480D}"/>
              </a:ext>
            </a:extLst>
          </p:cNvPr>
          <p:cNvGraphicFramePr>
            <a:graphicFrameLocks noGrp="1"/>
          </p:cNvGraphicFramePr>
          <p:nvPr>
            <p:extLst>
              <p:ext uri="{D42A27DB-BD31-4B8C-83A1-F6EECF244321}">
                <p14:modId xmlns:p14="http://schemas.microsoft.com/office/powerpoint/2010/main" val="2034002738"/>
              </p:ext>
            </p:extLst>
          </p:nvPr>
        </p:nvGraphicFramePr>
        <p:xfrm>
          <a:off x="774838" y="1347857"/>
          <a:ext cx="9906413" cy="1752600"/>
        </p:xfrm>
        <a:graphic>
          <a:graphicData uri="http://schemas.openxmlformats.org/drawingml/2006/table">
            <a:tbl>
              <a:tblPr firstRow="1" firstCol="1" bandRow="1"/>
              <a:tblGrid>
                <a:gridCol w="1125489">
                  <a:extLst>
                    <a:ext uri="{9D8B030D-6E8A-4147-A177-3AD203B41FA5}">
                      <a16:colId xmlns:a16="http://schemas.microsoft.com/office/drawing/2014/main" xmlns="" val="2164695750"/>
                    </a:ext>
                  </a:extLst>
                </a:gridCol>
                <a:gridCol w="938989">
                  <a:extLst>
                    <a:ext uri="{9D8B030D-6E8A-4147-A177-3AD203B41FA5}">
                      <a16:colId xmlns:a16="http://schemas.microsoft.com/office/drawing/2014/main" xmlns="" val="2959123095"/>
                    </a:ext>
                  </a:extLst>
                </a:gridCol>
                <a:gridCol w="844117">
                  <a:extLst>
                    <a:ext uri="{9D8B030D-6E8A-4147-A177-3AD203B41FA5}">
                      <a16:colId xmlns:a16="http://schemas.microsoft.com/office/drawing/2014/main" xmlns="" val="577815259"/>
                    </a:ext>
                  </a:extLst>
                </a:gridCol>
                <a:gridCol w="1596606">
                  <a:extLst>
                    <a:ext uri="{9D8B030D-6E8A-4147-A177-3AD203B41FA5}">
                      <a16:colId xmlns:a16="http://schemas.microsoft.com/office/drawing/2014/main" xmlns="" val="1865750290"/>
                    </a:ext>
                  </a:extLst>
                </a:gridCol>
                <a:gridCol w="1725534">
                  <a:extLst>
                    <a:ext uri="{9D8B030D-6E8A-4147-A177-3AD203B41FA5}">
                      <a16:colId xmlns:a16="http://schemas.microsoft.com/office/drawing/2014/main" xmlns="" val="3859491500"/>
                    </a:ext>
                  </a:extLst>
                </a:gridCol>
                <a:gridCol w="889526">
                  <a:extLst>
                    <a:ext uri="{9D8B030D-6E8A-4147-A177-3AD203B41FA5}">
                      <a16:colId xmlns:a16="http://schemas.microsoft.com/office/drawing/2014/main" xmlns="" val="1560630567"/>
                    </a:ext>
                  </a:extLst>
                </a:gridCol>
                <a:gridCol w="719242">
                  <a:extLst>
                    <a:ext uri="{9D8B030D-6E8A-4147-A177-3AD203B41FA5}">
                      <a16:colId xmlns:a16="http://schemas.microsoft.com/office/drawing/2014/main" xmlns="" val="3307900188"/>
                    </a:ext>
                  </a:extLst>
                </a:gridCol>
                <a:gridCol w="719242">
                  <a:extLst>
                    <a:ext uri="{9D8B030D-6E8A-4147-A177-3AD203B41FA5}">
                      <a16:colId xmlns:a16="http://schemas.microsoft.com/office/drawing/2014/main" xmlns="" val="1701870370"/>
                    </a:ext>
                  </a:extLst>
                </a:gridCol>
                <a:gridCol w="1347668">
                  <a:extLst>
                    <a:ext uri="{9D8B030D-6E8A-4147-A177-3AD203B41FA5}">
                      <a16:colId xmlns:a16="http://schemas.microsoft.com/office/drawing/2014/main" xmlns="" val="3054623635"/>
                    </a:ext>
                  </a:extLst>
                </a:gridCol>
              </a:tblGrid>
              <a:tr h="406919">
                <a:tc>
                  <a:txBody>
                    <a:bodyPr/>
                    <a:lstStyle/>
                    <a:p>
                      <a:pPr algn="ctr">
                        <a:spcAft>
                          <a:spcPts val="0"/>
                        </a:spcAft>
                      </a:pPr>
                      <a:r>
                        <a:rPr lang="zh-CN" sz="1200" b="1" kern="1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学号</a:t>
                      </a:r>
                      <a:endParaRPr lang="zh-CN" sz="12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学生姓名</a:t>
                      </a:r>
                      <a:endParaRPr lang="zh-CN" sz="1200" kern="10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性别</a:t>
                      </a:r>
                      <a:endParaRPr lang="zh-CN" sz="1200" kern="10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校内专业（大类）</a:t>
                      </a:r>
                      <a:endParaRPr lang="zh-CN" sz="1200" kern="100">
                        <a:effectLst/>
                        <a:latin typeface="Times New Roman" panose="02020603050405020304" pitchFamily="18" charset="0"/>
                        <a:ea typeface="仿宋" panose="02010609060101010101" pitchFamily="49" charset="-122"/>
                        <a:cs typeface="黑体" panose="02010609060101010101" pitchFamily="49" charset="-122"/>
                      </a:endParaRPr>
                    </a:p>
                    <a:p>
                      <a:pPr algn="ctr">
                        <a:spcAft>
                          <a:spcPts val="0"/>
                        </a:spcAft>
                      </a:pPr>
                      <a:r>
                        <a:rPr lang="zh-CN" sz="120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名称</a:t>
                      </a:r>
                      <a:endParaRPr lang="zh-CN" sz="1200" kern="10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校内专业（大类）代码</a:t>
                      </a:r>
                      <a:endParaRPr lang="zh-CN" sz="1200" kern="10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生源类别</a:t>
                      </a:r>
                      <a:endParaRPr lang="zh-CN" sz="1200" kern="10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100">
                          <a:solidFill>
                            <a:srgbClr val="000000"/>
                          </a:solidFill>
                          <a:effectLst/>
                          <a:highlight>
                            <a:srgbClr val="FFFF00"/>
                          </a:highlight>
                          <a:latin typeface="Times New Roman" panose="02020603050405020304" pitchFamily="18" charset="0"/>
                          <a:ea typeface="仿宋" panose="02010609060101010101" pitchFamily="49" charset="-122"/>
                          <a:cs typeface="Times New Roman" panose="02020603050405020304" pitchFamily="18" charset="0"/>
                        </a:rPr>
                        <a:t>学生</a:t>
                      </a:r>
                      <a:endParaRPr lang="zh-CN" sz="1200" kern="100">
                        <a:effectLst/>
                        <a:latin typeface="Times New Roman" panose="02020603050405020304" pitchFamily="18" charset="0"/>
                        <a:ea typeface="仿宋" panose="02010609060101010101" pitchFamily="49" charset="-122"/>
                        <a:cs typeface="黑体" panose="02010609060101010101" pitchFamily="49" charset="-122"/>
                      </a:endParaRPr>
                    </a:p>
                    <a:p>
                      <a:pPr algn="ctr">
                        <a:spcAft>
                          <a:spcPts val="0"/>
                        </a:spcAft>
                      </a:pPr>
                      <a:r>
                        <a:rPr lang="zh-CN" sz="1200" b="1" kern="100">
                          <a:solidFill>
                            <a:srgbClr val="000000"/>
                          </a:solidFill>
                          <a:effectLst/>
                          <a:highlight>
                            <a:srgbClr val="FFFF00"/>
                          </a:highlight>
                          <a:latin typeface="Times New Roman" panose="02020603050405020304" pitchFamily="18" charset="0"/>
                          <a:ea typeface="仿宋" panose="02010609060101010101" pitchFamily="49" charset="-122"/>
                          <a:cs typeface="Times New Roman" panose="02020603050405020304" pitchFamily="18" charset="0"/>
                        </a:rPr>
                        <a:t>类别</a:t>
                      </a:r>
                      <a:endParaRPr lang="zh-CN" sz="1200" kern="10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年级</a:t>
                      </a:r>
                      <a:endParaRPr lang="zh-CN" sz="1200" kern="10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入学年份</a:t>
                      </a:r>
                      <a:endParaRPr lang="zh-CN" sz="1200" kern="10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7893661"/>
                  </a:ext>
                </a:extLst>
              </a:tr>
              <a:tr h="406919">
                <a:tc>
                  <a:txBody>
                    <a:bodyPr/>
                    <a:lstStyle/>
                    <a:p>
                      <a:pPr algn="ctr">
                        <a:spcAft>
                          <a:spcPts val="0"/>
                        </a:spcAft>
                      </a:pPr>
                      <a:r>
                        <a:rPr lang="en-US" sz="1200" b="1" kern="100" dirty="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2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2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下拉选择</a:t>
                      </a:r>
                      <a:endParaRPr lang="zh-CN" sz="1200" kern="10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200" kern="10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200" kern="10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下拉选择</a:t>
                      </a:r>
                      <a:endParaRPr lang="zh-CN" sz="1200" kern="10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a:solidFill>
                            <a:srgbClr val="000000"/>
                          </a:solidFill>
                          <a:effectLst/>
                          <a:highlight>
                            <a:srgbClr val="FFFF00"/>
                          </a:highlight>
                          <a:latin typeface="Times New Roman" panose="02020603050405020304" pitchFamily="18" charset="0"/>
                          <a:ea typeface="仿宋" panose="02010609060101010101" pitchFamily="49" charset="-122"/>
                          <a:cs typeface="Times New Roman" panose="02020603050405020304" pitchFamily="18" charset="0"/>
                        </a:rPr>
                        <a:t>下拉</a:t>
                      </a:r>
                      <a:endParaRPr lang="zh-CN" sz="1200" kern="100">
                        <a:effectLst/>
                        <a:latin typeface="Times New Roman" panose="02020603050405020304" pitchFamily="18" charset="0"/>
                        <a:ea typeface="仿宋" panose="02010609060101010101" pitchFamily="49" charset="-122"/>
                        <a:cs typeface="黑体" panose="02010609060101010101" pitchFamily="49" charset="-122"/>
                      </a:endParaRPr>
                    </a:p>
                    <a:p>
                      <a:pPr algn="ctr">
                        <a:spcAft>
                          <a:spcPts val="0"/>
                        </a:spcAft>
                      </a:pPr>
                      <a:r>
                        <a:rPr lang="zh-CN" sz="1200" kern="100">
                          <a:solidFill>
                            <a:srgbClr val="000000"/>
                          </a:solidFill>
                          <a:effectLst/>
                          <a:highlight>
                            <a:srgbClr val="FFFF00"/>
                          </a:highlight>
                          <a:latin typeface="Times New Roman" panose="02020603050405020304" pitchFamily="18" charset="0"/>
                          <a:ea typeface="仿宋" panose="02010609060101010101" pitchFamily="49" charset="-122"/>
                          <a:cs typeface="Times New Roman" panose="02020603050405020304" pitchFamily="18" charset="0"/>
                        </a:rPr>
                        <a:t>选择</a:t>
                      </a:r>
                      <a:endParaRPr lang="zh-CN" sz="1200" kern="10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200" kern="10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200" kern="10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10969297"/>
                  </a:ext>
                </a:extLst>
              </a:tr>
              <a:tr h="240991">
                <a:tc>
                  <a:txBody>
                    <a:bodyPr/>
                    <a:lstStyle/>
                    <a:p>
                      <a:pPr algn="ctr">
                        <a:spcAft>
                          <a:spcPts val="0"/>
                        </a:spcAft>
                      </a:pPr>
                      <a:r>
                        <a:rPr lang="en-US" sz="1200" kern="100" dirty="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2019010101</a:t>
                      </a:r>
                      <a:endParaRPr lang="zh-CN" sz="12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200" kern="0" dirty="0">
                          <a:effectLst/>
                          <a:latin typeface="Times New Roman" panose="02020603050405020304" pitchFamily="18" charset="0"/>
                          <a:ea typeface="仿宋" panose="02010609060101010101" pitchFamily="49" charset="-122"/>
                          <a:cs typeface="Arial" panose="020B0604020202020204" pitchFamily="34" charset="0"/>
                        </a:rPr>
                        <a:t>郭明</a:t>
                      </a:r>
                      <a:endParaRPr lang="zh-CN" sz="12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200" kern="0" dirty="0">
                          <a:effectLst/>
                          <a:latin typeface="Times New Roman" panose="02020603050405020304" pitchFamily="18" charset="0"/>
                          <a:ea typeface="仿宋" panose="02010609060101010101" pitchFamily="49" charset="-122"/>
                          <a:cs typeface="Arial" panose="020B0604020202020204" pitchFamily="34" charset="0"/>
                        </a:rPr>
                        <a:t>男</a:t>
                      </a:r>
                      <a:endParaRPr lang="zh-CN" sz="12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200" kern="0">
                          <a:effectLst/>
                          <a:latin typeface="Times New Roman" panose="02020603050405020304" pitchFamily="18" charset="0"/>
                          <a:ea typeface="仿宋" panose="02010609060101010101" pitchFamily="49" charset="-122"/>
                          <a:cs typeface="Arial" panose="020B0604020202020204" pitchFamily="34" charset="0"/>
                        </a:rPr>
                        <a:t>汉语言文学</a:t>
                      </a:r>
                      <a:endParaRPr lang="zh-CN" sz="1200" kern="10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200" kern="0">
                          <a:effectLst/>
                          <a:latin typeface="Times New Roman" panose="02020603050405020304" pitchFamily="18" charset="0"/>
                          <a:ea typeface="仿宋" panose="02010609060101010101" pitchFamily="49" charset="-122"/>
                          <a:cs typeface="黑体" panose="02010609060101010101" pitchFamily="49" charset="-122"/>
                        </a:rPr>
                        <a:t>ZY001</a:t>
                      </a:r>
                      <a:endParaRPr lang="zh-CN" sz="1200" kern="10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200" kern="0">
                          <a:effectLst/>
                          <a:latin typeface="Times New Roman" panose="02020603050405020304" pitchFamily="18" charset="0"/>
                          <a:ea typeface="仿宋" panose="02010609060101010101" pitchFamily="49" charset="-122"/>
                          <a:cs typeface="Arial" panose="020B0604020202020204" pitchFamily="34" charset="0"/>
                        </a:rPr>
                        <a:t>境内</a:t>
                      </a:r>
                      <a:endParaRPr lang="zh-CN" sz="1200" kern="10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a:solidFill>
                            <a:srgbClr val="000000"/>
                          </a:solidFill>
                          <a:effectLst/>
                          <a:highlight>
                            <a:srgbClr val="FFFF00"/>
                          </a:highlight>
                          <a:latin typeface="Times New Roman" panose="02020603050405020304" pitchFamily="18" charset="0"/>
                          <a:ea typeface="仿宋" panose="02010609060101010101" pitchFamily="49" charset="-122"/>
                          <a:cs typeface="Times New Roman" panose="02020603050405020304" pitchFamily="18" charset="0"/>
                        </a:rPr>
                        <a:t>在校生</a:t>
                      </a:r>
                      <a:endParaRPr lang="zh-CN" sz="1200" kern="10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200" kern="0">
                          <a:effectLst/>
                          <a:latin typeface="Times New Roman" panose="02020603050405020304" pitchFamily="18" charset="0"/>
                          <a:ea typeface="仿宋" panose="02010609060101010101" pitchFamily="49" charset="-122"/>
                          <a:cs typeface="黑体" panose="02010609060101010101" pitchFamily="49" charset="-122"/>
                        </a:rPr>
                        <a:t>2019</a:t>
                      </a:r>
                      <a:endParaRPr lang="zh-CN" sz="1200" kern="10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2019</a:t>
                      </a:r>
                      <a:endParaRPr lang="zh-CN" sz="1200" kern="10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80931171"/>
                  </a:ext>
                </a:extLst>
              </a:tr>
              <a:tr h="572847">
                <a:tc>
                  <a:txBody>
                    <a:bodyPr/>
                    <a:lstStyle/>
                    <a:p>
                      <a:pPr algn="ctr">
                        <a:spcAft>
                          <a:spcPts val="0"/>
                        </a:spcAft>
                      </a:pPr>
                      <a:r>
                        <a:rPr lang="en-US" sz="12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2015010101</a:t>
                      </a:r>
                      <a:endParaRPr lang="zh-CN" sz="1200" kern="10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200" kern="0">
                          <a:effectLst/>
                          <a:latin typeface="Times New Roman" panose="02020603050405020304" pitchFamily="18" charset="0"/>
                          <a:ea typeface="仿宋" panose="02010609060101010101" pitchFamily="49" charset="-122"/>
                          <a:cs typeface="Arial" panose="020B0604020202020204" pitchFamily="34" charset="0"/>
                        </a:rPr>
                        <a:t>黄六</a:t>
                      </a:r>
                      <a:endParaRPr lang="zh-CN" sz="1200" kern="10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200" kern="0" dirty="0">
                          <a:effectLst/>
                          <a:latin typeface="Times New Roman" panose="02020603050405020304" pitchFamily="18" charset="0"/>
                          <a:ea typeface="仿宋" panose="02010609060101010101" pitchFamily="49" charset="-122"/>
                          <a:cs typeface="Arial" panose="020B0604020202020204" pitchFamily="34" charset="0"/>
                        </a:rPr>
                        <a:t>男</a:t>
                      </a:r>
                      <a:endParaRPr lang="zh-CN" sz="12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200" kern="0" dirty="0">
                          <a:effectLst/>
                          <a:latin typeface="Times New Roman" panose="02020603050405020304" pitchFamily="18" charset="0"/>
                          <a:ea typeface="仿宋" panose="02010609060101010101" pitchFamily="49" charset="-122"/>
                          <a:cs typeface="Arial" panose="020B0604020202020204" pitchFamily="34" charset="0"/>
                        </a:rPr>
                        <a:t>汉语言文学</a:t>
                      </a:r>
                      <a:endParaRPr lang="zh-CN" sz="12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200" kern="0" dirty="0">
                          <a:effectLst/>
                          <a:latin typeface="Times New Roman" panose="02020603050405020304" pitchFamily="18" charset="0"/>
                          <a:ea typeface="仿宋" panose="02010609060101010101" pitchFamily="49" charset="-122"/>
                          <a:cs typeface="黑体" panose="02010609060101010101" pitchFamily="49" charset="-122"/>
                        </a:rPr>
                        <a:t>ZY001</a:t>
                      </a:r>
                      <a:endParaRPr lang="zh-CN" sz="12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200" kern="0" dirty="0">
                          <a:effectLst/>
                          <a:latin typeface="Times New Roman" panose="02020603050405020304" pitchFamily="18" charset="0"/>
                          <a:ea typeface="仿宋" panose="02010609060101010101" pitchFamily="49" charset="-122"/>
                          <a:cs typeface="Arial" panose="020B0604020202020204" pitchFamily="34" charset="0"/>
                        </a:rPr>
                        <a:t>境内</a:t>
                      </a:r>
                      <a:endParaRPr lang="zh-CN" sz="12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dirty="0">
                          <a:solidFill>
                            <a:srgbClr val="000000"/>
                          </a:solidFill>
                          <a:effectLst/>
                          <a:highlight>
                            <a:srgbClr val="FFFF00"/>
                          </a:highlight>
                          <a:latin typeface="Times New Roman" panose="02020603050405020304" pitchFamily="18" charset="0"/>
                          <a:ea typeface="仿宋" panose="02010609060101010101" pitchFamily="49" charset="-122"/>
                          <a:cs typeface="Times New Roman" panose="02020603050405020304" pitchFamily="18" charset="0"/>
                        </a:rPr>
                        <a:t>毕业生（当年毕业）</a:t>
                      </a:r>
                      <a:endParaRPr lang="zh-CN" sz="12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200" kern="0" dirty="0">
                          <a:effectLst/>
                          <a:latin typeface="Times New Roman" panose="02020603050405020304" pitchFamily="18" charset="0"/>
                          <a:ea typeface="仿宋" panose="02010609060101010101" pitchFamily="49" charset="-122"/>
                          <a:cs typeface="黑体" panose="02010609060101010101" pitchFamily="49" charset="-122"/>
                        </a:rPr>
                        <a:t>2015</a:t>
                      </a:r>
                      <a:endParaRPr lang="zh-CN" sz="12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2015</a:t>
                      </a:r>
                      <a:endParaRPr lang="zh-CN" sz="12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94741227"/>
                  </a:ext>
                </a:extLst>
              </a:tr>
            </a:tbl>
          </a:graphicData>
        </a:graphic>
      </p:graphicFrame>
    </p:spTree>
    <p:extLst>
      <p:ext uri="{BB962C8B-B14F-4D97-AF65-F5344CB8AC3E}">
        <p14:creationId xmlns:p14="http://schemas.microsoft.com/office/powerpoint/2010/main" val="16755090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bwMode="auto">
          <a:xfrm>
            <a:off x="410449" y="374156"/>
            <a:ext cx="6368824" cy="512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algn="ctr" rtl="0" eaLnBrk="1" fontAlgn="base" hangingPunct="1">
              <a:spcBef>
                <a:spcPct val="0"/>
              </a:spcBef>
              <a:spcAft>
                <a:spcPct val="0"/>
              </a:spcAft>
              <a:buFont typeface="Arial" panose="020B0604020202020204" pitchFamily="34" charset="0"/>
              <a:defRPr sz="1200" kern="1200">
                <a:solidFill>
                  <a:srgbClr val="898989"/>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l"/>
            <a:r>
              <a:rPr lang="zh-CN" altLang="en-US" sz="2800" b="1" dirty="0">
                <a:latin typeface="Times New Roman" panose="02020603050405020304" pitchFamily="18" charset="0"/>
                <a:ea typeface="仿宋" panose="02010609060101010101" pitchFamily="49" charset="-122"/>
              </a:rPr>
              <a:t>（一）学校基本信息</a:t>
            </a:r>
          </a:p>
        </p:txBody>
      </p:sp>
      <p:sp>
        <p:nvSpPr>
          <p:cNvPr id="3" name="矩形 2"/>
          <p:cNvSpPr/>
          <p:nvPr/>
        </p:nvSpPr>
        <p:spPr>
          <a:xfrm>
            <a:off x="1468274" y="886192"/>
            <a:ext cx="9595863" cy="461665"/>
          </a:xfrm>
          <a:prstGeom prst="rect">
            <a:avLst/>
          </a:prstGeom>
        </p:spPr>
        <p:txBody>
          <a:bodyPr wrap="square" anchor="b">
            <a:spAutoFit/>
          </a:bodyPr>
          <a:lstStyle/>
          <a:p>
            <a:pPr algn="just">
              <a:defRPr/>
            </a:pPr>
            <a:r>
              <a:rPr lang="zh-CN" altLang="en-US" sz="2400" b="1" dirty="0">
                <a:solidFill>
                  <a:srgbClr val="4EA4DD"/>
                </a:solidFill>
                <a:latin typeface="Times New Roman" panose="02020603050405020304" pitchFamily="18" charset="0"/>
                <a:ea typeface="仿宋" panose="02010609060101010101" pitchFamily="49" charset="-122"/>
              </a:rPr>
              <a:t>表</a:t>
            </a:r>
            <a:r>
              <a:rPr lang="en-US" altLang="zh-CN" sz="2400" b="1" dirty="0">
                <a:solidFill>
                  <a:srgbClr val="4EA4DD"/>
                </a:solidFill>
                <a:latin typeface="Times New Roman" panose="02020603050405020304" pitchFamily="18" charset="0"/>
                <a:ea typeface="仿宋" panose="02010609060101010101" pitchFamily="49" charset="-122"/>
              </a:rPr>
              <a:t>1-7-1 </a:t>
            </a:r>
            <a:r>
              <a:rPr lang="zh-CN" altLang="en-US" sz="2400" b="1" dirty="0">
                <a:solidFill>
                  <a:srgbClr val="4EA4DD"/>
                </a:solidFill>
                <a:latin typeface="Times New Roman" panose="02020603050405020304" pitchFamily="18" charset="0"/>
                <a:ea typeface="仿宋" panose="02010609060101010101" pitchFamily="49" charset="-122"/>
              </a:rPr>
              <a:t>本科实验场所（时点）</a:t>
            </a:r>
            <a:endParaRPr lang="en-US" altLang="zh-CN" sz="2400" b="1" dirty="0">
              <a:solidFill>
                <a:srgbClr val="4EA4DD"/>
              </a:solidFill>
              <a:latin typeface="Times New Roman" panose="02020603050405020304" pitchFamily="18" charset="0"/>
              <a:ea typeface="仿宋" panose="02010609060101010101" pitchFamily="49" charset="-122"/>
            </a:endParaRPr>
          </a:p>
        </p:txBody>
      </p:sp>
      <p:sp>
        <p:nvSpPr>
          <p:cNvPr id="5" name="文本框 6">
            <a:extLst>
              <a:ext uri="{FF2B5EF4-FFF2-40B4-BE49-F238E27FC236}">
                <a16:creationId xmlns:a16="http://schemas.microsoft.com/office/drawing/2014/main" xmlns="" id="{AAC50814-131C-41E6-BCA8-F68DE0258E54}"/>
              </a:ext>
            </a:extLst>
          </p:cNvPr>
          <p:cNvSpPr>
            <a:spLocks noChangeArrowheads="1"/>
          </p:cNvSpPr>
          <p:nvPr/>
        </p:nvSpPr>
        <p:spPr bwMode="auto">
          <a:xfrm>
            <a:off x="410449" y="3066178"/>
            <a:ext cx="12115800" cy="29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marL="457200" indent="-457200" algn="just">
              <a:lnSpc>
                <a:spcPct val="150000"/>
              </a:lnSpc>
              <a:buFont typeface="Wingdings" panose="05000000000000000000" pitchFamily="2" charset="2"/>
              <a:buChar char="n"/>
              <a:defRPr/>
            </a:pPr>
            <a:r>
              <a:rPr lang="zh-CN" altLang="en-US" sz="2400" dirty="0" bmk="_Toc392188109">
                <a:latin typeface="Times New Roman" panose="02020603050405020304" pitchFamily="18" charset="0"/>
                <a:ea typeface="仿宋" panose="02010609060101010101" pitchFamily="49" charset="-122"/>
                <a:cs typeface="楷体" panose="02010609060101010101" pitchFamily="49" charset="-122"/>
              </a:rPr>
              <a:t>此表为基础表格。</a:t>
            </a:r>
            <a:endParaRPr lang="en-US" altLang="zh-CN" sz="2400" dirty="0" bmk="_Toc392188109">
              <a:latin typeface="Times New Roman" panose="02020603050405020304" pitchFamily="18" charset="0"/>
              <a:ea typeface="仿宋" panose="02010609060101010101" pitchFamily="49" charset="-122"/>
              <a:cs typeface="楷体" panose="02010609060101010101" pitchFamily="49" charset="-122"/>
            </a:endParaRPr>
          </a:p>
          <a:p>
            <a:pPr marL="457200" indent="-457200" algn="just">
              <a:lnSpc>
                <a:spcPct val="150000"/>
              </a:lnSpc>
              <a:buFont typeface="Wingdings" panose="05000000000000000000" pitchFamily="2" charset="2"/>
              <a:buChar char="n"/>
              <a:defRPr/>
            </a:pPr>
            <a:r>
              <a:rPr lang="zh-CN" altLang="en-US" sz="2400" dirty="0" bmk="_Toc392188109">
                <a:latin typeface="Times New Roman" panose="02020603050405020304" pitchFamily="18" charset="0"/>
                <a:ea typeface="仿宋" panose="02010609060101010101" pitchFamily="49" charset="-122"/>
                <a:cs typeface="楷体" panose="02010609060101010101" pitchFamily="49" charset="-122"/>
              </a:rPr>
              <a:t>本科实验场所需按单个实验室（房间）填报，实验中心需要进行拆分填报。</a:t>
            </a:r>
            <a:endParaRPr lang="en-US" altLang="zh-CN" sz="2400" dirty="0" bmk="_Toc392188109">
              <a:latin typeface="Times New Roman" panose="02020603050405020304" pitchFamily="18" charset="0"/>
              <a:ea typeface="仿宋" panose="02010609060101010101" pitchFamily="49" charset="-122"/>
              <a:cs typeface="楷体" panose="02010609060101010101" pitchFamily="49" charset="-122"/>
            </a:endParaRPr>
          </a:p>
          <a:p>
            <a:pPr marL="457200" indent="-457200" algn="just">
              <a:lnSpc>
                <a:spcPct val="150000"/>
              </a:lnSpc>
              <a:buFont typeface="Wingdings" panose="05000000000000000000" pitchFamily="2" charset="2"/>
              <a:buChar char="n"/>
              <a:defRPr/>
            </a:pPr>
            <a:r>
              <a:rPr lang="zh-CN" altLang="en-US" sz="2400" dirty="0" bmk="_Toc392188109">
                <a:latin typeface="Times New Roman" panose="02020603050405020304" pitchFamily="18" charset="0"/>
                <a:ea typeface="仿宋" panose="02010609060101010101" pitchFamily="49" charset="-122"/>
                <a:cs typeface="楷体" panose="02010609060101010101" pitchFamily="49" charset="-122"/>
              </a:rPr>
              <a:t>“实验场所代码”：由学校自行编定，代码须唯一。</a:t>
            </a:r>
            <a:endParaRPr lang="en-US" altLang="zh-CN" sz="2400" dirty="0" bmk="_Toc392188109">
              <a:latin typeface="Times New Roman" panose="02020603050405020304" pitchFamily="18" charset="0"/>
              <a:ea typeface="仿宋" panose="02010609060101010101" pitchFamily="49" charset="-122"/>
              <a:cs typeface="楷体" panose="02010609060101010101" pitchFamily="49" charset="-122"/>
            </a:endParaRPr>
          </a:p>
          <a:p>
            <a:pPr marL="457200" indent="-457200" algn="just">
              <a:lnSpc>
                <a:spcPct val="150000"/>
              </a:lnSpc>
              <a:buFont typeface="Wingdings" panose="05000000000000000000" pitchFamily="2" charset="2"/>
              <a:buChar char="n"/>
              <a:defRPr/>
            </a:pPr>
            <a:r>
              <a:rPr lang="zh-CN" altLang="en-US" sz="2400" dirty="0" bmk="_Toc392188109">
                <a:latin typeface="Times New Roman" panose="02020603050405020304" pitchFamily="18" charset="0"/>
                <a:ea typeface="仿宋" panose="02010609060101010101" pitchFamily="49" charset="-122"/>
                <a:cs typeface="楷体" panose="02010609060101010101" pitchFamily="49" charset="-122"/>
              </a:rPr>
              <a:t>“性质”：根据场所承担的主要工作任务确定。</a:t>
            </a:r>
            <a:endParaRPr lang="en-US" altLang="zh-CN" sz="2400" dirty="0" bmk="_Toc392188109">
              <a:latin typeface="Times New Roman" panose="02020603050405020304" pitchFamily="18" charset="0"/>
              <a:ea typeface="仿宋" panose="02010609060101010101" pitchFamily="49" charset="-122"/>
              <a:cs typeface="楷体" panose="02010609060101010101" pitchFamily="49" charset="-122"/>
            </a:endParaRPr>
          </a:p>
          <a:p>
            <a:pPr marL="0" indent="0" algn="just">
              <a:lnSpc>
                <a:spcPts val="3200"/>
              </a:lnSpc>
              <a:buNone/>
              <a:defRPr/>
            </a:pPr>
            <a:r>
              <a:rPr lang="zh-CN" altLang="en-US" sz="2400" dirty="0" bmk="_Toc392188109">
                <a:latin typeface="Times New Roman" panose="02020603050405020304" pitchFamily="18" charset="0"/>
                <a:ea typeface="仿宋" panose="02010609060101010101" pitchFamily="49" charset="-122"/>
                <a:cs typeface="楷体" panose="02010609060101010101" pitchFamily="49" charset="-122"/>
              </a:rPr>
              <a:t>用途：专业认证</a:t>
            </a:r>
            <a:endParaRPr lang="en-US" altLang="zh-CN" sz="2400" dirty="0" bmk="_Toc392188109">
              <a:latin typeface="Times New Roman" panose="02020603050405020304" pitchFamily="18" charset="0"/>
              <a:ea typeface="仿宋" panose="02010609060101010101" pitchFamily="49" charset="-122"/>
              <a:cs typeface="楷体" panose="02010609060101010101" pitchFamily="49" charset="-122"/>
            </a:endParaRPr>
          </a:p>
        </p:txBody>
      </p:sp>
      <p:graphicFrame>
        <p:nvGraphicFramePr>
          <p:cNvPr id="6" name="表格 5">
            <a:extLst>
              <a:ext uri="{FF2B5EF4-FFF2-40B4-BE49-F238E27FC236}">
                <a16:creationId xmlns:a16="http://schemas.microsoft.com/office/drawing/2014/main" xmlns="" id="{E4E9B485-E3FF-47C4-BD7E-A6F975F40CE4}"/>
              </a:ext>
            </a:extLst>
          </p:cNvPr>
          <p:cNvGraphicFramePr>
            <a:graphicFrameLocks noGrp="1"/>
          </p:cNvGraphicFramePr>
          <p:nvPr>
            <p:extLst>
              <p:ext uri="{D42A27DB-BD31-4B8C-83A1-F6EECF244321}">
                <p14:modId xmlns:p14="http://schemas.microsoft.com/office/powerpoint/2010/main" val="3544885168"/>
              </p:ext>
            </p:extLst>
          </p:nvPr>
        </p:nvGraphicFramePr>
        <p:xfrm>
          <a:off x="904045" y="1462733"/>
          <a:ext cx="9869971" cy="1603445"/>
        </p:xfrm>
        <a:graphic>
          <a:graphicData uri="http://schemas.openxmlformats.org/drawingml/2006/table">
            <a:tbl>
              <a:tblPr firstRow="1" firstCol="1" bandRow="1"/>
              <a:tblGrid>
                <a:gridCol w="2432470">
                  <a:extLst>
                    <a:ext uri="{9D8B030D-6E8A-4147-A177-3AD203B41FA5}">
                      <a16:colId xmlns:a16="http://schemas.microsoft.com/office/drawing/2014/main" xmlns="" val="3801557858"/>
                    </a:ext>
                  </a:extLst>
                </a:gridCol>
                <a:gridCol w="1923053">
                  <a:extLst>
                    <a:ext uri="{9D8B030D-6E8A-4147-A177-3AD203B41FA5}">
                      <a16:colId xmlns:a16="http://schemas.microsoft.com/office/drawing/2014/main" xmlns="" val="2764718545"/>
                    </a:ext>
                  </a:extLst>
                </a:gridCol>
                <a:gridCol w="1083361">
                  <a:extLst>
                    <a:ext uri="{9D8B030D-6E8A-4147-A177-3AD203B41FA5}">
                      <a16:colId xmlns:a16="http://schemas.microsoft.com/office/drawing/2014/main" xmlns="" val="3396301176"/>
                    </a:ext>
                  </a:extLst>
                </a:gridCol>
                <a:gridCol w="1203924">
                  <a:extLst>
                    <a:ext uri="{9D8B030D-6E8A-4147-A177-3AD203B41FA5}">
                      <a16:colId xmlns:a16="http://schemas.microsoft.com/office/drawing/2014/main" xmlns="" val="197335068"/>
                    </a:ext>
                  </a:extLst>
                </a:gridCol>
                <a:gridCol w="1430616">
                  <a:extLst>
                    <a:ext uri="{9D8B030D-6E8A-4147-A177-3AD203B41FA5}">
                      <a16:colId xmlns:a16="http://schemas.microsoft.com/office/drawing/2014/main" xmlns="" val="1658032616"/>
                    </a:ext>
                  </a:extLst>
                </a:gridCol>
                <a:gridCol w="1796547">
                  <a:extLst>
                    <a:ext uri="{9D8B030D-6E8A-4147-A177-3AD203B41FA5}">
                      <a16:colId xmlns:a16="http://schemas.microsoft.com/office/drawing/2014/main" xmlns="" val="3337984226"/>
                    </a:ext>
                  </a:extLst>
                </a:gridCol>
              </a:tblGrid>
              <a:tr h="734021">
                <a:tc>
                  <a:txBody>
                    <a:bodyPr/>
                    <a:lstStyle/>
                    <a:p>
                      <a:pPr algn="ctr">
                        <a:spcAft>
                          <a:spcPts val="0"/>
                        </a:spcAft>
                      </a:pPr>
                      <a:r>
                        <a:rPr lang="zh-CN" sz="1200" b="1" kern="1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实验场所代码</a:t>
                      </a:r>
                      <a:endParaRPr lang="zh-CN" sz="12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实验场所名称</a:t>
                      </a:r>
                      <a:endParaRPr lang="zh-CN" sz="1200" kern="10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所属单位名称</a:t>
                      </a:r>
                      <a:endParaRPr lang="zh-CN" sz="1200" kern="10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1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所属单位号</a:t>
                      </a:r>
                      <a:endParaRPr lang="zh-CN" sz="12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性质</a:t>
                      </a:r>
                      <a:endParaRPr lang="zh-CN" sz="1200" kern="10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1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使用面积（平方米）</a:t>
                      </a:r>
                      <a:endParaRPr lang="zh-CN" sz="12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98007147"/>
                  </a:ext>
                </a:extLst>
              </a:tr>
              <a:tr h="434712">
                <a:tc>
                  <a:txBody>
                    <a:bodyPr/>
                    <a:lstStyle/>
                    <a:p>
                      <a:pPr algn="ctr">
                        <a:spcAft>
                          <a:spcPts val="0"/>
                        </a:spcAft>
                      </a:pPr>
                      <a:r>
                        <a:rPr lang="en-US" sz="1200" b="1" kern="100" dirty="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2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2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200" kern="10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200" kern="10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下拉选择</a:t>
                      </a:r>
                      <a:endParaRPr lang="zh-CN" sz="1200" kern="10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200" kern="10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3296157"/>
                  </a:ext>
                </a:extLst>
              </a:tr>
              <a:tr h="434712">
                <a:tc>
                  <a:txBody>
                    <a:bodyPr/>
                    <a:lstStyle/>
                    <a:p>
                      <a:pPr algn="ctr">
                        <a:spcAft>
                          <a:spcPts val="0"/>
                        </a:spcAft>
                      </a:pPr>
                      <a:r>
                        <a:rPr lang="en-US" sz="12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SYS001</a:t>
                      </a:r>
                      <a:endParaRPr lang="zh-CN" sz="1200" kern="10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普通物理实验室</a:t>
                      </a:r>
                      <a:endParaRPr lang="zh-CN" sz="12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理学院</a:t>
                      </a:r>
                      <a:endParaRPr lang="zh-CN" sz="12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JX002</a:t>
                      </a:r>
                      <a:endParaRPr lang="zh-CN" sz="12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基础实验室</a:t>
                      </a:r>
                      <a:endParaRPr lang="zh-CN" sz="12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200</a:t>
                      </a:r>
                      <a:endParaRPr lang="zh-CN" sz="12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75746926"/>
                  </a:ext>
                </a:extLst>
              </a:tr>
            </a:tbl>
          </a:graphicData>
        </a:graphic>
      </p:graphicFrame>
    </p:spTree>
    <p:extLst>
      <p:ext uri="{BB962C8B-B14F-4D97-AF65-F5344CB8AC3E}">
        <p14:creationId xmlns:p14="http://schemas.microsoft.com/office/powerpoint/2010/main" val="36172534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bwMode="auto">
          <a:xfrm>
            <a:off x="410449" y="374156"/>
            <a:ext cx="6368824" cy="512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algn="ctr" rtl="0" eaLnBrk="1" fontAlgn="base" hangingPunct="1">
              <a:spcBef>
                <a:spcPct val="0"/>
              </a:spcBef>
              <a:spcAft>
                <a:spcPct val="0"/>
              </a:spcAft>
              <a:buFont typeface="Arial" panose="020B0604020202020204" pitchFamily="34" charset="0"/>
              <a:defRPr sz="1200" kern="1200">
                <a:solidFill>
                  <a:srgbClr val="898989"/>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l"/>
            <a:r>
              <a:rPr lang="zh-CN" altLang="en-US" sz="2800" b="1" dirty="0">
                <a:latin typeface="Times New Roman" panose="02020603050405020304" pitchFamily="18" charset="0"/>
                <a:ea typeface="仿宋" panose="02010609060101010101" pitchFamily="49" charset="-122"/>
              </a:rPr>
              <a:t>（二）学校基本条件</a:t>
            </a:r>
          </a:p>
        </p:txBody>
      </p:sp>
      <p:sp>
        <p:nvSpPr>
          <p:cNvPr id="3" name="矩形 2"/>
          <p:cNvSpPr/>
          <p:nvPr/>
        </p:nvSpPr>
        <p:spPr>
          <a:xfrm>
            <a:off x="1468274" y="886192"/>
            <a:ext cx="9595863" cy="461665"/>
          </a:xfrm>
          <a:prstGeom prst="rect">
            <a:avLst/>
          </a:prstGeom>
        </p:spPr>
        <p:txBody>
          <a:bodyPr wrap="square" anchor="b">
            <a:spAutoFit/>
          </a:bodyPr>
          <a:lstStyle/>
          <a:p>
            <a:pPr algn="just">
              <a:defRPr/>
            </a:pPr>
            <a:r>
              <a:rPr lang="zh-CN" altLang="en-US" sz="2400" b="1" dirty="0">
                <a:solidFill>
                  <a:srgbClr val="4EA4DD"/>
                </a:solidFill>
                <a:latin typeface="Times New Roman" panose="02020603050405020304" pitchFamily="18" charset="0"/>
                <a:ea typeface="仿宋" panose="02010609060101010101" pitchFamily="49" charset="-122"/>
              </a:rPr>
              <a:t>表</a:t>
            </a:r>
            <a:r>
              <a:rPr lang="en-US" altLang="zh-CN" sz="2400" b="1" dirty="0">
                <a:solidFill>
                  <a:srgbClr val="4EA4DD"/>
                </a:solidFill>
                <a:latin typeface="Times New Roman" panose="02020603050405020304" pitchFamily="18" charset="0"/>
                <a:ea typeface="仿宋" panose="02010609060101010101" pitchFamily="49" charset="-122"/>
              </a:rPr>
              <a:t>2-3-1 </a:t>
            </a:r>
            <a:r>
              <a:rPr lang="zh-CN" altLang="en-US" sz="2400" b="1" dirty="0">
                <a:solidFill>
                  <a:srgbClr val="4EA4DD"/>
                </a:solidFill>
                <a:latin typeface="Times New Roman" panose="02020603050405020304" pitchFamily="18" charset="0"/>
                <a:ea typeface="仿宋" panose="02010609060101010101" pitchFamily="49" charset="-122"/>
              </a:rPr>
              <a:t>图书馆（时点）</a:t>
            </a:r>
            <a:endParaRPr lang="en-US" altLang="zh-CN" sz="2400" b="1" dirty="0">
              <a:solidFill>
                <a:srgbClr val="4EA4DD"/>
              </a:solidFill>
              <a:latin typeface="Times New Roman" panose="02020603050405020304" pitchFamily="18" charset="0"/>
              <a:ea typeface="仿宋" panose="02010609060101010101" pitchFamily="49" charset="-122"/>
            </a:endParaRPr>
          </a:p>
        </p:txBody>
      </p:sp>
      <p:sp>
        <p:nvSpPr>
          <p:cNvPr id="5" name="文本框 6">
            <a:extLst>
              <a:ext uri="{FF2B5EF4-FFF2-40B4-BE49-F238E27FC236}">
                <a16:creationId xmlns:a16="http://schemas.microsoft.com/office/drawing/2014/main" xmlns="" id="{AAC50814-131C-41E6-BCA8-F68DE0258E54}"/>
              </a:ext>
            </a:extLst>
          </p:cNvPr>
          <p:cNvSpPr>
            <a:spLocks noChangeArrowheads="1"/>
          </p:cNvSpPr>
          <p:nvPr/>
        </p:nvSpPr>
        <p:spPr bwMode="auto">
          <a:xfrm>
            <a:off x="6593326" y="2931956"/>
            <a:ext cx="5174604" cy="1815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marL="457200" indent="-457200" algn="just">
              <a:lnSpc>
                <a:spcPct val="150000"/>
              </a:lnSpc>
              <a:buFont typeface="Wingdings" panose="05000000000000000000" pitchFamily="2" charset="2"/>
              <a:buChar char="n"/>
              <a:defRPr/>
            </a:pPr>
            <a:r>
              <a:rPr lang="zh-CN" altLang="en-US" sz="2400" dirty="0" bmk="_Toc392188109">
                <a:latin typeface="Times New Roman" panose="02020603050405020304" pitchFamily="18" charset="0"/>
                <a:ea typeface="仿宋" panose="02010609060101010101" pitchFamily="49" charset="-122"/>
                <a:cs typeface="楷体" panose="02010609060101010101" pitchFamily="49" charset="-122"/>
              </a:rPr>
              <a:t> 数据项：统计时间要求为时点。</a:t>
            </a:r>
            <a:endParaRPr lang="en-US" altLang="zh-CN" sz="2400" dirty="0" bmk="_Toc392188109">
              <a:latin typeface="Times New Roman" panose="02020603050405020304" pitchFamily="18" charset="0"/>
              <a:ea typeface="仿宋" panose="02010609060101010101" pitchFamily="49" charset="-122"/>
              <a:cs typeface="楷体" panose="02010609060101010101" pitchFamily="49" charset="-122"/>
            </a:endParaRPr>
          </a:p>
          <a:p>
            <a:pPr indent="0" algn="just">
              <a:lnSpc>
                <a:spcPct val="150000"/>
              </a:lnSpc>
              <a:defRPr/>
            </a:pPr>
            <a:endParaRPr lang="zh-CN" altLang="en-US" sz="2400" dirty="0" bmk="_Toc392188109">
              <a:latin typeface="Times New Roman" panose="02020603050405020304" pitchFamily="18" charset="0"/>
              <a:ea typeface="仿宋" panose="02010609060101010101" pitchFamily="49" charset="-122"/>
              <a:cs typeface="楷体" panose="02010609060101010101" pitchFamily="49" charset="-122"/>
            </a:endParaRPr>
          </a:p>
          <a:p>
            <a:pPr marL="457200" indent="-457200" algn="just">
              <a:lnSpc>
                <a:spcPct val="150000"/>
              </a:lnSpc>
              <a:buFont typeface="Wingdings" panose="05000000000000000000" pitchFamily="2" charset="2"/>
              <a:buChar char="n"/>
              <a:defRPr/>
            </a:pPr>
            <a:r>
              <a:rPr lang="zh-CN" altLang="en-US" sz="2400" dirty="0" bmk="_Toc392188109">
                <a:latin typeface="Times New Roman" panose="02020603050405020304" pitchFamily="18" charset="0"/>
                <a:ea typeface="仿宋" panose="02010609060101010101" pitchFamily="49" charset="-122"/>
                <a:cs typeface="楷体" panose="02010609060101010101" pitchFamily="49" charset="-122"/>
              </a:rPr>
              <a:t>数据项内涵与高基表一致。</a:t>
            </a:r>
          </a:p>
        </p:txBody>
      </p:sp>
      <p:graphicFrame>
        <p:nvGraphicFramePr>
          <p:cNvPr id="7" name="表格 6">
            <a:extLst>
              <a:ext uri="{FF2B5EF4-FFF2-40B4-BE49-F238E27FC236}">
                <a16:creationId xmlns:a16="http://schemas.microsoft.com/office/drawing/2014/main" xmlns="" id="{D894D49C-C31C-4071-8B44-6544D5E214EC}"/>
              </a:ext>
            </a:extLst>
          </p:cNvPr>
          <p:cNvGraphicFramePr>
            <a:graphicFrameLocks noGrp="1"/>
          </p:cNvGraphicFramePr>
          <p:nvPr>
            <p:extLst>
              <p:ext uri="{D42A27DB-BD31-4B8C-83A1-F6EECF244321}">
                <p14:modId xmlns:p14="http://schemas.microsoft.com/office/powerpoint/2010/main" val="2559161113"/>
              </p:ext>
            </p:extLst>
          </p:nvPr>
        </p:nvGraphicFramePr>
        <p:xfrm>
          <a:off x="1242329" y="1616051"/>
          <a:ext cx="4705063" cy="4738686"/>
        </p:xfrm>
        <a:graphic>
          <a:graphicData uri="http://schemas.openxmlformats.org/drawingml/2006/table">
            <a:tbl>
              <a:tblPr firstRow="1" firstCol="1" bandRow="1"/>
              <a:tblGrid>
                <a:gridCol w="2699848">
                  <a:extLst>
                    <a:ext uri="{9D8B030D-6E8A-4147-A177-3AD203B41FA5}">
                      <a16:colId xmlns:a16="http://schemas.microsoft.com/office/drawing/2014/main" xmlns="" val="1781421140"/>
                    </a:ext>
                  </a:extLst>
                </a:gridCol>
                <a:gridCol w="2005215">
                  <a:extLst>
                    <a:ext uri="{9D8B030D-6E8A-4147-A177-3AD203B41FA5}">
                      <a16:colId xmlns:a16="http://schemas.microsoft.com/office/drawing/2014/main" xmlns="" val="1667373522"/>
                    </a:ext>
                  </a:extLst>
                </a:gridCol>
              </a:tblGrid>
              <a:tr h="562594">
                <a:tc gridSpan="2">
                  <a:txBody>
                    <a:bodyPr/>
                    <a:lstStyle/>
                    <a:p>
                      <a:pPr algn="ctr">
                        <a:spcAft>
                          <a:spcPts val="0"/>
                        </a:spcAft>
                        <a:tabLst>
                          <a:tab pos="5947410" algn="l"/>
                        </a:tabLst>
                      </a:pPr>
                      <a:r>
                        <a:rPr lang="zh-CN" sz="1200" b="1" kern="1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项目</a:t>
                      </a:r>
                      <a:endParaRPr lang="zh-CN" sz="12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xmlns="" val="3684328424"/>
                  </a:ext>
                </a:extLst>
              </a:tr>
              <a:tr h="562594">
                <a:tc gridSpan="2">
                  <a:txBody>
                    <a:bodyPr/>
                    <a:lstStyle/>
                    <a:p>
                      <a:pPr indent="59055" algn="just">
                        <a:spcAft>
                          <a:spcPts val="0"/>
                        </a:spcAft>
                        <a:tabLst>
                          <a:tab pos="5947410" algn="l"/>
                        </a:tabLst>
                      </a:pPr>
                      <a:r>
                        <a:rPr lang="en-US" sz="1200" b="1" kern="100" dirty="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1.</a:t>
                      </a:r>
                      <a:r>
                        <a:rPr lang="zh-CN" sz="1200" b="1" kern="1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数量（个）</a:t>
                      </a:r>
                      <a:endParaRPr lang="zh-CN" sz="12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xmlns="" val="124651347"/>
                  </a:ext>
                </a:extLst>
              </a:tr>
              <a:tr h="562594">
                <a:tc gridSpan="2">
                  <a:txBody>
                    <a:bodyPr/>
                    <a:lstStyle/>
                    <a:p>
                      <a:pPr indent="59055" algn="just">
                        <a:spcAft>
                          <a:spcPts val="0"/>
                        </a:spcAft>
                        <a:tabLst>
                          <a:tab pos="5947410" algn="l"/>
                        </a:tabLst>
                      </a:pPr>
                      <a:r>
                        <a:rPr lang="en-US" sz="1200" b="1" kern="100" dirty="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2.</a:t>
                      </a:r>
                      <a:r>
                        <a:rPr lang="zh-CN" sz="1200" b="1" kern="1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阅览室座位数（个）</a:t>
                      </a:r>
                      <a:endParaRPr lang="zh-CN" sz="12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xmlns="" val="1311363773"/>
                  </a:ext>
                </a:extLst>
              </a:tr>
              <a:tr h="562594">
                <a:tc>
                  <a:txBody>
                    <a:bodyPr/>
                    <a:lstStyle/>
                    <a:p>
                      <a:pPr indent="59055" algn="just">
                        <a:spcAft>
                          <a:spcPts val="0"/>
                        </a:spcAft>
                        <a:tabLst>
                          <a:tab pos="5947410" algn="l"/>
                        </a:tabLst>
                      </a:pPr>
                      <a:r>
                        <a:rPr lang="en-US" sz="1200" b="1" kern="100" dirty="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3.</a:t>
                      </a:r>
                      <a:r>
                        <a:rPr lang="zh-CN" sz="1200" b="1" kern="1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图书（</a:t>
                      </a:r>
                      <a:r>
                        <a:rPr lang="zh-CN" altLang="en-US" sz="1200" b="1" kern="1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万</a:t>
                      </a:r>
                      <a:r>
                        <a:rPr lang="zh-CN" sz="1200" b="1" kern="1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册）</a:t>
                      </a:r>
                      <a:endParaRPr lang="zh-CN" sz="12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50520" indent="-333375" algn="just">
                        <a:spcAft>
                          <a:spcPts val="0"/>
                        </a:spcAft>
                        <a:tabLst>
                          <a:tab pos="5947410" algn="l"/>
                        </a:tabLst>
                      </a:pPr>
                      <a:r>
                        <a:rPr lang="zh-CN" sz="1200"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总量</a:t>
                      </a:r>
                      <a:endParaRPr lang="zh-CN" sz="12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43588066"/>
                  </a:ext>
                </a:extLst>
              </a:tr>
              <a:tr h="681561">
                <a:tc rowSpan="4">
                  <a:txBody>
                    <a:bodyPr/>
                    <a:lstStyle/>
                    <a:p>
                      <a:pPr indent="59055" algn="just">
                        <a:spcAft>
                          <a:spcPts val="0"/>
                        </a:spcAft>
                        <a:tabLst>
                          <a:tab pos="5947410" algn="l"/>
                        </a:tabLst>
                      </a:pPr>
                      <a:r>
                        <a:rPr lang="en-US" altLang="zh-CN" sz="1200" kern="100" dirty="0">
                          <a:solidFill>
                            <a:schemeClr val="tx1"/>
                          </a:solidFill>
                          <a:effectLst/>
                          <a:highlight>
                            <a:srgbClr val="FFFF00"/>
                          </a:highlight>
                          <a:latin typeface="Times New Roman" panose="02020603050405020304" pitchFamily="18" charset="0"/>
                          <a:ea typeface="仿宋" panose="02010609060101010101" pitchFamily="49" charset="-122"/>
                          <a:cs typeface="黑体" panose="02010609060101010101" pitchFamily="49" charset="-122"/>
                        </a:rPr>
                        <a:t>4</a:t>
                      </a:r>
                      <a:r>
                        <a:rPr lang="en-US" sz="1200" kern="100" dirty="0">
                          <a:solidFill>
                            <a:schemeClr val="tx1"/>
                          </a:solidFill>
                          <a:effectLst/>
                          <a:highlight>
                            <a:srgbClr val="FFFF00"/>
                          </a:highlight>
                          <a:latin typeface="Times New Roman" panose="02020603050405020304" pitchFamily="18" charset="0"/>
                          <a:ea typeface="仿宋" panose="02010609060101010101" pitchFamily="49" charset="-122"/>
                          <a:cs typeface="黑体" panose="02010609060101010101" pitchFamily="49" charset="-122"/>
                        </a:rPr>
                        <a:t>.</a:t>
                      </a:r>
                      <a:r>
                        <a:rPr lang="zh-CN" sz="1200" kern="100" dirty="0">
                          <a:solidFill>
                            <a:schemeClr val="tx1"/>
                          </a:solidFill>
                          <a:effectLst/>
                          <a:highlight>
                            <a:srgbClr val="FFFF00"/>
                          </a:highlight>
                          <a:latin typeface="Times New Roman" panose="02020603050405020304" pitchFamily="18" charset="0"/>
                          <a:ea typeface="仿宋" panose="02010609060101010101" pitchFamily="49" charset="-122"/>
                          <a:cs typeface="黑体" panose="02010609060101010101" pitchFamily="49" charset="-122"/>
                        </a:rPr>
                        <a:t>数字资源量</a:t>
                      </a: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0"/>
                        </a:spcAft>
                        <a:tabLst>
                          <a:tab pos="5947410" algn="l"/>
                        </a:tabLst>
                      </a:pPr>
                      <a:r>
                        <a:rPr lang="zh-CN" altLang="en-US" sz="1200" kern="100" dirty="0">
                          <a:solidFill>
                            <a:schemeClr val="tx1"/>
                          </a:solidFill>
                          <a:effectLst/>
                          <a:highlight>
                            <a:srgbClr val="FFFF00"/>
                          </a:highlight>
                          <a:latin typeface="Times New Roman" panose="02020603050405020304" pitchFamily="18" charset="0"/>
                          <a:ea typeface="仿宋" panose="02010609060101010101" pitchFamily="49" charset="-122"/>
                          <a:cs typeface="黑体" panose="02010609060101010101" pitchFamily="49" charset="-122"/>
                        </a:rPr>
                        <a:t>电子图书（册）</a:t>
                      </a:r>
                      <a:endParaRPr lang="zh-CN" sz="1200" kern="100" dirty="0">
                        <a:solidFill>
                          <a:schemeClr val="tx1"/>
                        </a:solidFill>
                        <a:effectLst/>
                        <a:highlight>
                          <a:srgbClr val="FFFF00"/>
                        </a:highligh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681561">
                <a:tc vMerge="1">
                  <a:txBody>
                    <a:bodyPr/>
                    <a:lstStyle/>
                    <a:p>
                      <a:pPr indent="59055" algn="just">
                        <a:spcAft>
                          <a:spcPts val="0"/>
                        </a:spcAft>
                        <a:tabLst>
                          <a:tab pos="5947410" algn="l"/>
                        </a:tabLst>
                      </a:pPr>
                      <a:endParaRPr lang="zh-CN" sz="1200" kern="100" dirty="0">
                        <a:effectLst/>
                        <a:latin typeface="Calibri" panose="020F0502020204030204" pitchFamily="34" charset="0"/>
                        <a:ea typeface="宋体" panose="02010600030101010101" pitchFamily="2"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0"/>
                        </a:spcAft>
                        <a:tabLst>
                          <a:tab pos="5947410" algn="l"/>
                        </a:tabLst>
                      </a:pPr>
                      <a:r>
                        <a:rPr lang="zh-CN" sz="1200" kern="100" dirty="0">
                          <a:effectLst/>
                          <a:highlight>
                            <a:srgbClr val="FFFF00"/>
                          </a:highlight>
                          <a:latin typeface="Times New Roman" panose="02020603050405020304" pitchFamily="18" charset="0"/>
                          <a:ea typeface="仿宋" panose="02010609060101010101" pitchFamily="49" charset="-122"/>
                          <a:cs typeface="黑体" panose="02010609060101010101" pitchFamily="49" charset="-122"/>
                        </a:rPr>
                        <a:t>电子期刊（册）</a:t>
                      </a:r>
                      <a:endParaRPr lang="zh-CN" sz="12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41166418"/>
                  </a:ext>
                </a:extLst>
              </a:tr>
              <a:tr h="562594">
                <a:tc vMerge="1">
                  <a:txBody>
                    <a:bodyPr/>
                    <a:lstStyle/>
                    <a:p>
                      <a:endParaRPr lang="zh-CN" altLang="en-US"/>
                    </a:p>
                  </a:txBody>
                  <a:tcPr/>
                </a:tc>
                <a:tc>
                  <a:txBody>
                    <a:bodyPr/>
                    <a:lstStyle/>
                    <a:p>
                      <a:pPr algn="just">
                        <a:spcAft>
                          <a:spcPts val="0"/>
                        </a:spcAft>
                        <a:tabLst>
                          <a:tab pos="5947410" algn="l"/>
                        </a:tabLst>
                      </a:pPr>
                      <a:r>
                        <a:rPr lang="zh-CN" sz="1200" kern="100" dirty="0">
                          <a:effectLst/>
                          <a:highlight>
                            <a:srgbClr val="FFFF00"/>
                          </a:highlight>
                          <a:latin typeface="Times New Roman" panose="02020603050405020304" pitchFamily="18" charset="0"/>
                          <a:ea typeface="仿宋" panose="02010609060101010101" pitchFamily="49" charset="-122"/>
                          <a:cs typeface="黑体" panose="02010609060101010101" pitchFamily="49" charset="-122"/>
                        </a:rPr>
                        <a:t>学位论文（册）</a:t>
                      </a:r>
                      <a:endParaRPr lang="zh-CN" sz="12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21293157"/>
                  </a:ext>
                </a:extLst>
              </a:tr>
              <a:tr h="562594">
                <a:tc vMerge="1">
                  <a:txBody>
                    <a:bodyPr/>
                    <a:lstStyle/>
                    <a:p>
                      <a:endParaRPr lang="zh-CN" altLang="en-US"/>
                    </a:p>
                  </a:txBody>
                  <a:tcPr/>
                </a:tc>
                <a:tc>
                  <a:txBody>
                    <a:bodyPr/>
                    <a:lstStyle/>
                    <a:p>
                      <a:pPr algn="just">
                        <a:spcAft>
                          <a:spcPts val="0"/>
                        </a:spcAft>
                        <a:tabLst>
                          <a:tab pos="5947410" algn="l"/>
                        </a:tabLst>
                      </a:pPr>
                      <a:r>
                        <a:rPr lang="zh-CN" sz="1200" kern="100" dirty="0">
                          <a:effectLst/>
                          <a:highlight>
                            <a:srgbClr val="FFFF00"/>
                          </a:highlight>
                          <a:latin typeface="Times New Roman" panose="02020603050405020304" pitchFamily="18" charset="0"/>
                          <a:ea typeface="仿宋" panose="02010609060101010101" pitchFamily="49" charset="-122"/>
                          <a:cs typeface="黑体" panose="02010609060101010101" pitchFamily="49" charset="-122"/>
                        </a:rPr>
                        <a:t>音视频（小时）</a:t>
                      </a:r>
                      <a:endParaRPr lang="zh-CN" sz="12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08427143"/>
                  </a:ext>
                </a:extLst>
              </a:tr>
            </a:tbl>
          </a:graphicData>
        </a:graphic>
      </p:graphicFrame>
    </p:spTree>
    <p:extLst>
      <p:ext uri="{BB962C8B-B14F-4D97-AF65-F5344CB8AC3E}">
        <p14:creationId xmlns:p14="http://schemas.microsoft.com/office/powerpoint/2010/main" val="21378141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a:xfrm>
            <a:off x="579414" y="578474"/>
            <a:ext cx="6971456" cy="512036"/>
          </a:xfrm>
        </p:spPr>
        <p:txBody>
          <a:bodyPr/>
          <a:lstStyle/>
          <a:p>
            <a:r>
              <a:rPr lang="zh-CN" altLang="en-US" b="1" dirty="0">
                <a:latin typeface="Times New Roman" panose="02020603050405020304" pitchFamily="18" charset="0"/>
                <a:ea typeface="仿宋" panose="02010609060101010101" pitchFamily="49" charset="-122"/>
              </a:rPr>
              <a:t>简介</a:t>
            </a:r>
          </a:p>
        </p:txBody>
      </p:sp>
      <p:sp>
        <p:nvSpPr>
          <p:cNvPr id="22" name="矩形 21"/>
          <p:cNvSpPr/>
          <p:nvPr/>
        </p:nvSpPr>
        <p:spPr>
          <a:xfrm>
            <a:off x="1114112" y="3829440"/>
            <a:ext cx="9736768" cy="1684244"/>
          </a:xfrm>
          <a:prstGeom prst="rect">
            <a:avLst/>
          </a:prstGeom>
        </p:spPr>
        <p:txBody>
          <a:bodyPr wrap="square">
            <a:spAutoFit/>
          </a:bodyPr>
          <a:lstStyle/>
          <a:p>
            <a:pPr indent="536575" algn="just">
              <a:lnSpc>
                <a:spcPct val="150000"/>
              </a:lnSpc>
            </a:pPr>
            <a:r>
              <a:rPr lang="zh-CN" altLang="en-US" sz="2400" b="1" dirty="0">
                <a:solidFill>
                  <a:schemeClr val="tx2">
                    <a:lumMod val="50000"/>
                  </a:schemeClr>
                </a:solidFill>
                <a:latin typeface="Times New Roman" panose="02020603050405020304" pitchFamily="18" charset="0"/>
                <a:ea typeface="仿宋" panose="02010609060101010101" pitchFamily="49" charset="-122"/>
              </a:rPr>
              <a:t>由教育部委托评估中心建设和维护，在高校教学工作（活动）运行的自然状态下，依据既定的目标和标准，采取适宜的方法和技术，采集能够反映高校教学的数据，对高校教育质量进行监督性测量的网络平台。</a:t>
            </a:r>
          </a:p>
        </p:txBody>
      </p:sp>
      <p:sp>
        <p:nvSpPr>
          <p:cNvPr id="11" name="矩形 10"/>
          <p:cNvSpPr/>
          <p:nvPr/>
        </p:nvSpPr>
        <p:spPr>
          <a:xfrm>
            <a:off x="1930409" y="1882050"/>
            <a:ext cx="5952271" cy="1077218"/>
          </a:xfrm>
          <a:prstGeom prst="rect">
            <a:avLst/>
          </a:prstGeom>
        </p:spPr>
        <p:txBody>
          <a:bodyPr wrap="none">
            <a:spAutoFit/>
          </a:bodyPr>
          <a:lstStyle/>
          <a:p>
            <a:pPr algn="ctr"/>
            <a:r>
              <a:rPr lang="zh-CN" altLang="en-US" sz="3200" b="1" dirty="0">
                <a:solidFill>
                  <a:srgbClr val="4EA4DD"/>
                </a:solidFill>
                <a:latin typeface="Times New Roman" panose="02020603050405020304" pitchFamily="18" charset="0"/>
                <a:ea typeface="仿宋" panose="02010609060101010101" pitchFamily="49" charset="-122"/>
              </a:rPr>
              <a:t>我们来看什么是</a:t>
            </a:r>
            <a:endParaRPr lang="en-US" altLang="zh-CN" sz="3200" b="1" dirty="0">
              <a:solidFill>
                <a:srgbClr val="4EA4DD"/>
              </a:solidFill>
              <a:latin typeface="Times New Roman" panose="02020603050405020304" pitchFamily="18" charset="0"/>
              <a:ea typeface="仿宋" panose="02010609060101010101" pitchFamily="49" charset="-122"/>
            </a:endParaRPr>
          </a:p>
          <a:p>
            <a:pPr algn="ctr"/>
            <a:r>
              <a:rPr lang="zh-CN" altLang="en-US" sz="3200" b="1" dirty="0">
                <a:solidFill>
                  <a:srgbClr val="4EA4DD"/>
                </a:solidFill>
                <a:latin typeface="Times New Roman" panose="02020603050405020304" pitchFamily="18" charset="0"/>
                <a:ea typeface="仿宋" panose="02010609060101010101" pitchFamily="49" charset="-122"/>
              </a:rPr>
              <a:t>高等教育质量监测国家数据平台</a:t>
            </a:r>
          </a:p>
        </p:txBody>
      </p:sp>
      <p:sp>
        <p:nvSpPr>
          <p:cNvPr id="16" name="MH_Other_4"/>
          <p:cNvSpPr>
            <a:spLocks/>
          </p:cNvSpPr>
          <p:nvPr>
            <p:custDataLst>
              <p:tags r:id="rId1"/>
            </p:custDataLst>
          </p:nvPr>
        </p:nvSpPr>
        <p:spPr bwMode="auto">
          <a:xfrm>
            <a:off x="8523900" y="1667011"/>
            <a:ext cx="1458913" cy="1524000"/>
          </a:xfrm>
          <a:custGeom>
            <a:avLst/>
            <a:gdLst>
              <a:gd name="connsiteX0" fmla="*/ 614715 w 1564252"/>
              <a:gd name="connsiteY0" fmla="*/ 936068 h 1633186"/>
              <a:gd name="connsiteX1" fmla="*/ 617758 w 1564252"/>
              <a:gd name="connsiteY1" fmla="*/ 947381 h 1633186"/>
              <a:gd name="connsiteX2" fmla="*/ 617758 w 1564252"/>
              <a:gd name="connsiteY2" fmla="*/ 963454 h 1633186"/>
              <a:gd name="connsiteX3" fmla="*/ 616287 w 1564252"/>
              <a:gd name="connsiteY3" fmla="*/ 979528 h 1633186"/>
              <a:gd name="connsiteX4" fmla="*/ 614817 w 1564252"/>
              <a:gd name="connsiteY4" fmla="*/ 994836 h 1633186"/>
              <a:gd name="connsiteX5" fmla="*/ 611139 w 1564252"/>
              <a:gd name="connsiteY5" fmla="*/ 1009379 h 1633186"/>
              <a:gd name="connsiteX6" fmla="*/ 607462 w 1564252"/>
              <a:gd name="connsiteY6" fmla="*/ 1021625 h 1633186"/>
              <a:gd name="connsiteX7" fmla="*/ 601579 w 1564252"/>
              <a:gd name="connsiteY7" fmla="*/ 1033872 h 1633186"/>
              <a:gd name="connsiteX8" fmla="*/ 595695 w 1564252"/>
              <a:gd name="connsiteY8" fmla="*/ 1046119 h 1633186"/>
              <a:gd name="connsiteX9" fmla="*/ 587606 w 1564252"/>
              <a:gd name="connsiteY9" fmla="*/ 1056834 h 1633186"/>
              <a:gd name="connsiteX10" fmla="*/ 579516 w 1564252"/>
              <a:gd name="connsiteY10" fmla="*/ 1066019 h 1633186"/>
              <a:gd name="connsiteX11" fmla="*/ 569220 w 1564252"/>
              <a:gd name="connsiteY11" fmla="*/ 1075969 h 1633186"/>
              <a:gd name="connsiteX12" fmla="*/ 558924 w 1564252"/>
              <a:gd name="connsiteY12" fmla="*/ 1085154 h 1633186"/>
              <a:gd name="connsiteX13" fmla="*/ 545686 w 1564252"/>
              <a:gd name="connsiteY13" fmla="*/ 1093574 h 1633186"/>
              <a:gd name="connsiteX14" fmla="*/ 533184 w 1564252"/>
              <a:gd name="connsiteY14" fmla="*/ 1101228 h 1633186"/>
              <a:gd name="connsiteX15" fmla="*/ 517740 w 1564252"/>
              <a:gd name="connsiteY15" fmla="*/ 1109647 h 1633186"/>
              <a:gd name="connsiteX16" fmla="*/ 483911 w 1564252"/>
              <a:gd name="connsiteY16" fmla="*/ 1123425 h 1633186"/>
              <a:gd name="connsiteX17" fmla="*/ 406691 w 1564252"/>
              <a:gd name="connsiteY17" fmla="*/ 1150214 h 1633186"/>
              <a:gd name="connsiteX18" fmla="*/ 405955 w 1564252"/>
              <a:gd name="connsiteY18" fmla="*/ 1151745 h 1633186"/>
              <a:gd name="connsiteX19" fmla="*/ 421399 w 1564252"/>
              <a:gd name="connsiteY19" fmla="*/ 1163991 h 1633186"/>
              <a:gd name="connsiteX20" fmla="*/ 438314 w 1564252"/>
              <a:gd name="connsiteY20" fmla="*/ 1176238 h 1633186"/>
              <a:gd name="connsiteX21" fmla="*/ 455964 w 1564252"/>
              <a:gd name="connsiteY21" fmla="*/ 1187719 h 1633186"/>
              <a:gd name="connsiteX22" fmla="*/ 474350 w 1564252"/>
              <a:gd name="connsiteY22" fmla="*/ 1199200 h 1633186"/>
              <a:gd name="connsiteX23" fmla="*/ 494207 w 1564252"/>
              <a:gd name="connsiteY23" fmla="*/ 1209916 h 1633186"/>
              <a:gd name="connsiteX24" fmla="*/ 513328 w 1564252"/>
              <a:gd name="connsiteY24" fmla="*/ 1219101 h 1633186"/>
              <a:gd name="connsiteX25" fmla="*/ 533184 w 1564252"/>
              <a:gd name="connsiteY25" fmla="*/ 1227520 h 1633186"/>
              <a:gd name="connsiteX26" fmla="*/ 555247 w 1564252"/>
              <a:gd name="connsiteY26" fmla="*/ 1236705 h 1633186"/>
              <a:gd name="connsiteX27" fmla="*/ 597902 w 1564252"/>
              <a:gd name="connsiteY27" fmla="*/ 1250482 h 1633186"/>
              <a:gd name="connsiteX28" fmla="*/ 642027 w 1564252"/>
              <a:gd name="connsiteY28" fmla="*/ 1262729 h 1633186"/>
              <a:gd name="connsiteX29" fmla="*/ 687624 w 1564252"/>
              <a:gd name="connsiteY29" fmla="*/ 1271914 h 1633186"/>
              <a:gd name="connsiteX30" fmla="*/ 734691 w 1564252"/>
              <a:gd name="connsiteY30" fmla="*/ 1277272 h 1633186"/>
              <a:gd name="connsiteX31" fmla="*/ 781023 w 1564252"/>
              <a:gd name="connsiteY31" fmla="*/ 1280333 h 1633186"/>
              <a:gd name="connsiteX32" fmla="*/ 826619 w 1564252"/>
              <a:gd name="connsiteY32" fmla="*/ 1280333 h 1633186"/>
              <a:gd name="connsiteX33" fmla="*/ 872216 w 1564252"/>
              <a:gd name="connsiteY33" fmla="*/ 1277272 h 1633186"/>
              <a:gd name="connsiteX34" fmla="*/ 895750 w 1564252"/>
              <a:gd name="connsiteY34" fmla="*/ 1274975 h 1633186"/>
              <a:gd name="connsiteX35" fmla="*/ 917812 w 1564252"/>
              <a:gd name="connsiteY35" fmla="*/ 1270383 h 1633186"/>
              <a:gd name="connsiteX36" fmla="*/ 938404 w 1564252"/>
              <a:gd name="connsiteY36" fmla="*/ 1266556 h 1633186"/>
              <a:gd name="connsiteX37" fmla="*/ 960467 w 1564252"/>
              <a:gd name="connsiteY37" fmla="*/ 1261198 h 1633186"/>
              <a:gd name="connsiteX38" fmla="*/ 981794 w 1564252"/>
              <a:gd name="connsiteY38" fmla="*/ 1255840 h 1633186"/>
              <a:gd name="connsiteX39" fmla="*/ 1000916 w 1564252"/>
              <a:gd name="connsiteY39" fmla="*/ 1248952 h 1633186"/>
              <a:gd name="connsiteX40" fmla="*/ 1021507 w 1564252"/>
              <a:gd name="connsiteY40" fmla="*/ 1240532 h 1633186"/>
              <a:gd name="connsiteX41" fmla="*/ 1039893 w 1564252"/>
              <a:gd name="connsiteY41" fmla="*/ 1232878 h 1633186"/>
              <a:gd name="connsiteX42" fmla="*/ 1058279 w 1564252"/>
              <a:gd name="connsiteY42" fmla="*/ 1222928 h 1633186"/>
              <a:gd name="connsiteX43" fmla="*/ 1076664 w 1564252"/>
              <a:gd name="connsiteY43" fmla="*/ 1212212 h 1633186"/>
              <a:gd name="connsiteX44" fmla="*/ 1095786 w 1564252"/>
              <a:gd name="connsiteY44" fmla="*/ 1197669 h 1633186"/>
              <a:gd name="connsiteX45" fmla="*/ 1115642 w 1564252"/>
              <a:gd name="connsiteY45" fmla="*/ 1182361 h 1633186"/>
              <a:gd name="connsiteX46" fmla="*/ 1154620 w 1564252"/>
              <a:gd name="connsiteY46" fmla="*/ 1150214 h 1633186"/>
              <a:gd name="connsiteX47" fmla="*/ 1116377 w 1564252"/>
              <a:gd name="connsiteY47" fmla="*/ 1136437 h 1633186"/>
              <a:gd name="connsiteX48" fmla="*/ 1077400 w 1564252"/>
              <a:gd name="connsiteY48" fmla="*/ 1123425 h 1633186"/>
              <a:gd name="connsiteX49" fmla="*/ 1063427 w 1564252"/>
              <a:gd name="connsiteY49" fmla="*/ 1118067 h 1633186"/>
              <a:gd name="connsiteX50" fmla="*/ 1050189 w 1564252"/>
              <a:gd name="connsiteY50" fmla="*/ 1111178 h 1633186"/>
              <a:gd name="connsiteX51" fmla="*/ 1037687 w 1564252"/>
              <a:gd name="connsiteY51" fmla="*/ 1104289 h 1633186"/>
              <a:gd name="connsiteX52" fmla="*/ 1025920 w 1564252"/>
              <a:gd name="connsiteY52" fmla="*/ 1095870 h 1633186"/>
              <a:gd name="connsiteX53" fmla="*/ 1015624 w 1564252"/>
              <a:gd name="connsiteY53" fmla="*/ 1088216 h 1633186"/>
              <a:gd name="connsiteX54" fmla="*/ 1004593 w 1564252"/>
              <a:gd name="connsiteY54" fmla="*/ 1078266 h 1633186"/>
              <a:gd name="connsiteX55" fmla="*/ 995768 w 1564252"/>
              <a:gd name="connsiteY55" fmla="*/ 1069081 h 1633186"/>
              <a:gd name="connsiteX56" fmla="*/ 986942 w 1564252"/>
              <a:gd name="connsiteY56" fmla="*/ 1058365 h 1633186"/>
              <a:gd name="connsiteX57" fmla="*/ 978853 w 1564252"/>
              <a:gd name="connsiteY57" fmla="*/ 1047649 h 1633186"/>
              <a:gd name="connsiteX58" fmla="*/ 972234 w 1564252"/>
              <a:gd name="connsiteY58" fmla="*/ 1035403 h 1633186"/>
              <a:gd name="connsiteX59" fmla="*/ 965615 w 1564252"/>
              <a:gd name="connsiteY59" fmla="*/ 1023156 h 1633186"/>
              <a:gd name="connsiteX60" fmla="*/ 960467 w 1564252"/>
              <a:gd name="connsiteY60" fmla="*/ 1009379 h 1633186"/>
              <a:gd name="connsiteX61" fmla="*/ 956790 w 1564252"/>
              <a:gd name="connsiteY61" fmla="*/ 995602 h 1633186"/>
              <a:gd name="connsiteX62" fmla="*/ 953113 w 1564252"/>
              <a:gd name="connsiteY62" fmla="*/ 982590 h 1633186"/>
              <a:gd name="connsiteX63" fmla="*/ 948700 w 1564252"/>
              <a:gd name="connsiteY63" fmla="*/ 966516 h 1633186"/>
              <a:gd name="connsiteX64" fmla="*/ 947965 w 1564252"/>
              <a:gd name="connsiteY64" fmla="*/ 951208 h 1633186"/>
              <a:gd name="connsiteX65" fmla="*/ 945327 w 1564252"/>
              <a:gd name="connsiteY65" fmla="*/ 940685 h 1633186"/>
              <a:gd name="connsiteX66" fmla="*/ 935167 w 1564252"/>
              <a:gd name="connsiteY66" fmla="*/ 948040 h 1633186"/>
              <a:gd name="connsiteX67" fmla="*/ 918245 w 1564252"/>
              <a:gd name="connsiteY67" fmla="*/ 958760 h 1633186"/>
              <a:gd name="connsiteX68" fmla="*/ 899850 w 1564252"/>
              <a:gd name="connsiteY68" fmla="*/ 967948 h 1633186"/>
              <a:gd name="connsiteX69" fmla="*/ 875570 w 1564252"/>
              <a:gd name="connsiteY69" fmla="*/ 979433 h 1633186"/>
              <a:gd name="connsiteX70" fmla="*/ 862326 w 1564252"/>
              <a:gd name="connsiteY70" fmla="*/ 984792 h 1633186"/>
              <a:gd name="connsiteX71" fmla="*/ 849082 w 1564252"/>
              <a:gd name="connsiteY71" fmla="*/ 987089 h 1633186"/>
              <a:gd name="connsiteX72" fmla="*/ 835102 w 1564252"/>
              <a:gd name="connsiteY72" fmla="*/ 990152 h 1633186"/>
              <a:gd name="connsiteX73" fmla="*/ 820387 w 1564252"/>
              <a:gd name="connsiteY73" fmla="*/ 992449 h 1633186"/>
              <a:gd name="connsiteX74" fmla="*/ 806407 w 1564252"/>
              <a:gd name="connsiteY74" fmla="*/ 993980 h 1633186"/>
              <a:gd name="connsiteX75" fmla="*/ 790956 w 1564252"/>
              <a:gd name="connsiteY75" fmla="*/ 993980 h 1633186"/>
              <a:gd name="connsiteX76" fmla="*/ 774033 w 1564252"/>
              <a:gd name="connsiteY76" fmla="*/ 993980 h 1633186"/>
              <a:gd name="connsiteX77" fmla="*/ 755639 w 1564252"/>
              <a:gd name="connsiteY77" fmla="*/ 990918 h 1633186"/>
              <a:gd name="connsiteX78" fmla="*/ 728415 w 1564252"/>
              <a:gd name="connsiteY78" fmla="*/ 987089 h 1633186"/>
              <a:gd name="connsiteX79" fmla="*/ 702663 w 1564252"/>
              <a:gd name="connsiteY79" fmla="*/ 980198 h 1633186"/>
              <a:gd name="connsiteX80" fmla="*/ 677647 w 1564252"/>
              <a:gd name="connsiteY80" fmla="*/ 971010 h 1633186"/>
              <a:gd name="connsiteX81" fmla="*/ 652630 w 1564252"/>
              <a:gd name="connsiteY81" fmla="*/ 960291 h 1633186"/>
              <a:gd name="connsiteX82" fmla="*/ 630557 w 1564252"/>
              <a:gd name="connsiteY82" fmla="*/ 946509 h 1633186"/>
              <a:gd name="connsiteX83" fmla="*/ 601637 w 1564252"/>
              <a:gd name="connsiteY83" fmla="*/ 211172 h 1633186"/>
              <a:gd name="connsiteX84" fmla="*/ 583954 w 1564252"/>
              <a:gd name="connsiteY84" fmla="*/ 229535 h 1633186"/>
              <a:gd name="connsiteX85" fmla="*/ 567009 w 1564252"/>
              <a:gd name="connsiteY85" fmla="*/ 251723 h 1633186"/>
              <a:gd name="connsiteX86" fmla="*/ 552274 w 1564252"/>
              <a:gd name="connsiteY86" fmla="*/ 273146 h 1633186"/>
              <a:gd name="connsiteX87" fmla="*/ 539749 w 1564252"/>
              <a:gd name="connsiteY87" fmla="*/ 294570 h 1633186"/>
              <a:gd name="connsiteX88" fmla="*/ 527961 w 1564252"/>
              <a:gd name="connsiteY88" fmla="*/ 319053 h 1633186"/>
              <a:gd name="connsiteX89" fmla="*/ 518384 w 1564252"/>
              <a:gd name="connsiteY89" fmla="*/ 342007 h 1633186"/>
              <a:gd name="connsiteX90" fmla="*/ 511016 w 1564252"/>
              <a:gd name="connsiteY90" fmla="*/ 368021 h 1633186"/>
              <a:gd name="connsiteX91" fmla="*/ 504385 w 1564252"/>
              <a:gd name="connsiteY91" fmla="*/ 391739 h 1633186"/>
              <a:gd name="connsiteX92" fmla="*/ 499228 w 1564252"/>
              <a:gd name="connsiteY92" fmla="*/ 417753 h 1633186"/>
              <a:gd name="connsiteX93" fmla="*/ 494808 w 1564252"/>
              <a:gd name="connsiteY93" fmla="*/ 443767 h 1633186"/>
              <a:gd name="connsiteX94" fmla="*/ 494071 w 1564252"/>
              <a:gd name="connsiteY94" fmla="*/ 470546 h 1633186"/>
              <a:gd name="connsiteX95" fmla="*/ 492597 w 1564252"/>
              <a:gd name="connsiteY95" fmla="*/ 497325 h 1633186"/>
              <a:gd name="connsiteX96" fmla="*/ 491124 w 1564252"/>
              <a:gd name="connsiteY96" fmla="*/ 523339 h 1633186"/>
              <a:gd name="connsiteX97" fmla="*/ 492597 w 1564252"/>
              <a:gd name="connsiteY97" fmla="*/ 550118 h 1633186"/>
              <a:gd name="connsiteX98" fmla="*/ 496281 w 1564252"/>
              <a:gd name="connsiteY98" fmla="*/ 602911 h 1633186"/>
              <a:gd name="connsiteX99" fmla="*/ 499228 w 1564252"/>
              <a:gd name="connsiteY99" fmla="*/ 625864 h 1633186"/>
              <a:gd name="connsiteX100" fmla="*/ 504385 w 1564252"/>
              <a:gd name="connsiteY100" fmla="*/ 650348 h 1633186"/>
              <a:gd name="connsiteX101" fmla="*/ 511753 w 1564252"/>
              <a:gd name="connsiteY101" fmla="*/ 676362 h 1633186"/>
              <a:gd name="connsiteX102" fmla="*/ 521331 w 1564252"/>
              <a:gd name="connsiteY102" fmla="*/ 703141 h 1633186"/>
              <a:gd name="connsiteX103" fmla="*/ 540486 w 1564252"/>
              <a:gd name="connsiteY103" fmla="*/ 757464 h 1633186"/>
              <a:gd name="connsiteX104" fmla="*/ 562589 w 1564252"/>
              <a:gd name="connsiteY104" fmla="*/ 811022 h 1633186"/>
              <a:gd name="connsiteX105" fmla="*/ 583954 w 1564252"/>
              <a:gd name="connsiteY105" fmla="*/ 863815 h 1633186"/>
              <a:gd name="connsiteX106" fmla="*/ 586624 w 1564252"/>
              <a:gd name="connsiteY106" fmla="*/ 872686 h 1633186"/>
              <a:gd name="connsiteX107" fmla="*/ 589354 w 1564252"/>
              <a:gd name="connsiteY107" fmla="*/ 876068 h 1633186"/>
              <a:gd name="connsiteX108" fmla="*/ 607748 w 1564252"/>
              <a:gd name="connsiteY108" fmla="*/ 892147 h 1633186"/>
              <a:gd name="connsiteX109" fmla="*/ 625407 w 1564252"/>
              <a:gd name="connsiteY109" fmla="*/ 908992 h 1633186"/>
              <a:gd name="connsiteX110" fmla="*/ 645273 w 1564252"/>
              <a:gd name="connsiteY110" fmla="*/ 922008 h 1633186"/>
              <a:gd name="connsiteX111" fmla="*/ 665874 w 1564252"/>
              <a:gd name="connsiteY111" fmla="*/ 932727 h 1633186"/>
              <a:gd name="connsiteX112" fmla="*/ 687947 w 1564252"/>
              <a:gd name="connsiteY112" fmla="*/ 944212 h 1633186"/>
              <a:gd name="connsiteX113" fmla="*/ 710021 w 1564252"/>
              <a:gd name="connsiteY113" fmla="*/ 951869 h 1633186"/>
              <a:gd name="connsiteX114" fmla="*/ 735037 w 1564252"/>
              <a:gd name="connsiteY114" fmla="*/ 958760 h 1633186"/>
              <a:gd name="connsiteX115" fmla="*/ 759317 w 1564252"/>
              <a:gd name="connsiteY115" fmla="*/ 962588 h 1633186"/>
              <a:gd name="connsiteX116" fmla="*/ 775504 w 1564252"/>
              <a:gd name="connsiteY116" fmla="*/ 964119 h 1633186"/>
              <a:gd name="connsiteX117" fmla="*/ 790956 w 1564252"/>
              <a:gd name="connsiteY117" fmla="*/ 964119 h 1633186"/>
              <a:gd name="connsiteX118" fmla="*/ 818179 w 1564252"/>
              <a:gd name="connsiteY118" fmla="*/ 962588 h 1633186"/>
              <a:gd name="connsiteX119" fmla="*/ 842460 w 1564252"/>
              <a:gd name="connsiteY119" fmla="*/ 958760 h 1633186"/>
              <a:gd name="connsiteX120" fmla="*/ 866005 w 1564252"/>
              <a:gd name="connsiteY120" fmla="*/ 951869 h 1633186"/>
              <a:gd name="connsiteX121" fmla="*/ 888078 w 1564252"/>
              <a:gd name="connsiteY121" fmla="*/ 942681 h 1633186"/>
              <a:gd name="connsiteX122" fmla="*/ 909415 w 1564252"/>
              <a:gd name="connsiteY122" fmla="*/ 930430 h 1633186"/>
              <a:gd name="connsiteX123" fmla="*/ 930017 w 1564252"/>
              <a:gd name="connsiteY123" fmla="*/ 916648 h 1633186"/>
              <a:gd name="connsiteX124" fmla="*/ 948411 w 1564252"/>
              <a:gd name="connsiteY124" fmla="*/ 900569 h 1633186"/>
              <a:gd name="connsiteX125" fmla="*/ 966070 w 1564252"/>
              <a:gd name="connsiteY125" fmla="*/ 881428 h 1633186"/>
              <a:gd name="connsiteX126" fmla="*/ 981534 w 1564252"/>
              <a:gd name="connsiteY126" fmla="*/ 863872 h 1633186"/>
              <a:gd name="connsiteX127" fmla="*/ 989905 w 1564252"/>
              <a:gd name="connsiteY127" fmla="*/ 835506 h 1633186"/>
              <a:gd name="connsiteX128" fmla="*/ 1009797 w 1564252"/>
              <a:gd name="connsiteY128" fmla="*/ 775062 h 1633186"/>
              <a:gd name="connsiteX129" fmla="*/ 1020111 w 1564252"/>
              <a:gd name="connsiteY129" fmla="*/ 742162 h 1633186"/>
              <a:gd name="connsiteX130" fmla="*/ 1028952 w 1564252"/>
              <a:gd name="connsiteY130" fmla="*/ 706967 h 1633186"/>
              <a:gd name="connsiteX131" fmla="*/ 1037057 w 1564252"/>
              <a:gd name="connsiteY131" fmla="*/ 673302 h 1633186"/>
              <a:gd name="connsiteX132" fmla="*/ 1043687 w 1564252"/>
              <a:gd name="connsiteY132" fmla="*/ 639637 h 1633186"/>
              <a:gd name="connsiteX133" fmla="*/ 1047371 w 1564252"/>
              <a:gd name="connsiteY133" fmla="*/ 608267 h 1633186"/>
              <a:gd name="connsiteX134" fmla="*/ 1047371 w 1564252"/>
              <a:gd name="connsiteY134" fmla="*/ 593730 h 1633186"/>
              <a:gd name="connsiteX135" fmla="*/ 1047371 w 1564252"/>
              <a:gd name="connsiteY135" fmla="*/ 578427 h 1633186"/>
              <a:gd name="connsiteX136" fmla="*/ 1045898 w 1564252"/>
              <a:gd name="connsiteY136" fmla="*/ 566185 h 1633186"/>
              <a:gd name="connsiteX137" fmla="*/ 1044424 w 1564252"/>
              <a:gd name="connsiteY137" fmla="*/ 554709 h 1633186"/>
              <a:gd name="connsiteX138" fmla="*/ 1042214 w 1564252"/>
              <a:gd name="connsiteY138" fmla="*/ 542467 h 1633186"/>
              <a:gd name="connsiteX139" fmla="*/ 1038530 w 1564252"/>
              <a:gd name="connsiteY139" fmla="*/ 532520 h 1633186"/>
              <a:gd name="connsiteX140" fmla="*/ 1033373 w 1564252"/>
              <a:gd name="connsiteY140" fmla="*/ 524869 h 1633186"/>
              <a:gd name="connsiteX141" fmla="*/ 1025269 w 1564252"/>
              <a:gd name="connsiteY141" fmla="*/ 517983 h 1633186"/>
              <a:gd name="connsiteX142" fmla="*/ 1017164 w 1564252"/>
              <a:gd name="connsiteY142" fmla="*/ 511097 h 1633186"/>
              <a:gd name="connsiteX143" fmla="*/ 1008323 w 1564252"/>
              <a:gd name="connsiteY143" fmla="*/ 507272 h 1633186"/>
              <a:gd name="connsiteX144" fmla="*/ 977380 w 1564252"/>
              <a:gd name="connsiteY144" fmla="*/ 497325 h 1633186"/>
              <a:gd name="connsiteX145" fmla="*/ 945699 w 1564252"/>
              <a:gd name="connsiteY145" fmla="*/ 485083 h 1633186"/>
              <a:gd name="connsiteX146" fmla="*/ 914756 w 1564252"/>
              <a:gd name="connsiteY146" fmla="*/ 472841 h 1633186"/>
              <a:gd name="connsiteX147" fmla="*/ 884549 w 1564252"/>
              <a:gd name="connsiteY147" fmla="*/ 461365 h 1633186"/>
              <a:gd name="connsiteX148" fmla="*/ 855816 w 1564252"/>
              <a:gd name="connsiteY148" fmla="*/ 446062 h 1633186"/>
              <a:gd name="connsiteX149" fmla="*/ 828556 w 1564252"/>
              <a:gd name="connsiteY149" fmla="*/ 431525 h 1633186"/>
              <a:gd name="connsiteX150" fmla="*/ 801296 w 1564252"/>
              <a:gd name="connsiteY150" fmla="*/ 414693 h 1633186"/>
              <a:gd name="connsiteX151" fmla="*/ 775510 w 1564252"/>
              <a:gd name="connsiteY151" fmla="*/ 397095 h 1633186"/>
              <a:gd name="connsiteX152" fmla="*/ 748987 w 1564252"/>
              <a:gd name="connsiteY152" fmla="*/ 378732 h 1633186"/>
              <a:gd name="connsiteX153" fmla="*/ 724674 w 1564252"/>
              <a:gd name="connsiteY153" fmla="*/ 359604 h 1633186"/>
              <a:gd name="connsiteX154" fmla="*/ 702571 w 1564252"/>
              <a:gd name="connsiteY154" fmla="*/ 338181 h 1633186"/>
              <a:gd name="connsiteX155" fmla="*/ 679732 w 1564252"/>
              <a:gd name="connsiteY155" fmla="*/ 315228 h 1633186"/>
              <a:gd name="connsiteX156" fmla="*/ 657630 w 1564252"/>
              <a:gd name="connsiteY156" fmla="*/ 292274 h 1633186"/>
              <a:gd name="connsiteX157" fmla="*/ 638474 w 1564252"/>
              <a:gd name="connsiteY157" fmla="*/ 266260 h 1633186"/>
              <a:gd name="connsiteX158" fmla="*/ 620055 w 1564252"/>
              <a:gd name="connsiteY158" fmla="*/ 239481 h 1633186"/>
              <a:gd name="connsiteX159" fmla="*/ 713623 w 1564252"/>
              <a:gd name="connsiteY159" fmla="*/ 0 h 1633186"/>
              <a:gd name="connsiteX160" fmla="*/ 745303 w 1564252"/>
              <a:gd name="connsiteY160" fmla="*/ 0 h 1633186"/>
              <a:gd name="connsiteX161" fmla="*/ 776247 w 1564252"/>
              <a:gd name="connsiteY161" fmla="*/ 1530 h 1633186"/>
              <a:gd name="connsiteX162" fmla="*/ 808664 w 1564252"/>
              <a:gd name="connsiteY162" fmla="*/ 5356 h 1633186"/>
              <a:gd name="connsiteX163" fmla="*/ 840344 w 1564252"/>
              <a:gd name="connsiteY163" fmla="*/ 10712 h 1633186"/>
              <a:gd name="connsiteX164" fmla="*/ 872761 w 1564252"/>
              <a:gd name="connsiteY164" fmla="*/ 17598 h 1633186"/>
              <a:gd name="connsiteX165" fmla="*/ 904441 w 1564252"/>
              <a:gd name="connsiteY165" fmla="*/ 26779 h 1633186"/>
              <a:gd name="connsiteX166" fmla="*/ 933911 w 1564252"/>
              <a:gd name="connsiteY166" fmla="*/ 36726 h 1633186"/>
              <a:gd name="connsiteX167" fmla="*/ 964118 w 1564252"/>
              <a:gd name="connsiteY167" fmla="*/ 48202 h 1633186"/>
              <a:gd name="connsiteX168" fmla="*/ 994325 w 1564252"/>
              <a:gd name="connsiteY168" fmla="*/ 61974 h 1633186"/>
              <a:gd name="connsiteX169" fmla="*/ 1021585 w 1564252"/>
              <a:gd name="connsiteY169" fmla="*/ 77277 h 1633186"/>
              <a:gd name="connsiteX170" fmla="*/ 1047371 w 1564252"/>
              <a:gd name="connsiteY170" fmla="*/ 93344 h 1633186"/>
              <a:gd name="connsiteX171" fmla="*/ 1072421 w 1564252"/>
              <a:gd name="connsiteY171" fmla="*/ 110942 h 1633186"/>
              <a:gd name="connsiteX172" fmla="*/ 1095260 w 1564252"/>
              <a:gd name="connsiteY172" fmla="*/ 130070 h 1633186"/>
              <a:gd name="connsiteX173" fmla="*/ 1107048 w 1564252"/>
              <a:gd name="connsiteY173" fmla="*/ 140781 h 1633186"/>
              <a:gd name="connsiteX174" fmla="*/ 1117363 w 1564252"/>
              <a:gd name="connsiteY174" fmla="*/ 153023 h 1633186"/>
              <a:gd name="connsiteX175" fmla="*/ 1137255 w 1564252"/>
              <a:gd name="connsiteY175" fmla="*/ 175977 h 1633186"/>
              <a:gd name="connsiteX176" fmla="*/ 1154200 w 1564252"/>
              <a:gd name="connsiteY176" fmla="*/ 201225 h 1633186"/>
              <a:gd name="connsiteX177" fmla="*/ 1168198 w 1564252"/>
              <a:gd name="connsiteY177" fmla="*/ 228770 h 1633186"/>
              <a:gd name="connsiteX178" fmla="*/ 1179986 w 1564252"/>
              <a:gd name="connsiteY178" fmla="*/ 255549 h 1633186"/>
              <a:gd name="connsiteX179" fmla="*/ 1190301 w 1564252"/>
              <a:gd name="connsiteY179" fmla="*/ 283858 h 1633186"/>
              <a:gd name="connsiteX180" fmla="*/ 1198405 w 1564252"/>
              <a:gd name="connsiteY180" fmla="*/ 313697 h 1633186"/>
              <a:gd name="connsiteX181" fmla="*/ 1203562 w 1564252"/>
              <a:gd name="connsiteY181" fmla="*/ 343537 h 1633186"/>
              <a:gd name="connsiteX182" fmla="*/ 1207246 w 1564252"/>
              <a:gd name="connsiteY182" fmla="*/ 374142 h 1633186"/>
              <a:gd name="connsiteX183" fmla="*/ 1210193 w 1564252"/>
              <a:gd name="connsiteY183" fmla="*/ 405511 h 1633186"/>
              <a:gd name="connsiteX184" fmla="*/ 1210193 w 1564252"/>
              <a:gd name="connsiteY184" fmla="*/ 436881 h 1633186"/>
              <a:gd name="connsiteX185" fmla="*/ 1210193 w 1564252"/>
              <a:gd name="connsiteY185" fmla="*/ 467486 h 1633186"/>
              <a:gd name="connsiteX186" fmla="*/ 1208720 w 1564252"/>
              <a:gd name="connsiteY186" fmla="*/ 498855 h 1633186"/>
              <a:gd name="connsiteX187" fmla="*/ 1205036 w 1564252"/>
              <a:gd name="connsiteY187" fmla="*/ 530225 h 1633186"/>
              <a:gd name="connsiteX188" fmla="*/ 1201352 w 1564252"/>
              <a:gd name="connsiteY188" fmla="*/ 560830 h 1633186"/>
              <a:gd name="connsiteX189" fmla="*/ 1196932 w 1564252"/>
              <a:gd name="connsiteY189" fmla="*/ 590669 h 1633186"/>
              <a:gd name="connsiteX190" fmla="*/ 1186617 w 1564252"/>
              <a:gd name="connsiteY190" fmla="*/ 655704 h 1633186"/>
              <a:gd name="connsiteX191" fmla="*/ 1179986 w 1564252"/>
              <a:gd name="connsiteY191" fmla="*/ 690899 h 1633186"/>
              <a:gd name="connsiteX192" fmla="*/ 1174829 w 1564252"/>
              <a:gd name="connsiteY192" fmla="*/ 726095 h 1633186"/>
              <a:gd name="connsiteX193" fmla="*/ 1171145 w 1564252"/>
              <a:gd name="connsiteY193" fmla="*/ 762820 h 1633186"/>
              <a:gd name="connsiteX194" fmla="*/ 1168198 w 1564252"/>
              <a:gd name="connsiteY194" fmla="*/ 798015 h 1633186"/>
              <a:gd name="connsiteX195" fmla="*/ 1168198 w 1564252"/>
              <a:gd name="connsiteY195" fmla="*/ 833976 h 1633186"/>
              <a:gd name="connsiteX196" fmla="*/ 1169672 w 1564252"/>
              <a:gd name="connsiteY196" fmla="*/ 869171 h 1633186"/>
              <a:gd name="connsiteX197" fmla="*/ 1171145 w 1564252"/>
              <a:gd name="connsiteY197" fmla="*/ 886004 h 1633186"/>
              <a:gd name="connsiteX198" fmla="*/ 1173356 w 1564252"/>
              <a:gd name="connsiteY198" fmla="*/ 903601 h 1633186"/>
              <a:gd name="connsiteX199" fmla="*/ 1177776 w 1564252"/>
              <a:gd name="connsiteY199" fmla="*/ 919669 h 1633186"/>
              <a:gd name="connsiteX200" fmla="*/ 1181460 w 1564252"/>
              <a:gd name="connsiteY200" fmla="*/ 935736 h 1633186"/>
              <a:gd name="connsiteX201" fmla="*/ 1186617 w 1564252"/>
              <a:gd name="connsiteY201" fmla="*/ 950273 h 1633186"/>
              <a:gd name="connsiteX202" fmla="*/ 1191774 w 1564252"/>
              <a:gd name="connsiteY202" fmla="*/ 965576 h 1633186"/>
              <a:gd name="connsiteX203" fmla="*/ 1199879 w 1564252"/>
              <a:gd name="connsiteY203" fmla="*/ 980113 h 1633186"/>
              <a:gd name="connsiteX204" fmla="*/ 1207246 w 1564252"/>
              <a:gd name="connsiteY204" fmla="*/ 993885 h 1633186"/>
              <a:gd name="connsiteX205" fmla="*/ 1216824 w 1564252"/>
              <a:gd name="connsiteY205" fmla="*/ 1007657 h 1633186"/>
              <a:gd name="connsiteX206" fmla="*/ 1227138 w 1564252"/>
              <a:gd name="connsiteY206" fmla="*/ 1019899 h 1633186"/>
              <a:gd name="connsiteX207" fmla="*/ 1238926 w 1564252"/>
              <a:gd name="connsiteY207" fmla="*/ 1031376 h 1633186"/>
              <a:gd name="connsiteX208" fmla="*/ 1252188 w 1564252"/>
              <a:gd name="connsiteY208" fmla="*/ 1042852 h 1633186"/>
              <a:gd name="connsiteX209" fmla="*/ 1266186 w 1564252"/>
              <a:gd name="connsiteY209" fmla="*/ 1052034 h 1633186"/>
              <a:gd name="connsiteX210" fmla="*/ 1281658 w 1564252"/>
              <a:gd name="connsiteY210" fmla="*/ 1061215 h 1633186"/>
              <a:gd name="connsiteX211" fmla="*/ 1298603 w 1564252"/>
              <a:gd name="connsiteY211" fmla="*/ 1069631 h 1633186"/>
              <a:gd name="connsiteX212" fmla="*/ 1317022 w 1564252"/>
              <a:gd name="connsiteY212" fmla="*/ 1076517 h 1633186"/>
              <a:gd name="connsiteX213" fmla="*/ 1298603 w 1564252"/>
              <a:gd name="connsiteY213" fmla="*/ 1081873 h 1633186"/>
              <a:gd name="connsiteX214" fmla="*/ 1281658 w 1564252"/>
              <a:gd name="connsiteY214" fmla="*/ 1083403 h 1633186"/>
              <a:gd name="connsiteX215" fmla="*/ 1266186 w 1564252"/>
              <a:gd name="connsiteY215" fmla="*/ 1083403 h 1633186"/>
              <a:gd name="connsiteX216" fmla="*/ 1252188 w 1564252"/>
              <a:gd name="connsiteY216" fmla="*/ 1081873 h 1633186"/>
              <a:gd name="connsiteX217" fmla="*/ 1238926 w 1564252"/>
              <a:gd name="connsiteY217" fmla="*/ 1078048 h 1633186"/>
              <a:gd name="connsiteX218" fmla="*/ 1227138 w 1564252"/>
              <a:gd name="connsiteY218" fmla="*/ 1074987 h 1633186"/>
              <a:gd name="connsiteX219" fmla="*/ 1210193 w 1564252"/>
              <a:gd name="connsiteY219" fmla="*/ 1066571 h 1633186"/>
              <a:gd name="connsiteX220" fmla="*/ 1213877 w 1564252"/>
              <a:gd name="connsiteY220" fmla="*/ 1071927 h 1633186"/>
              <a:gd name="connsiteX221" fmla="*/ 1219034 w 1564252"/>
              <a:gd name="connsiteY221" fmla="*/ 1078048 h 1633186"/>
              <a:gd name="connsiteX222" fmla="*/ 1232296 w 1564252"/>
              <a:gd name="connsiteY222" fmla="*/ 1088759 h 1633186"/>
              <a:gd name="connsiteX223" fmla="*/ 1246294 w 1564252"/>
              <a:gd name="connsiteY223" fmla="*/ 1096410 h 1633186"/>
              <a:gd name="connsiteX224" fmla="*/ 1262503 w 1564252"/>
              <a:gd name="connsiteY224" fmla="*/ 1103296 h 1633186"/>
              <a:gd name="connsiteX225" fmla="*/ 1279448 w 1564252"/>
              <a:gd name="connsiteY225" fmla="*/ 1108652 h 1633186"/>
              <a:gd name="connsiteX226" fmla="*/ 1296393 w 1564252"/>
              <a:gd name="connsiteY226" fmla="*/ 1113243 h 1633186"/>
              <a:gd name="connsiteX227" fmla="*/ 1311865 w 1564252"/>
              <a:gd name="connsiteY227" fmla="*/ 1114008 h 1633186"/>
              <a:gd name="connsiteX228" fmla="*/ 1325863 w 1564252"/>
              <a:gd name="connsiteY228" fmla="*/ 1115538 h 1633186"/>
              <a:gd name="connsiteX229" fmla="*/ 1308918 w 1564252"/>
              <a:gd name="connsiteY229" fmla="*/ 1120894 h 1633186"/>
              <a:gd name="connsiteX230" fmla="*/ 1291236 w 1564252"/>
              <a:gd name="connsiteY230" fmla="*/ 1126250 h 1633186"/>
              <a:gd name="connsiteX231" fmla="*/ 1269870 w 1564252"/>
              <a:gd name="connsiteY231" fmla="*/ 1130075 h 1633186"/>
              <a:gd name="connsiteX232" fmla="*/ 1247768 w 1564252"/>
              <a:gd name="connsiteY232" fmla="*/ 1133136 h 1633186"/>
              <a:gd name="connsiteX233" fmla="*/ 1224191 w 1564252"/>
              <a:gd name="connsiteY233" fmla="*/ 1134666 h 1633186"/>
              <a:gd name="connsiteX234" fmla="*/ 1208350 w 1564252"/>
              <a:gd name="connsiteY234" fmla="*/ 1134666 h 1633186"/>
              <a:gd name="connsiteX235" fmla="*/ 1244342 w 1564252"/>
              <a:gd name="connsiteY235" fmla="*/ 1147152 h 1633186"/>
              <a:gd name="connsiteX236" fmla="*/ 1281848 w 1564252"/>
              <a:gd name="connsiteY236" fmla="*/ 1160930 h 1633186"/>
              <a:gd name="connsiteX237" fmla="*/ 1317149 w 1564252"/>
              <a:gd name="connsiteY237" fmla="*/ 1177003 h 1633186"/>
              <a:gd name="connsiteX238" fmla="*/ 1351714 w 1564252"/>
              <a:gd name="connsiteY238" fmla="*/ 1193842 h 1633186"/>
              <a:gd name="connsiteX239" fmla="*/ 1384808 w 1564252"/>
              <a:gd name="connsiteY239" fmla="*/ 1212212 h 1633186"/>
              <a:gd name="connsiteX240" fmla="*/ 1400252 w 1564252"/>
              <a:gd name="connsiteY240" fmla="*/ 1222928 h 1633186"/>
              <a:gd name="connsiteX241" fmla="*/ 1415696 w 1564252"/>
              <a:gd name="connsiteY241" fmla="*/ 1234409 h 1633186"/>
              <a:gd name="connsiteX242" fmla="*/ 1429669 w 1564252"/>
              <a:gd name="connsiteY242" fmla="*/ 1245890 h 1633186"/>
              <a:gd name="connsiteX243" fmla="*/ 1444378 w 1564252"/>
              <a:gd name="connsiteY243" fmla="*/ 1259667 h 1633186"/>
              <a:gd name="connsiteX244" fmla="*/ 1457615 w 1564252"/>
              <a:gd name="connsiteY244" fmla="*/ 1273445 h 1633186"/>
              <a:gd name="connsiteX245" fmla="*/ 1470118 w 1564252"/>
              <a:gd name="connsiteY245" fmla="*/ 1287987 h 1633186"/>
              <a:gd name="connsiteX246" fmla="*/ 1483355 w 1564252"/>
              <a:gd name="connsiteY246" fmla="*/ 1304061 h 1633186"/>
              <a:gd name="connsiteX247" fmla="*/ 1495122 w 1564252"/>
              <a:gd name="connsiteY247" fmla="*/ 1321665 h 1633186"/>
              <a:gd name="connsiteX248" fmla="*/ 1505418 w 1564252"/>
              <a:gd name="connsiteY248" fmla="*/ 1339270 h 1633186"/>
              <a:gd name="connsiteX249" fmla="*/ 1515714 w 1564252"/>
              <a:gd name="connsiteY249" fmla="*/ 1359936 h 1633186"/>
              <a:gd name="connsiteX250" fmla="*/ 1526010 w 1564252"/>
              <a:gd name="connsiteY250" fmla="*/ 1379836 h 1633186"/>
              <a:gd name="connsiteX251" fmla="*/ 1535571 w 1564252"/>
              <a:gd name="connsiteY251" fmla="*/ 1403564 h 1633186"/>
              <a:gd name="connsiteX252" fmla="*/ 1542925 w 1564252"/>
              <a:gd name="connsiteY252" fmla="*/ 1426526 h 1633186"/>
              <a:gd name="connsiteX253" fmla="*/ 1551015 w 1564252"/>
              <a:gd name="connsiteY253" fmla="*/ 1451785 h 1633186"/>
              <a:gd name="connsiteX254" fmla="*/ 1557633 w 1564252"/>
              <a:gd name="connsiteY254" fmla="*/ 1479339 h 1633186"/>
              <a:gd name="connsiteX255" fmla="*/ 1564252 w 1564252"/>
              <a:gd name="connsiteY255" fmla="*/ 1507659 h 1633186"/>
              <a:gd name="connsiteX256" fmla="*/ 1540719 w 1564252"/>
              <a:gd name="connsiteY256" fmla="*/ 1513783 h 1633186"/>
              <a:gd name="connsiteX257" fmla="*/ 1492180 w 1564252"/>
              <a:gd name="connsiteY257" fmla="*/ 1529091 h 1633186"/>
              <a:gd name="connsiteX258" fmla="*/ 1419373 w 1564252"/>
              <a:gd name="connsiteY258" fmla="*/ 1548991 h 1633186"/>
              <a:gd name="connsiteX259" fmla="*/ 1375248 w 1564252"/>
              <a:gd name="connsiteY259" fmla="*/ 1560472 h 1633186"/>
              <a:gd name="connsiteX260" fmla="*/ 1325974 w 1564252"/>
              <a:gd name="connsiteY260" fmla="*/ 1571188 h 1633186"/>
              <a:gd name="connsiteX261" fmla="*/ 1271552 w 1564252"/>
              <a:gd name="connsiteY261" fmla="*/ 1583435 h 1633186"/>
              <a:gd name="connsiteX262" fmla="*/ 1214189 w 1564252"/>
              <a:gd name="connsiteY262" fmla="*/ 1594150 h 1633186"/>
              <a:gd name="connsiteX263" fmla="*/ 1151678 w 1564252"/>
              <a:gd name="connsiteY263" fmla="*/ 1603335 h 1633186"/>
              <a:gd name="connsiteX264" fmla="*/ 1086960 w 1564252"/>
              <a:gd name="connsiteY264" fmla="*/ 1612520 h 1633186"/>
              <a:gd name="connsiteX265" fmla="*/ 1017830 w 1564252"/>
              <a:gd name="connsiteY265" fmla="*/ 1620940 h 1633186"/>
              <a:gd name="connsiteX266" fmla="*/ 946494 w 1564252"/>
              <a:gd name="connsiteY266" fmla="*/ 1626297 h 1633186"/>
              <a:gd name="connsiteX267" fmla="*/ 872216 w 1564252"/>
              <a:gd name="connsiteY267" fmla="*/ 1630125 h 1633186"/>
              <a:gd name="connsiteX268" fmla="*/ 797202 w 1564252"/>
              <a:gd name="connsiteY268" fmla="*/ 1633186 h 1633186"/>
              <a:gd name="connsiteX269" fmla="*/ 726601 w 1564252"/>
              <a:gd name="connsiteY269" fmla="*/ 1631655 h 1633186"/>
              <a:gd name="connsiteX270" fmla="*/ 655265 w 1564252"/>
              <a:gd name="connsiteY270" fmla="*/ 1627828 h 1633186"/>
              <a:gd name="connsiteX271" fmla="*/ 586135 w 1564252"/>
              <a:gd name="connsiteY271" fmla="*/ 1622470 h 1633186"/>
              <a:gd name="connsiteX272" fmla="*/ 517740 w 1564252"/>
              <a:gd name="connsiteY272" fmla="*/ 1615582 h 1633186"/>
              <a:gd name="connsiteX273" fmla="*/ 450816 w 1564252"/>
              <a:gd name="connsiteY273" fmla="*/ 1606397 h 1633186"/>
              <a:gd name="connsiteX274" fmla="*/ 387570 w 1564252"/>
              <a:gd name="connsiteY274" fmla="*/ 1596447 h 1633186"/>
              <a:gd name="connsiteX275" fmla="*/ 326529 w 1564252"/>
              <a:gd name="connsiteY275" fmla="*/ 1585731 h 1633186"/>
              <a:gd name="connsiteX276" fmla="*/ 269166 w 1564252"/>
              <a:gd name="connsiteY276" fmla="*/ 1575015 h 1633186"/>
              <a:gd name="connsiteX277" fmla="*/ 215480 w 1564252"/>
              <a:gd name="connsiteY277" fmla="*/ 1562769 h 1633186"/>
              <a:gd name="connsiteX278" fmla="*/ 166206 w 1564252"/>
              <a:gd name="connsiteY278" fmla="*/ 1552053 h 1633186"/>
              <a:gd name="connsiteX279" fmla="*/ 84574 w 1564252"/>
              <a:gd name="connsiteY279" fmla="*/ 1531387 h 1633186"/>
              <a:gd name="connsiteX280" fmla="*/ 27211 w 1564252"/>
              <a:gd name="connsiteY280" fmla="*/ 1515313 h 1633186"/>
              <a:gd name="connsiteX281" fmla="*/ 0 w 1564252"/>
              <a:gd name="connsiteY281" fmla="*/ 1507659 h 1633186"/>
              <a:gd name="connsiteX282" fmla="*/ 6619 w 1564252"/>
              <a:gd name="connsiteY282" fmla="*/ 1479339 h 1633186"/>
              <a:gd name="connsiteX283" fmla="*/ 13973 w 1564252"/>
              <a:gd name="connsiteY283" fmla="*/ 1453315 h 1633186"/>
              <a:gd name="connsiteX284" fmla="*/ 22063 w 1564252"/>
              <a:gd name="connsiteY284" fmla="*/ 1428822 h 1633186"/>
              <a:gd name="connsiteX285" fmla="*/ 30152 w 1564252"/>
              <a:gd name="connsiteY285" fmla="*/ 1404329 h 1633186"/>
              <a:gd name="connsiteX286" fmla="*/ 40448 w 1564252"/>
              <a:gd name="connsiteY286" fmla="*/ 1382898 h 1633186"/>
              <a:gd name="connsiteX287" fmla="*/ 49274 w 1564252"/>
              <a:gd name="connsiteY287" fmla="*/ 1362232 h 1633186"/>
              <a:gd name="connsiteX288" fmla="*/ 59569 w 1564252"/>
              <a:gd name="connsiteY288" fmla="*/ 1343862 h 1633186"/>
              <a:gd name="connsiteX289" fmla="*/ 71336 w 1564252"/>
              <a:gd name="connsiteY289" fmla="*/ 1324727 h 1633186"/>
              <a:gd name="connsiteX290" fmla="*/ 83103 w 1564252"/>
              <a:gd name="connsiteY290" fmla="*/ 1308653 h 1633186"/>
              <a:gd name="connsiteX291" fmla="*/ 96341 w 1564252"/>
              <a:gd name="connsiteY291" fmla="*/ 1292580 h 1633186"/>
              <a:gd name="connsiteX292" fmla="*/ 108843 w 1564252"/>
              <a:gd name="connsiteY292" fmla="*/ 1277272 h 1633186"/>
              <a:gd name="connsiteX293" fmla="*/ 122081 w 1564252"/>
              <a:gd name="connsiteY293" fmla="*/ 1263494 h 1633186"/>
              <a:gd name="connsiteX294" fmla="*/ 136789 w 1564252"/>
              <a:gd name="connsiteY294" fmla="*/ 1250482 h 1633186"/>
              <a:gd name="connsiteX295" fmla="*/ 150762 w 1564252"/>
              <a:gd name="connsiteY295" fmla="*/ 1238236 h 1633186"/>
              <a:gd name="connsiteX296" fmla="*/ 166206 w 1564252"/>
              <a:gd name="connsiteY296" fmla="*/ 1225989 h 1633186"/>
              <a:gd name="connsiteX297" fmla="*/ 180915 w 1564252"/>
              <a:gd name="connsiteY297" fmla="*/ 1216804 h 1633186"/>
              <a:gd name="connsiteX298" fmla="*/ 213274 w 1564252"/>
              <a:gd name="connsiteY298" fmla="*/ 1196138 h 1633186"/>
              <a:gd name="connsiteX299" fmla="*/ 247103 w 1564252"/>
              <a:gd name="connsiteY299" fmla="*/ 1178534 h 1633186"/>
              <a:gd name="connsiteX300" fmla="*/ 282404 w 1564252"/>
              <a:gd name="connsiteY300" fmla="*/ 1163991 h 1633186"/>
              <a:gd name="connsiteX301" fmla="*/ 318440 w 1564252"/>
              <a:gd name="connsiteY301" fmla="*/ 1148683 h 1633186"/>
              <a:gd name="connsiteX302" fmla="*/ 363958 w 1564252"/>
              <a:gd name="connsiteY302" fmla="*/ 1132740 h 1633186"/>
              <a:gd name="connsiteX303" fmla="*/ 341563 w 1564252"/>
              <a:gd name="connsiteY303" fmla="*/ 1131606 h 1633186"/>
              <a:gd name="connsiteX304" fmla="*/ 314303 w 1564252"/>
              <a:gd name="connsiteY304" fmla="*/ 1127780 h 1633186"/>
              <a:gd name="connsiteX305" fmla="*/ 290727 w 1564252"/>
              <a:gd name="connsiteY305" fmla="*/ 1122424 h 1633186"/>
              <a:gd name="connsiteX306" fmla="*/ 270098 w 1564252"/>
              <a:gd name="connsiteY306" fmla="*/ 1115538 h 1633186"/>
              <a:gd name="connsiteX307" fmla="*/ 260521 w 1564252"/>
              <a:gd name="connsiteY307" fmla="*/ 1111713 h 1633186"/>
              <a:gd name="connsiteX308" fmla="*/ 253153 w 1564252"/>
              <a:gd name="connsiteY308" fmla="*/ 1107122 h 1633186"/>
              <a:gd name="connsiteX309" fmla="*/ 246522 w 1564252"/>
              <a:gd name="connsiteY309" fmla="*/ 1101766 h 1633186"/>
              <a:gd name="connsiteX310" fmla="*/ 241365 w 1564252"/>
              <a:gd name="connsiteY310" fmla="*/ 1097941 h 1633186"/>
              <a:gd name="connsiteX311" fmla="*/ 255363 w 1564252"/>
              <a:gd name="connsiteY311" fmla="*/ 1095645 h 1633186"/>
              <a:gd name="connsiteX312" fmla="*/ 268625 w 1564252"/>
              <a:gd name="connsiteY312" fmla="*/ 1092585 h 1633186"/>
              <a:gd name="connsiteX313" fmla="*/ 282623 w 1564252"/>
              <a:gd name="connsiteY313" fmla="*/ 1088759 h 1633186"/>
              <a:gd name="connsiteX314" fmla="*/ 295885 w 1564252"/>
              <a:gd name="connsiteY314" fmla="*/ 1084169 h 1633186"/>
              <a:gd name="connsiteX315" fmla="*/ 309146 w 1564252"/>
              <a:gd name="connsiteY315" fmla="*/ 1078048 h 1633186"/>
              <a:gd name="connsiteX316" fmla="*/ 321671 w 1564252"/>
              <a:gd name="connsiteY316" fmla="*/ 1069631 h 1633186"/>
              <a:gd name="connsiteX317" fmla="*/ 332722 w 1564252"/>
              <a:gd name="connsiteY317" fmla="*/ 1061215 h 1633186"/>
              <a:gd name="connsiteX318" fmla="*/ 343037 w 1564252"/>
              <a:gd name="connsiteY318" fmla="*/ 1050504 h 1633186"/>
              <a:gd name="connsiteX319" fmla="*/ 312830 w 1564252"/>
              <a:gd name="connsiteY319" fmla="*/ 1060450 h 1633186"/>
              <a:gd name="connsiteX320" fmla="*/ 297358 w 1564252"/>
              <a:gd name="connsiteY320" fmla="*/ 1062745 h 1633186"/>
              <a:gd name="connsiteX321" fmla="*/ 280413 w 1564252"/>
              <a:gd name="connsiteY321" fmla="*/ 1065806 h 1633186"/>
              <a:gd name="connsiteX322" fmla="*/ 264941 w 1564252"/>
              <a:gd name="connsiteY322" fmla="*/ 1066571 h 1633186"/>
              <a:gd name="connsiteX323" fmla="*/ 248733 w 1564252"/>
              <a:gd name="connsiteY323" fmla="*/ 1066571 h 1633186"/>
              <a:gd name="connsiteX324" fmla="*/ 233261 w 1564252"/>
              <a:gd name="connsiteY324" fmla="*/ 1064276 h 1633186"/>
              <a:gd name="connsiteX325" fmla="*/ 217789 w 1564252"/>
              <a:gd name="connsiteY325" fmla="*/ 1061215 h 1633186"/>
              <a:gd name="connsiteX326" fmla="*/ 239892 w 1564252"/>
              <a:gd name="connsiteY326" fmla="*/ 1057390 h 1633186"/>
              <a:gd name="connsiteX327" fmla="*/ 259784 w 1564252"/>
              <a:gd name="connsiteY327" fmla="*/ 1052034 h 1633186"/>
              <a:gd name="connsiteX328" fmla="*/ 276729 w 1564252"/>
              <a:gd name="connsiteY328" fmla="*/ 1043617 h 1633186"/>
              <a:gd name="connsiteX329" fmla="*/ 292201 w 1564252"/>
              <a:gd name="connsiteY329" fmla="*/ 1035966 h 1633186"/>
              <a:gd name="connsiteX330" fmla="*/ 304726 w 1564252"/>
              <a:gd name="connsiteY330" fmla="*/ 1023724 h 1633186"/>
              <a:gd name="connsiteX331" fmla="*/ 316514 w 1564252"/>
              <a:gd name="connsiteY331" fmla="*/ 1011483 h 1633186"/>
              <a:gd name="connsiteX332" fmla="*/ 326092 w 1564252"/>
              <a:gd name="connsiteY332" fmla="*/ 997711 h 1633186"/>
              <a:gd name="connsiteX333" fmla="*/ 334933 w 1564252"/>
              <a:gd name="connsiteY333" fmla="*/ 983173 h 1633186"/>
              <a:gd name="connsiteX334" fmla="*/ 341563 w 1564252"/>
              <a:gd name="connsiteY334" fmla="*/ 967106 h 1633186"/>
              <a:gd name="connsiteX335" fmla="*/ 346721 w 1564252"/>
              <a:gd name="connsiteY335" fmla="*/ 949508 h 1633186"/>
              <a:gd name="connsiteX336" fmla="*/ 350404 w 1564252"/>
              <a:gd name="connsiteY336" fmla="*/ 930380 h 1633186"/>
              <a:gd name="connsiteX337" fmla="*/ 353351 w 1564252"/>
              <a:gd name="connsiteY337" fmla="*/ 911252 h 1633186"/>
              <a:gd name="connsiteX338" fmla="*/ 354825 w 1564252"/>
              <a:gd name="connsiteY338" fmla="*/ 892125 h 1633186"/>
              <a:gd name="connsiteX339" fmla="*/ 355562 w 1564252"/>
              <a:gd name="connsiteY339" fmla="*/ 870701 h 1633186"/>
              <a:gd name="connsiteX340" fmla="*/ 354825 w 1564252"/>
              <a:gd name="connsiteY340" fmla="*/ 850808 h 1633186"/>
              <a:gd name="connsiteX341" fmla="*/ 354825 w 1564252"/>
              <a:gd name="connsiteY341" fmla="*/ 828620 h 1633186"/>
              <a:gd name="connsiteX342" fmla="*/ 349668 w 1564252"/>
              <a:gd name="connsiteY342" fmla="*/ 785774 h 1633186"/>
              <a:gd name="connsiteX343" fmla="*/ 343037 w 1564252"/>
              <a:gd name="connsiteY343" fmla="*/ 740632 h 1633186"/>
              <a:gd name="connsiteX344" fmla="*/ 334933 w 1564252"/>
              <a:gd name="connsiteY344" fmla="*/ 697785 h 1633186"/>
              <a:gd name="connsiteX345" fmla="*/ 326092 w 1564252"/>
              <a:gd name="connsiteY345" fmla="*/ 657234 h 1633186"/>
              <a:gd name="connsiteX346" fmla="*/ 309146 w 1564252"/>
              <a:gd name="connsiteY346" fmla="*/ 581488 h 1633186"/>
              <a:gd name="connsiteX347" fmla="*/ 303989 w 1564252"/>
              <a:gd name="connsiteY347" fmla="*/ 548588 h 1633186"/>
              <a:gd name="connsiteX348" fmla="*/ 299568 w 1564252"/>
              <a:gd name="connsiteY348" fmla="*/ 521809 h 1633186"/>
              <a:gd name="connsiteX349" fmla="*/ 297358 w 1564252"/>
              <a:gd name="connsiteY349" fmla="*/ 491969 h 1633186"/>
              <a:gd name="connsiteX350" fmla="*/ 295885 w 1564252"/>
              <a:gd name="connsiteY350" fmla="*/ 462130 h 1633186"/>
              <a:gd name="connsiteX351" fmla="*/ 297358 w 1564252"/>
              <a:gd name="connsiteY351" fmla="*/ 420814 h 1633186"/>
              <a:gd name="connsiteX352" fmla="*/ 301042 w 1564252"/>
              <a:gd name="connsiteY352" fmla="*/ 380262 h 1633186"/>
              <a:gd name="connsiteX353" fmla="*/ 307673 w 1564252"/>
              <a:gd name="connsiteY353" fmla="*/ 340476 h 1633186"/>
              <a:gd name="connsiteX354" fmla="*/ 316514 w 1564252"/>
              <a:gd name="connsiteY354" fmla="*/ 302986 h 1633186"/>
              <a:gd name="connsiteX355" fmla="*/ 328302 w 1564252"/>
              <a:gd name="connsiteY355" fmla="*/ 266260 h 1633186"/>
              <a:gd name="connsiteX356" fmla="*/ 343037 w 1564252"/>
              <a:gd name="connsiteY356" fmla="*/ 232595 h 1633186"/>
              <a:gd name="connsiteX357" fmla="*/ 359982 w 1564252"/>
              <a:gd name="connsiteY357" fmla="*/ 198930 h 1633186"/>
              <a:gd name="connsiteX358" fmla="*/ 368823 w 1564252"/>
              <a:gd name="connsiteY358" fmla="*/ 183628 h 1633186"/>
              <a:gd name="connsiteX359" fmla="*/ 379138 w 1564252"/>
              <a:gd name="connsiteY359" fmla="*/ 169091 h 1633186"/>
              <a:gd name="connsiteX360" fmla="*/ 389452 w 1564252"/>
              <a:gd name="connsiteY360" fmla="*/ 153788 h 1633186"/>
              <a:gd name="connsiteX361" fmla="*/ 399767 w 1564252"/>
              <a:gd name="connsiteY361" fmla="*/ 139251 h 1633186"/>
              <a:gd name="connsiteX362" fmla="*/ 411555 w 1564252"/>
              <a:gd name="connsiteY362" fmla="*/ 125479 h 1633186"/>
              <a:gd name="connsiteX363" fmla="*/ 424816 w 1564252"/>
              <a:gd name="connsiteY363" fmla="*/ 113237 h 1633186"/>
              <a:gd name="connsiteX364" fmla="*/ 438078 w 1564252"/>
              <a:gd name="connsiteY364" fmla="*/ 100995 h 1633186"/>
              <a:gd name="connsiteX365" fmla="*/ 452076 w 1564252"/>
              <a:gd name="connsiteY365" fmla="*/ 88754 h 1633186"/>
              <a:gd name="connsiteX366" fmla="*/ 466811 w 1564252"/>
              <a:gd name="connsiteY366" fmla="*/ 78042 h 1633186"/>
              <a:gd name="connsiteX367" fmla="*/ 480809 w 1564252"/>
              <a:gd name="connsiteY367" fmla="*/ 67330 h 1633186"/>
              <a:gd name="connsiteX368" fmla="*/ 496281 w 1564252"/>
              <a:gd name="connsiteY368" fmla="*/ 58149 h 1633186"/>
              <a:gd name="connsiteX369" fmla="*/ 513226 w 1564252"/>
              <a:gd name="connsiteY369" fmla="*/ 48202 h 1633186"/>
              <a:gd name="connsiteX370" fmla="*/ 528698 w 1564252"/>
              <a:gd name="connsiteY370" fmla="*/ 40551 h 1633186"/>
              <a:gd name="connsiteX371" fmla="*/ 547117 w 1564252"/>
              <a:gd name="connsiteY371" fmla="*/ 32135 h 1633186"/>
              <a:gd name="connsiteX372" fmla="*/ 565536 w 1564252"/>
              <a:gd name="connsiteY372" fmla="*/ 25249 h 1633186"/>
              <a:gd name="connsiteX373" fmla="*/ 583954 w 1564252"/>
              <a:gd name="connsiteY373" fmla="*/ 19893 h 1633186"/>
              <a:gd name="connsiteX374" fmla="*/ 603110 w 1564252"/>
              <a:gd name="connsiteY374" fmla="*/ 14537 h 1633186"/>
              <a:gd name="connsiteX375" fmla="*/ 623002 w 1564252"/>
              <a:gd name="connsiteY375" fmla="*/ 9182 h 1633186"/>
              <a:gd name="connsiteX376" fmla="*/ 652472 w 1564252"/>
              <a:gd name="connsiteY376" fmla="*/ 3826 h 1633186"/>
              <a:gd name="connsiteX377" fmla="*/ 682679 w 1564252"/>
              <a:gd name="connsiteY377" fmla="*/ 1530 h 163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Lst>
            <a:rect l="l" t="t" r="r" b="b"/>
            <a:pathLst>
              <a:path w="1564252" h="1633186">
                <a:moveTo>
                  <a:pt x="614715" y="936068"/>
                </a:moveTo>
                <a:lnTo>
                  <a:pt x="617758" y="947381"/>
                </a:lnTo>
                <a:lnTo>
                  <a:pt x="617758" y="963454"/>
                </a:lnTo>
                <a:lnTo>
                  <a:pt x="616287" y="979528"/>
                </a:lnTo>
                <a:lnTo>
                  <a:pt x="614817" y="994836"/>
                </a:lnTo>
                <a:lnTo>
                  <a:pt x="611139" y="1009379"/>
                </a:lnTo>
                <a:lnTo>
                  <a:pt x="607462" y="1021625"/>
                </a:lnTo>
                <a:lnTo>
                  <a:pt x="601579" y="1033872"/>
                </a:lnTo>
                <a:lnTo>
                  <a:pt x="595695" y="1046119"/>
                </a:lnTo>
                <a:lnTo>
                  <a:pt x="587606" y="1056834"/>
                </a:lnTo>
                <a:lnTo>
                  <a:pt x="579516" y="1066019"/>
                </a:lnTo>
                <a:lnTo>
                  <a:pt x="569220" y="1075969"/>
                </a:lnTo>
                <a:lnTo>
                  <a:pt x="558924" y="1085154"/>
                </a:lnTo>
                <a:lnTo>
                  <a:pt x="545686" y="1093574"/>
                </a:lnTo>
                <a:lnTo>
                  <a:pt x="533184" y="1101228"/>
                </a:lnTo>
                <a:lnTo>
                  <a:pt x="517740" y="1109647"/>
                </a:lnTo>
                <a:lnTo>
                  <a:pt x="483911" y="1123425"/>
                </a:lnTo>
                <a:lnTo>
                  <a:pt x="406691" y="1150214"/>
                </a:lnTo>
                <a:lnTo>
                  <a:pt x="405955" y="1151745"/>
                </a:lnTo>
                <a:lnTo>
                  <a:pt x="421399" y="1163991"/>
                </a:lnTo>
                <a:lnTo>
                  <a:pt x="438314" y="1176238"/>
                </a:lnTo>
                <a:lnTo>
                  <a:pt x="455964" y="1187719"/>
                </a:lnTo>
                <a:lnTo>
                  <a:pt x="474350" y="1199200"/>
                </a:lnTo>
                <a:lnTo>
                  <a:pt x="494207" y="1209916"/>
                </a:lnTo>
                <a:lnTo>
                  <a:pt x="513328" y="1219101"/>
                </a:lnTo>
                <a:lnTo>
                  <a:pt x="533184" y="1227520"/>
                </a:lnTo>
                <a:lnTo>
                  <a:pt x="555247" y="1236705"/>
                </a:lnTo>
                <a:lnTo>
                  <a:pt x="597902" y="1250482"/>
                </a:lnTo>
                <a:lnTo>
                  <a:pt x="642027" y="1262729"/>
                </a:lnTo>
                <a:lnTo>
                  <a:pt x="687624" y="1271914"/>
                </a:lnTo>
                <a:lnTo>
                  <a:pt x="734691" y="1277272"/>
                </a:lnTo>
                <a:lnTo>
                  <a:pt x="781023" y="1280333"/>
                </a:lnTo>
                <a:lnTo>
                  <a:pt x="826619" y="1280333"/>
                </a:lnTo>
                <a:lnTo>
                  <a:pt x="872216" y="1277272"/>
                </a:lnTo>
                <a:lnTo>
                  <a:pt x="895750" y="1274975"/>
                </a:lnTo>
                <a:lnTo>
                  <a:pt x="917812" y="1270383"/>
                </a:lnTo>
                <a:lnTo>
                  <a:pt x="938404" y="1266556"/>
                </a:lnTo>
                <a:lnTo>
                  <a:pt x="960467" y="1261198"/>
                </a:lnTo>
                <a:lnTo>
                  <a:pt x="981794" y="1255840"/>
                </a:lnTo>
                <a:lnTo>
                  <a:pt x="1000916" y="1248952"/>
                </a:lnTo>
                <a:lnTo>
                  <a:pt x="1021507" y="1240532"/>
                </a:lnTo>
                <a:lnTo>
                  <a:pt x="1039893" y="1232878"/>
                </a:lnTo>
                <a:lnTo>
                  <a:pt x="1058279" y="1222928"/>
                </a:lnTo>
                <a:lnTo>
                  <a:pt x="1076664" y="1212212"/>
                </a:lnTo>
                <a:lnTo>
                  <a:pt x="1095786" y="1197669"/>
                </a:lnTo>
                <a:lnTo>
                  <a:pt x="1115642" y="1182361"/>
                </a:lnTo>
                <a:lnTo>
                  <a:pt x="1154620" y="1150214"/>
                </a:lnTo>
                <a:lnTo>
                  <a:pt x="1116377" y="1136437"/>
                </a:lnTo>
                <a:lnTo>
                  <a:pt x="1077400" y="1123425"/>
                </a:lnTo>
                <a:lnTo>
                  <a:pt x="1063427" y="1118067"/>
                </a:lnTo>
                <a:lnTo>
                  <a:pt x="1050189" y="1111178"/>
                </a:lnTo>
                <a:lnTo>
                  <a:pt x="1037687" y="1104289"/>
                </a:lnTo>
                <a:lnTo>
                  <a:pt x="1025920" y="1095870"/>
                </a:lnTo>
                <a:lnTo>
                  <a:pt x="1015624" y="1088216"/>
                </a:lnTo>
                <a:lnTo>
                  <a:pt x="1004593" y="1078266"/>
                </a:lnTo>
                <a:lnTo>
                  <a:pt x="995768" y="1069081"/>
                </a:lnTo>
                <a:lnTo>
                  <a:pt x="986942" y="1058365"/>
                </a:lnTo>
                <a:lnTo>
                  <a:pt x="978853" y="1047649"/>
                </a:lnTo>
                <a:lnTo>
                  <a:pt x="972234" y="1035403"/>
                </a:lnTo>
                <a:lnTo>
                  <a:pt x="965615" y="1023156"/>
                </a:lnTo>
                <a:lnTo>
                  <a:pt x="960467" y="1009379"/>
                </a:lnTo>
                <a:lnTo>
                  <a:pt x="956790" y="995602"/>
                </a:lnTo>
                <a:lnTo>
                  <a:pt x="953113" y="982590"/>
                </a:lnTo>
                <a:lnTo>
                  <a:pt x="948700" y="966516"/>
                </a:lnTo>
                <a:lnTo>
                  <a:pt x="947965" y="951208"/>
                </a:lnTo>
                <a:lnTo>
                  <a:pt x="945327" y="940685"/>
                </a:lnTo>
                <a:lnTo>
                  <a:pt x="935167" y="948040"/>
                </a:lnTo>
                <a:lnTo>
                  <a:pt x="918245" y="958760"/>
                </a:lnTo>
                <a:lnTo>
                  <a:pt x="899850" y="967948"/>
                </a:lnTo>
                <a:lnTo>
                  <a:pt x="875570" y="979433"/>
                </a:lnTo>
                <a:lnTo>
                  <a:pt x="862326" y="984792"/>
                </a:lnTo>
                <a:lnTo>
                  <a:pt x="849082" y="987089"/>
                </a:lnTo>
                <a:lnTo>
                  <a:pt x="835102" y="990152"/>
                </a:lnTo>
                <a:lnTo>
                  <a:pt x="820387" y="992449"/>
                </a:lnTo>
                <a:lnTo>
                  <a:pt x="806407" y="993980"/>
                </a:lnTo>
                <a:lnTo>
                  <a:pt x="790956" y="993980"/>
                </a:lnTo>
                <a:lnTo>
                  <a:pt x="774033" y="993980"/>
                </a:lnTo>
                <a:lnTo>
                  <a:pt x="755639" y="990918"/>
                </a:lnTo>
                <a:lnTo>
                  <a:pt x="728415" y="987089"/>
                </a:lnTo>
                <a:lnTo>
                  <a:pt x="702663" y="980198"/>
                </a:lnTo>
                <a:lnTo>
                  <a:pt x="677647" y="971010"/>
                </a:lnTo>
                <a:lnTo>
                  <a:pt x="652630" y="960291"/>
                </a:lnTo>
                <a:lnTo>
                  <a:pt x="630557" y="946509"/>
                </a:lnTo>
                <a:close/>
                <a:moveTo>
                  <a:pt x="601637" y="211172"/>
                </a:moveTo>
                <a:lnTo>
                  <a:pt x="583954" y="229535"/>
                </a:lnTo>
                <a:lnTo>
                  <a:pt x="567009" y="251723"/>
                </a:lnTo>
                <a:lnTo>
                  <a:pt x="552274" y="273146"/>
                </a:lnTo>
                <a:lnTo>
                  <a:pt x="539749" y="294570"/>
                </a:lnTo>
                <a:lnTo>
                  <a:pt x="527961" y="319053"/>
                </a:lnTo>
                <a:lnTo>
                  <a:pt x="518384" y="342007"/>
                </a:lnTo>
                <a:lnTo>
                  <a:pt x="511016" y="368021"/>
                </a:lnTo>
                <a:lnTo>
                  <a:pt x="504385" y="391739"/>
                </a:lnTo>
                <a:lnTo>
                  <a:pt x="499228" y="417753"/>
                </a:lnTo>
                <a:lnTo>
                  <a:pt x="494808" y="443767"/>
                </a:lnTo>
                <a:lnTo>
                  <a:pt x="494071" y="470546"/>
                </a:lnTo>
                <a:lnTo>
                  <a:pt x="492597" y="497325"/>
                </a:lnTo>
                <a:lnTo>
                  <a:pt x="491124" y="523339"/>
                </a:lnTo>
                <a:lnTo>
                  <a:pt x="492597" y="550118"/>
                </a:lnTo>
                <a:lnTo>
                  <a:pt x="496281" y="602911"/>
                </a:lnTo>
                <a:lnTo>
                  <a:pt x="499228" y="625864"/>
                </a:lnTo>
                <a:lnTo>
                  <a:pt x="504385" y="650348"/>
                </a:lnTo>
                <a:lnTo>
                  <a:pt x="511753" y="676362"/>
                </a:lnTo>
                <a:lnTo>
                  <a:pt x="521331" y="703141"/>
                </a:lnTo>
                <a:lnTo>
                  <a:pt x="540486" y="757464"/>
                </a:lnTo>
                <a:lnTo>
                  <a:pt x="562589" y="811022"/>
                </a:lnTo>
                <a:lnTo>
                  <a:pt x="583954" y="863815"/>
                </a:lnTo>
                <a:lnTo>
                  <a:pt x="586624" y="872686"/>
                </a:lnTo>
                <a:lnTo>
                  <a:pt x="589354" y="876068"/>
                </a:lnTo>
                <a:lnTo>
                  <a:pt x="607748" y="892147"/>
                </a:lnTo>
                <a:lnTo>
                  <a:pt x="625407" y="908992"/>
                </a:lnTo>
                <a:lnTo>
                  <a:pt x="645273" y="922008"/>
                </a:lnTo>
                <a:lnTo>
                  <a:pt x="665874" y="932727"/>
                </a:lnTo>
                <a:lnTo>
                  <a:pt x="687947" y="944212"/>
                </a:lnTo>
                <a:lnTo>
                  <a:pt x="710021" y="951869"/>
                </a:lnTo>
                <a:lnTo>
                  <a:pt x="735037" y="958760"/>
                </a:lnTo>
                <a:lnTo>
                  <a:pt x="759317" y="962588"/>
                </a:lnTo>
                <a:lnTo>
                  <a:pt x="775504" y="964119"/>
                </a:lnTo>
                <a:lnTo>
                  <a:pt x="790956" y="964119"/>
                </a:lnTo>
                <a:lnTo>
                  <a:pt x="818179" y="962588"/>
                </a:lnTo>
                <a:lnTo>
                  <a:pt x="842460" y="958760"/>
                </a:lnTo>
                <a:lnTo>
                  <a:pt x="866005" y="951869"/>
                </a:lnTo>
                <a:lnTo>
                  <a:pt x="888078" y="942681"/>
                </a:lnTo>
                <a:lnTo>
                  <a:pt x="909415" y="930430"/>
                </a:lnTo>
                <a:lnTo>
                  <a:pt x="930017" y="916648"/>
                </a:lnTo>
                <a:lnTo>
                  <a:pt x="948411" y="900569"/>
                </a:lnTo>
                <a:lnTo>
                  <a:pt x="966070" y="881428"/>
                </a:lnTo>
                <a:lnTo>
                  <a:pt x="981534" y="863872"/>
                </a:lnTo>
                <a:lnTo>
                  <a:pt x="989905" y="835506"/>
                </a:lnTo>
                <a:lnTo>
                  <a:pt x="1009797" y="775062"/>
                </a:lnTo>
                <a:lnTo>
                  <a:pt x="1020111" y="742162"/>
                </a:lnTo>
                <a:lnTo>
                  <a:pt x="1028952" y="706967"/>
                </a:lnTo>
                <a:lnTo>
                  <a:pt x="1037057" y="673302"/>
                </a:lnTo>
                <a:lnTo>
                  <a:pt x="1043687" y="639637"/>
                </a:lnTo>
                <a:lnTo>
                  <a:pt x="1047371" y="608267"/>
                </a:lnTo>
                <a:lnTo>
                  <a:pt x="1047371" y="593730"/>
                </a:lnTo>
                <a:lnTo>
                  <a:pt x="1047371" y="578427"/>
                </a:lnTo>
                <a:lnTo>
                  <a:pt x="1045898" y="566185"/>
                </a:lnTo>
                <a:lnTo>
                  <a:pt x="1044424" y="554709"/>
                </a:lnTo>
                <a:lnTo>
                  <a:pt x="1042214" y="542467"/>
                </a:lnTo>
                <a:lnTo>
                  <a:pt x="1038530" y="532520"/>
                </a:lnTo>
                <a:lnTo>
                  <a:pt x="1033373" y="524869"/>
                </a:lnTo>
                <a:lnTo>
                  <a:pt x="1025269" y="517983"/>
                </a:lnTo>
                <a:lnTo>
                  <a:pt x="1017164" y="511097"/>
                </a:lnTo>
                <a:lnTo>
                  <a:pt x="1008323" y="507272"/>
                </a:lnTo>
                <a:lnTo>
                  <a:pt x="977380" y="497325"/>
                </a:lnTo>
                <a:lnTo>
                  <a:pt x="945699" y="485083"/>
                </a:lnTo>
                <a:lnTo>
                  <a:pt x="914756" y="472841"/>
                </a:lnTo>
                <a:lnTo>
                  <a:pt x="884549" y="461365"/>
                </a:lnTo>
                <a:lnTo>
                  <a:pt x="855816" y="446062"/>
                </a:lnTo>
                <a:lnTo>
                  <a:pt x="828556" y="431525"/>
                </a:lnTo>
                <a:lnTo>
                  <a:pt x="801296" y="414693"/>
                </a:lnTo>
                <a:lnTo>
                  <a:pt x="775510" y="397095"/>
                </a:lnTo>
                <a:lnTo>
                  <a:pt x="748987" y="378732"/>
                </a:lnTo>
                <a:lnTo>
                  <a:pt x="724674" y="359604"/>
                </a:lnTo>
                <a:lnTo>
                  <a:pt x="702571" y="338181"/>
                </a:lnTo>
                <a:lnTo>
                  <a:pt x="679732" y="315228"/>
                </a:lnTo>
                <a:lnTo>
                  <a:pt x="657630" y="292274"/>
                </a:lnTo>
                <a:lnTo>
                  <a:pt x="638474" y="266260"/>
                </a:lnTo>
                <a:lnTo>
                  <a:pt x="620055" y="239481"/>
                </a:lnTo>
                <a:close/>
                <a:moveTo>
                  <a:pt x="713623" y="0"/>
                </a:moveTo>
                <a:lnTo>
                  <a:pt x="745303" y="0"/>
                </a:lnTo>
                <a:lnTo>
                  <a:pt x="776247" y="1530"/>
                </a:lnTo>
                <a:lnTo>
                  <a:pt x="808664" y="5356"/>
                </a:lnTo>
                <a:lnTo>
                  <a:pt x="840344" y="10712"/>
                </a:lnTo>
                <a:lnTo>
                  <a:pt x="872761" y="17598"/>
                </a:lnTo>
                <a:lnTo>
                  <a:pt x="904441" y="26779"/>
                </a:lnTo>
                <a:lnTo>
                  <a:pt x="933911" y="36726"/>
                </a:lnTo>
                <a:lnTo>
                  <a:pt x="964118" y="48202"/>
                </a:lnTo>
                <a:lnTo>
                  <a:pt x="994325" y="61974"/>
                </a:lnTo>
                <a:lnTo>
                  <a:pt x="1021585" y="77277"/>
                </a:lnTo>
                <a:lnTo>
                  <a:pt x="1047371" y="93344"/>
                </a:lnTo>
                <a:lnTo>
                  <a:pt x="1072421" y="110942"/>
                </a:lnTo>
                <a:lnTo>
                  <a:pt x="1095260" y="130070"/>
                </a:lnTo>
                <a:lnTo>
                  <a:pt x="1107048" y="140781"/>
                </a:lnTo>
                <a:lnTo>
                  <a:pt x="1117363" y="153023"/>
                </a:lnTo>
                <a:lnTo>
                  <a:pt x="1137255" y="175977"/>
                </a:lnTo>
                <a:lnTo>
                  <a:pt x="1154200" y="201225"/>
                </a:lnTo>
                <a:lnTo>
                  <a:pt x="1168198" y="228770"/>
                </a:lnTo>
                <a:lnTo>
                  <a:pt x="1179986" y="255549"/>
                </a:lnTo>
                <a:lnTo>
                  <a:pt x="1190301" y="283858"/>
                </a:lnTo>
                <a:lnTo>
                  <a:pt x="1198405" y="313697"/>
                </a:lnTo>
                <a:lnTo>
                  <a:pt x="1203562" y="343537"/>
                </a:lnTo>
                <a:lnTo>
                  <a:pt x="1207246" y="374142"/>
                </a:lnTo>
                <a:lnTo>
                  <a:pt x="1210193" y="405511"/>
                </a:lnTo>
                <a:lnTo>
                  <a:pt x="1210193" y="436881"/>
                </a:lnTo>
                <a:lnTo>
                  <a:pt x="1210193" y="467486"/>
                </a:lnTo>
                <a:lnTo>
                  <a:pt x="1208720" y="498855"/>
                </a:lnTo>
                <a:lnTo>
                  <a:pt x="1205036" y="530225"/>
                </a:lnTo>
                <a:lnTo>
                  <a:pt x="1201352" y="560830"/>
                </a:lnTo>
                <a:lnTo>
                  <a:pt x="1196932" y="590669"/>
                </a:lnTo>
                <a:lnTo>
                  <a:pt x="1186617" y="655704"/>
                </a:lnTo>
                <a:lnTo>
                  <a:pt x="1179986" y="690899"/>
                </a:lnTo>
                <a:lnTo>
                  <a:pt x="1174829" y="726095"/>
                </a:lnTo>
                <a:lnTo>
                  <a:pt x="1171145" y="762820"/>
                </a:lnTo>
                <a:lnTo>
                  <a:pt x="1168198" y="798015"/>
                </a:lnTo>
                <a:lnTo>
                  <a:pt x="1168198" y="833976"/>
                </a:lnTo>
                <a:lnTo>
                  <a:pt x="1169672" y="869171"/>
                </a:lnTo>
                <a:lnTo>
                  <a:pt x="1171145" y="886004"/>
                </a:lnTo>
                <a:lnTo>
                  <a:pt x="1173356" y="903601"/>
                </a:lnTo>
                <a:lnTo>
                  <a:pt x="1177776" y="919669"/>
                </a:lnTo>
                <a:lnTo>
                  <a:pt x="1181460" y="935736"/>
                </a:lnTo>
                <a:lnTo>
                  <a:pt x="1186617" y="950273"/>
                </a:lnTo>
                <a:lnTo>
                  <a:pt x="1191774" y="965576"/>
                </a:lnTo>
                <a:lnTo>
                  <a:pt x="1199879" y="980113"/>
                </a:lnTo>
                <a:lnTo>
                  <a:pt x="1207246" y="993885"/>
                </a:lnTo>
                <a:lnTo>
                  <a:pt x="1216824" y="1007657"/>
                </a:lnTo>
                <a:lnTo>
                  <a:pt x="1227138" y="1019899"/>
                </a:lnTo>
                <a:lnTo>
                  <a:pt x="1238926" y="1031376"/>
                </a:lnTo>
                <a:lnTo>
                  <a:pt x="1252188" y="1042852"/>
                </a:lnTo>
                <a:lnTo>
                  <a:pt x="1266186" y="1052034"/>
                </a:lnTo>
                <a:lnTo>
                  <a:pt x="1281658" y="1061215"/>
                </a:lnTo>
                <a:lnTo>
                  <a:pt x="1298603" y="1069631"/>
                </a:lnTo>
                <a:lnTo>
                  <a:pt x="1317022" y="1076517"/>
                </a:lnTo>
                <a:lnTo>
                  <a:pt x="1298603" y="1081873"/>
                </a:lnTo>
                <a:lnTo>
                  <a:pt x="1281658" y="1083403"/>
                </a:lnTo>
                <a:lnTo>
                  <a:pt x="1266186" y="1083403"/>
                </a:lnTo>
                <a:lnTo>
                  <a:pt x="1252188" y="1081873"/>
                </a:lnTo>
                <a:lnTo>
                  <a:pt x="1238926" y="1078048"/>
                </a:lnTo>
                <a:lnTo>
                  <a:pt x="1227138" y="1074987"/>
                </a:lnTo>
                <a:lnTo>
                  <a:pt x="1210193" y="1066571"/>
                </a:lnTo>
                <a:lnTo>
                  <a:pt x="1213877" y="1071927"/>
                </a:lnTo>
                <a:lnTo>
                  <a:pt x="1219034" y="1078048"/>
                </a:lnTo>
                <a:lnTo>
                  <a:pt x="1232296" y="1088759"/>
                </a:lnTo>
                <a:lnTo>
                  <a:pt x="1246294" y="1096410"/>
                </a:lnTo>
                <a:lnTo>
                  <a:pt x="1262503" y="1103296"/>
                </a:lnTo>
                <a:lnTo>
                  <a:pt x="1279448" y="1108652"/>
                </a:lnTo>
                <a:lnTo>
                  <a:pt x="1296393" y="1113243"/>
                </a:lnTo>
                <a:lnTo>
                  <a:pt x="1311865" y="1114008"/>
                </a:lnTo>
                <a:lnTo>
                  <a:pt x="1325863" y="1115538"/>
                </a:lnTo>
                <a:lnTo>
                  <a:pt x="1308918" y="1120894"/>
                </a:lnTo>
                <a:lnTo>
                  <a:pt x="1291236" y="1126250"/>
                </a:lnTo>
                <a:lnTo>
                  <a:pt x="1269870" y="1130075"/>
                </a:lnTo>
                <a:lnTo>
                  <a:pt x="1247768" y="1133136"/>
                </a:lnTo>
                <a:lnTo>
                  <a:pt x="1224191" y="1134666"/>
                </a:lnTo>
                <a:lnTo>
                  <a:pt x="1208350" y="1134666"/>
                </a:lnTo>
                <a:lnTo>
                  <a:pt x="1244342" y="1147152"/>
                </a:lnTo>
                <a:lnTo>
                  <a:pt x="1281848" y="1160930"/>
                </a:lnTo>
                <a:lnTo>
                  <a:pt x="1317149" y="1177003"/>
                </a:lnTo>
                <a:lnTo>
                  <a:pt x="1351714" y="1193842"/>
                </a:lnTo>
                <a:lnTo>
                  <a:pt x="1384808" y="1212212"/>
                </a:lnTo>
                <a:lnTo>
                  <a:pt x="1400252" y="1222928"/>
                </a:lnTo>
                <a:lnTo>
                  <a:pt x="1415696" y="1234409"/>
                </a:lnTo>
                <a:lnTo>
                  <a:pt x="1429669" y="1245890"/>
                </a:lnTo>
                <a:lnTo>
                  <a:pt x="1444378" y="1259667"/>
                </a:lnTo>
                <a:lnTo>
                  <a:pt x="1457615" y="1273445"/>
                </a:lnTo>
                <a:lnTo>
                  <a:pt x="1470118" y="1287987"/>
                </a:lnTo>
                <a:lnTo>
                  <a:pt x="1483355" y="1304061"/>
                </a:lnTo>
                <a:lnTo>
                  <a:pt x="1495122" y="1321665"/>
                </a:lnTo>
                <a:lnTo>
                  <a:pt x="1505418" y="1339270"/>
                </a:lnTo>
                <a:lnTo>
                  <a:pt x="1515714" y="1359936"/>
                </a:lnTo>
                <a:lnTo>
                  <a:pt x="1526010" y="1379836"/>
                </a:lnTo>
                <a:lnTo>
                  <a:pt x="1535571" y="1403564"/>
                </a:lnTo>
                <a:lnTo>
                  <a:pt x="1542925" y="1426526"/>
                </a:lnTo>
                <a:lnTo>
                  <a:pt x="1551015" y="1451785"/>
                </a:lnTo>
                <a:lnTo>
                  <a:pt x="1557633" y="1479339"/>
                </a:lnTo>
                <a:lnTo>
                  <a:pt x="1564252" y="1507659"/>
                </a:lnTo>
                <a:lnTo>
                  <a:pt x="1540719" y="1513783"/>
                </a:lnTo>
                <a:lnTo>
                  <a:pt x="1492180" y="1529091"/>
                </a:lnTo>
                <a:lnTo>
                  <a:pt x="1419373" y="1548991"/>
                </a:lnTo>
                <a:lnTo>
                  <a:pt x="1375248" y="1560472"/>
                </a:lnTo>
                <a:lnTo>
                  <a:pt x="1325974" y="1571188"/>
                </a:lnTo>
                <a:lnTo>
                  <a:pt x="1271552" y="1583435"/>
                </a:lnTo>
                <a:lnTo>
                  <a:pt x="1214189" y="1594150"/>
                </a:lnTo>
                <a:lnTo>
                  <a:pt x="1151678" y="1603335"/>
                </a:lnTo>
                <a:lnTo>
                  <a:pt x="1086960" y="1612520"/>
                </a:lnTo>
                <a:lnTo>
                  <a:pt x="1017830" y="1620940"/>
                </a:lnTo>
                <a:lnTo>
                  <a:pt x="946494" y="1626297"/>
                </a:lnTo>
                <a:lnTo>
                  <a:pt x="872216" y="1630125"/>
                </a:lnTo>
                <a:lnTo>
                  <a:pt x="797202" y="1633186"/>
                </a:lnTo>
                <a:lnTo>
                  <a:pt x="726601" y="1631655"/>
                </a:lnTo>
                <a:lnTo>
                  <a:pt x="655265" y="1627828"/>
                </a:lnTo>
                <a:lnTo>
                  <a:pt x="586135" y="1622470"/>
                </a:lnTo>
                <a:lnTo>
                  <a:pt x="517740" y="1615582"/>
                </a:lnTo>
                <a:lnTo>
                  <a:pt x="450816" y="1606397"/>
                </a:lnTo>
                <a:lnTo>
                  <a:pt x="387570" y="1596447"/>
                </a:lnTo>
                <a:lnTo>
                  <a:pt x="326529" y="1585731"/>
                </a:lnTo>
                <a:lnTo>
                  <a:pt x="269166" y="1575015"/>
                </a:lnTo>
                <a:lnTo>
                  <a:pt x="215480" y="1562769"/>
                </a:lnTo>
                <a:lnTo>
                  <a:pt x="166206" y="1552053"/>
                </a:lnTo>
                <a:lnTo>
                  <a:pt x="84574" y="1531387"/>
                </a:lnTo>
                <a:lnTo>
                  <a:pt x="27211" y="1515313"/>
                </a:lnTo>
                <a:lnTo>
                  <a:pt x="0" y="1507659"/>
                </a:lnTo>
                <a:lnTo>
                  <a:pt x="6619" y="1479339"/>
                </a:lnTo>
                <a:lnTo>
                  <a:pt x="13973" y="1453315"/>
                </a:lnTo>
                <a:lnTo>
                  <a:pt x="22063" y="1428822"/>
                </a:lnTo>
                <a:lnTo>
                  <a:pt x="30152" y="1404329"/>
                </a:lnTo>
                <a:lnTo>
                  <a:pt x="40448" y="1382898"/>
                </a:lnTo>
                <a:lnTo>
                  <a:pt x="49274" y="1362232"/>
                </a:lnTo>
                <a:lnTo>
                  <a:pt x="59569" y="1343862"/>
                </a:lnTo>
                <a:lnTo>
                  <a:pt x="71336" y="1324727"/>
                </a:lnTo>
                <a:lnTo>
                  <a:pt x="83103" y="1308653"/>
                </a:lnTo>
                <a:lnTo>
                  <a:pt x="96341" y="1292580"/>
                </a:lnTo>
                <a:lnTo>
                  <a:pt x="108843" y="1277272"/>
                </a:lnTo>
                <a:lnTo>
                  <a:pt x="122081" y="1263494"/>
                </a:lnTo>
                <a:lnTo>
                  <a:pt x="136789" y="1250482"/>
                </a:lnTo>
                <a:lnTo>
                  <a:pt x="150762" y="1238236"/>
                </a:lnTo>
                <a:lnTo>
                  <a:pt x="166206" y="1225989"/>
                </a:lnTo>
                <a:lnTo>
                  <a:pt x="180915" y="1216804"/>
                </a:lnTo>
                <a:lnTo>
                  <a:pt x="213274" y="1196138"/>
                </a:lnTo>
                <a:lnTo>
                  <a:pt x="247103" y="1178534"/>
                </a:lnTo>
                <a:lnTo>
                  <a:pt x="282404" y="1163991"/>
                </a:lnTo>
                <a:lnTo>
                  <a:pt x="318440" y="1148683"/>
                </a:lnTo>
                <a:lnTo>
                  <a:pt x="363958" y="1132740"/>
                </a:lnTo>
                <a:lnTo>
                  <a:pt x="341563" y="1131606"/>
                </a:lnTo>
                <a:lnTo>
                  <a:pt x="314303" y="1127780"/>
                </a:lnTo>
                <a:lnTo>
                  <a:pt x="290727" y="1122424"/>
                </a:lnTo>
                <a:lnTo>
                  <a:pt x="270098" y="1115538"/>
                </a:lnTo>
                <a:lnTo>
                  <a:pt x="260521" y="1111713"/>
                </a:lnTo>
                <a:lnTo>
                  <a:pt x="253153" y="1107122"/>
                </a:lnTo>
                <a:lnTo>
                  <a:pt x="246522" y="1101766"/>
                </a:lnTo>
                <a:lnTo>
                  <a:pt x="241365" y="1097941"/>
                </a:lnTo>
                <a:lnTo>
                  <a:pt x="255363" y="1095645"/>
                </a:lnTo>
                <a:lnTo>
                  <a:pt x="268625" y="1092585"/>
                </a:lnTo>
                <a:lnTo>
                  <a:pt x="282623" y="1088759"/>
                </a:lnTo>
                <a:lnTo>
                  <a:pt x="295885" y="1084169"/>
                </a:lnTo>
                <a:lnTo>
                  <a:pt x="309146" y="1078048"/>
                </a:lnTo>
                <a:lnTo>
                  <a:pt x="321671" y="1069631"/>
                </a:lnTo>
                <a:lnTo>
                  <a:pt x="332722" y="1061215"/>
                </a:lnTo>
                <a:lnTo>
                  <a:pt x="343037" y="1050504"/>
                </a:lnTo>
                <a:lnTo>
                  <a:pt x="312830" y="1060450"/>
                </a:lnTo>
                <a:lnTo>
                  <a:pt x="297358" y="1062745"/>
                </a:lnTo>
                <a:lnTo>
                  <a:pt x="280413" y="1065806"/>
                </a:lnTo>
                <a:lnTo>
                  <a:pt x="264941" y="1066571"/>
                </a:lnTo>
                <a:lnTo>
                  <a:pt x="248733" y="1066571"/>
                </a:lnTo>
                <a:lnTo>
                  <a:pt x="233261" y="1064276"/>
                </a:lnTo>
                <a:lnTo>
                  <a:pt x="217789" y="1061215"/>
                </a:lnTo>
                <a:lnTo>
                  <a:pt x="239892" y="1057390"/>
                </a:lnTo>
                <a:lnTo>
                  <a:pt x="259784" y="1052034"/>
                </a:lnTo>
                <a:lnTo>
                  <a:pt x="276729" y="1043617"/>
                </a:lnTo>
                <a:lnTo>
                  <a:pt x="292201" y="1035966"/>
                </a:lnTo>
                <a:lnTo>
                  <a:pt x="304726" y="1023724"/>
                </a:lnTo>
                <a:lnTo>
                  <a:pt x="316514" y="1011483"/>
                </a:lnTo>
                <a:lnTo>
                  <a:pt x="326092" y="997711"/>
                </a:lnTo>
                <a:lnTo>
                  <a:pt x="334933" y="983173"/>
                </a:lnTo>
                <a:lnTo>
                  <a:pt x="341563" y="967106"/>
                </a:lnTo>
                <a:lnTo>
                  <a:pt x="346721" y="949508"/>
                </a:lnTo>
                <a:lnTo>
                  <a:pt x="350404" y="930380"/>
                </a:lnTo>
                <a:lnTo>
                  <a:pt x="353351" y="911252"/>
                </a:lnTo>
                <a:lnTo>
                  <a:pt x="354825" y="892125"/>
                </a:lnTo>
                <a:lnTo>
                  <a:pt x="355562" y="870701"/>
                </a:lnTo>
                <a:lnTo>
                  <a:pt x="354825" y="850808"/>
                </a:lnTo>
                <a:lnTo>
                  <a:pt x="354825" y="828620"/>
                </a:lnTo>
                <a:lnTo>
                  <a:pt x="349668" y="785774"/>
                </a:lnTo>
                <a:lnTo>
                  <a:pt x="343037" y="740632"/>
                </a:lnTo>
                <a:lnTo>
                  <a:pt x="334933" y="697785"/>
                </a:lnTo>
                <a:lnTo>
                  <a:pt x="326092" y="657234"/>
                </a:lnTo>
                <a:lnTo>
                  <a:pt x="309146" y="581488"/>
                </a:lnTo>
                <a:lnTo>
                  <a:pt x="303989" y="548588"/>
                </a:lnTo>
                <a:lnTo>
                  <a:pt x="299568" y="521809"/>
                </a:lnTo>
                <a:lnTo>
                  <a:pt x="297358" y="491969"/>
                </a:lnTo>
                <a:lnTo>
                  <a:pt x="295885" y="462130"/>
                </a:lnTo>
                <a:lnTo>
                  <a:pt x="297358" y="420814"/>
                </a:lnTo>
                <a:lnTo>
                  <a:pt x="301042" y="380262"/>
                </a:lnTo>
                <a:lnTo>
                  <a:pt x="307673" y="340476"/>
                </a:lnTo>
                <a:lnTo>
                  <a:pt x="316514" y="302986"/>
                </a:lnTo>
                <a:lnTo>
                  <a:pt x="328302" y="266260"/>
                </a:lnTo>
                <a:lnTo>
                  <a:pt x="343037" y="232595"/>
                </a:lnTo>
                <a:lnTo>
                  <a:pt x="359982" y="198930"/>
                </a:lnTo>
                <a:lnTo>
                  <a:pt x="368823" y="183628"/>
                </a:lnTo>
                <a:lnTo>
                  <a:pt x="379138" y="169091"/>
                </a:lnTo>
                <a:lnTo>
                  <a:pt x="389452" y="153788"/>
                </a:lnTo>
                <a:lnTo>
                  <a:pt x="399767" y="139251"/>
                </a:lnTo>
                <a:lnTo>
                  <a:pt x="411555" y="125479"/>
                </a:lnTo>
                <a:lnTo>
                  <a:pt x="424816" y="113237"/>
                </a:lnTo>
                <a:lnTo>
                  <a:pt x="438078" y="100995"/>
                </a:lnTo>
                <a:lnTo>
                  <a:pt x="452076" y="88754"/>
                </a:lnTo>
                <a:lnTo>
                  <a:pt x="466811" y="78042"/>
                </a:lnTo>
                <a:lnTo>
                  <a:pt x="480809" y="67330"/>
                </a:lnTo>
                <a:lnTo>
                  <a:pt x="496281" y="58149"/>
                </a:lnTo>
                <a:lnTo>
                  <a:pt x="513226" y="48202"/>
                </a:lnTo>
                <a:lnTo>
                  <a:pt x="528698" y="40551"/>
                </a:lnTo>
                <a:lnTo>
                  <a:pt x="547117" y="32135"/>
                </a:lnTo>
                <a:lnTo>
                  <a:pt x="565536" y="25249"/>
                </a:lnTo>
                <a:lnTo>
                  <a:pt x="583954" y="19893"/>
                </a:lnTo>
                <a:lnTo>
                  <a:pt x="603110" y="14537"/>
                </a:lnTo>
                <a:lnTo>
                  <a:pt x="623002" y="9182"/>
                </a:lnTo>
                <a:lnTo>
                  <a:pt x="652472" y="3826"/>
                </a:lnTo>
                <a:lnTo>
                  <a:pt x="682679" y="1530"/>
                </a:lnTo>
                <a:close/>
              </a:path>
            </a:pathLst>
          </a:custGeom>
          <a:solidFill>
            <a:schemeClr val="accent1"/>
          </a:solidFill>
          <a:ln>
            <a:noFill/>
          </a:ln>
        </p:spPr>
        <p:txBody>
          <a:bodyPr/>
          <a:lstStyle/>
          <a:p>
            <a:pPr>
              <a:defRPr/>
            </a:pPr>
            <a:endParaRPr lang="zh-CN" altLang="en-US" kern="0">
              <a:solidFill>
                <a:srgbClr val="3D3F41"/>
              </a:solidFill>
              <a:latin typeface="Times New Roman" panose="02020603050405020304" pitchFamily="18" charset="0"/>
              <a:ea typeface="仿宋" panose="02010609060101010101" pitchFamily="49" charset="-122"/>
            </a:endParaRPr>
          </a:p>
        </p:txBody>
      </p:sp>
      <p:cxnSp>
        <p:nvCxnSpPr>
          <p:cNvPr id="17" name="MH_Other_5"/>
          <p:cNvCxnSpPr/>
          <p:nvPr>
            <p:custDataLst>
              <p:tags r:id="rId2"/>
            </p:custDataLst>
          </p:nvPr>
        </p:nvCxnSpPr>
        <p:spPr>
          <a:xfrm>
            <a:off x="1381125" y="3446272"/>
            <a:ext cx="9429750" cy="0"/>
          </a:xfrm>
          <a:prstGeom prst="line">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12" name="图片 11">
            <a:extLst>
              <a:ext uri="{FF2B5EF4-FFF2-40B4-BE49-F238E27FC236}">
                <a16:creationId xmlns:a16="http://schemas.microsoft.com/office/drawing/2014/main" xmlns="" id="{6F01E840-F53A-4AE4-87BF-C74F6523BC33}"/>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9647436" y="683462"/>
            <a:ext cx="2326877" cy="711583"/>
          </a:xfrm>
          <a:prstGeom prst="rect">
            <a:avLst/>
          </a:prstGeom>
        </p:spPr>
      </p:pic>
    </p:spTree>
    <p:extLst>
      <p:ext uri="{BB962C8B-B14F-4D97-AF65-F5344CB8AC3E}">
        <p14:creationId xmlns:p14="http://schemas.microsoft.com/office/powerpoint/2010/main" val="361519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bwMode="auto">
          <a:xfrm>
            <a:off x="410449" y="374156"/>
            <a:ext cx="6368824" cy="512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algn="ctr" rtl="0" eaLnBrk="1" fontAlgn="base" hangingPunct="1">
              <a:spcBef>
                <a:spcPct val="0"/>
              </a:spcBef>
              <a:spcAft>
                <a:spcPct val="0"/>
              </a:spcAft>
              <a:buFont typeface="Arial" panose="020B0604020202020204" pitchFamily="34" charset="0"/>
              <a:defRPr sz="1200" kern="1200">
                <a:solidFill>
                  <a:srgbClr val="898989"/>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l"/>
            <a:r>
              <a:rPr lang="zh-CN" altLang="en-US" sz="2800" b="1" dirty="0">
                <a:latin typeface="Times New Roman" panose="02020603050405020304" pitchFamily="18" charset="0"/>
                <a:ea typeface="仿宋" panose="02010609060101010101" pitchFamily="49" charset="-122"/>
              </a:rPr>
              <a:t>（二）学校基本条件</a:t>
            </a:r>
          </a:p>
        </p:txBody>
      </p:sp>
      <p:sp>
        <p:nvSpPr>
          <p:cNvPr id="3" name="矩形 2"/>
          <p:cNvSpPr/>
          <p:nvPr/>
        </p:nvSpPr>
        <p:spPr>
          <a:xfrm>
            <a:off x="1468274" y="886192"/>
            <a:ext cx="9595863" cy="461665"/>
          </a:xfrm>
          <a:prstGeom prst="rect">
            <a:avLst/>
          </a:prstGeom>
        </p:spPr>
        <p:txBody>
          <a:bodyPr wrap="square" anchor="b">
            <a:spAutoFit/>
          </a:bodyPr>
          <a:lstStyle/>
          <a:p>
            <a:pPr algn="just">
              <a:defRPr/>
            </a:pPr>
            <a:r>
              <a:rPr lang="zh-CN" altLang="en-US" sz="2400" b="1" dirty="0">
                <a:solidFill>
                  <a:srgbClr val="4EA4DD"/>
                </a:solidFill>
                <a:latin typeface="Times New Roman" panose="02020603050405020304" pitchFamily="18" charset="0"/>
                <a:ea typeface="仿宋" panose="02010609060101010101" pitchFamily="49" charset="-122"/>
              </a:rPr>
              <a:t>表</a:t>
            </a:r>
            <a:r>
              <a:rPr lang="en-US" altLang="zh-CN" sz="2400" b="1" dirty="0">
                <a:solidFill>
                  <a:srgbClr val="4EA4DD"/>
                </a:solidFill>
                <a:latin typeface="Times New Roman" panose="02020603050405020304" pitchFamily="18" charset="0"/>
                <a:ea typeface="仿宋" panose="02010609060101010101" pitchFamily="49" charset="-122"/>
              </a:rPr>
              <a:t>2-3-2 </a:t>
            </a:r>
            <a:r>
              <a:rPr lang="zh-CN" altLang="en-US" sz="2400" b="1" dirty="0">
                <a:solidFill>
                  <a:srgbClr val="4EA4DD"/>
                </a:solidFill>
                <a:latin typeface="Times New Roman" panose="02020603050405020304" pitchFamily="18" charset="0"/>
                <a:ea typeface="仿宋" panose="02010609060101010101" pitchFamily="49" charset="-122"/>
              </a:rPr>
              <a:t>图书新增情况（自然年）</a:t>
            </a:r>
            <a:endParaRPr lang="en-US" altLang="zh-CN" sz="2400" b="1" dirty="0">
              <a:solidFill>
                <a:srgbClr val="4EA4DD"/>
              </a:solidFill>
              <a:latin typeface="Times New Roman" panose="02020603050405020304" pitchFamily="18" charset="0"/>
              <a:ea typeface="仿宋" panose="02010609060101010101" pitchFamily="49" charset="-122"/>
            </a:endParaRPr>
          </a:p>
        </p:txBody>
      </p:sp>
      <p:sp>
        <p:nvSpPr>
          <p:cNvPr id="5" name="文本框 6">
            <a:extLst>
              <a:ext uri="{FF2B5EF4-FFF2-40B4-BE49-F238E27FC236}">
                <a16:creationId xmlns:a16="http://schemas.microsoft.com/office/drawing/2014/main" xmlns="" id="{AAC50814-131C-41E6-BCA8-F68DE0258E54}"/>
              </a:ext>
            </a:extLst>
          </p:cNvPr>
          <p:cNvSpPr>
            <a:spLocks noChangeArrowheads="1"/>
          </p:cNvSpPr>
          <p:nvPr/>
        </p:nvSpPr>
        <p:spPr bwMode="auto">
          <a:xfrm>
            <a:off x="6593326" y="2931956"/>
            <a:ext cx="5174604" cy="576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marL="457200" indent="-457200" algn="just">
              <a:lnSpc>
                <a:spcPct val="150000"/>
              </a:lnSpc>
              <a:buFont typeface="Wingdings" panose="05000000000000000000" pitchFamily="2" charset="2"/>
              <a:buChar char="n"/>
              <a:defRPr/>
            </a:pPr>
            <a:r>
              <a:rPr lang="zh-CN" altLang="en-US" sz="2400" dirty="0" bmk="_Toc392188109">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“当年”：是指统计自然年。</a:t>
            </a:r>
          </a:p>
        </p:txBody>
      </p:sp>
      <p:graphicFrame>
        <p:nvGraphicFramePr>
          <p:cNvPr id="6" name="表格 5">
            <a:extLst>
              <a:ext uri="{FF2B5EF4-FFF2-40B4-BE49-F238E27FC236}">
                <a16:creationId xmlns:a16="http://schemas.microsoft.com/office/drawing/2014/main" xmlns="" id="{C6C8B3B3-B0D7-42F1-95D8-BDB629441C91}"/>
              </a:ext>
            </a:extLst>
          </p:cNvPr>
          <p:cNvGraphicFramePr>
            <a:graphicFrameLocks noGrp="1"/>
          </p:cNvGraphicFramePr>
          <p:nvPr>
            <p:extLst>
              <p:ext uri="{D42A27DB-BD31-4B8C-83A1-F6EECF244321}">
                <p14:modId xmlns:p14="http://schemas.microsoft.com/office/powerpoint/2010/main" val="2089718718"/>
              </p:ext>
            </p:extLst>
          </p:nvPr>
        </p:nvGraphicFramePr>
        <p:xfrm>
          <a:off x="1179652" y="1490870"/>
          <a:ext cx="4830418" cy="5078894"/>
        </p:xfrm>
        <a:graphic>
          <a:graphicData uri="http://schemas.openxmlformats.org/drawingml/2006/table">
            <a:tbl>
              <a:tblPr firstRow="1" firstCol="1" bandRow="1"/>
              <a:tblGrid>
                <a:gridCol w="2415209">
                  <a:extLst>
                    <a:ext uri="{9D8B030D-6E8A-4147-A177-3AD203B41FA5}">
                      <a16:colId xmlns:a16="http://schemas.microsoft.com/office/drawing/2014/main" xmlns="" val="3517958071"/>
                    </a:ext>
                  </a:extLst>
                </a:gridCol>
                <a:gridCol w="2415209">
                  <a:extLst>
                    <a:ext uri="{9D8B030D-6E8A-4147-A177-3AD203B41FA5}">
                      <a16:colId xmlns:a16="http://schemas.microsoft.com/office/drawing/2014/main" xmlns="" val="1102266331"/>
                    </a:ext>
                  </a:extLst>
                </a:gridCol>
              </a:tblGrid>
              <a:tr h="768094">
                <a:tc gridSpan="2">
                  <a:txBody>
                    <a:bodyPr/>
                    <a:lstStyle/>
                    <a:p>
                      <a:pPr algn="ctr">
                        <a:spcAft>
                          <a:spcPts val="0"/>
                        </a:spcAft>
                        <a:tabLst>
                          <a:tab pos="5947410" algn="l"/>
                        </a:tabLst>
                      </a:pPr>
                      <a:r>
                        <a:rPr lang="zh-CN" sz="1200" b="1" kern="1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项目</a:t>
                      </a:r>
                      <a:endParaRPr lang="zh-CN" sz="12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xmlns="" val="127172201"/>
                  </a:ext>
                </a:extLst>
              </a:tr>
              <a:tr h="768094">
                <a:tc gridSpan="2">
                  <a:txBody>
                    <a:bodyPr/>
                    <a:lstStyle/>
                    <a:p>
                      <a:pPr indent="17145" algn="l">
                        <a:spcAft>
                          <a:spcPts val="0"/>
                        </a:spcAft>
                        <a:tabLst>
                          <a:tab pos="5947410" algn="l"/>
                        </a:tabLst>
                      </a:pPr>
                      <a:r>
                        <a:rPr lang="en-US" sz="1200" b="1" kern="100" dirty="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1.</a:t>
                      </a:r>
                      <a:r>
                        <a:rPr lang="zh-CN" sz="1200" b="1" kern="1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当年新增纸质图书（册）</a:t>
                      </a:r>
                      <a:endParaRPr lang="zh-CN" sz="12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xmlns="" val="2353595606"/>
                  </a:ext>
                </a:extLst>
              </a:tr>
              <a:tr h="619212">
                <a:tc rowSpan="2">
                  <a:txBody>
                    <a:bodyPr/>
                    <a:lstStyle/>
                    <a:p>
                      <a:pPr indent="17145" algn="l">
                        <a:spcAft>
                          <a:spcPts val="0"/>
                        </a:spcAft>
                        <a:tabLst>
                          <a:tab pos="5947410" algn="l"/>
                        </a:tabLst>
                      </a:pPr>
                      <a:r>
                        <a:rPr lang="en-US" sz="1200" b="1" kern="100" dirty="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2.</a:t>
                      </a:r>
                      <a:r>
                        <a:rPr lang="zh-CN" sz="1200" b="1" kern="1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当年文献购置费（万元）</a:t>
                      </a:r>
                      <a:endParaRPr lang="zh-CN" sz="12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7145" algn="l">
                        <a:spcAft>
                          <a:spcPts val="0"/>
                        </a:spcAft>
                        <a:tabLst>
                          <a:tab pos="5947410" algn="l"/>
                        </a:tabLst>
                      </a:pPr>
                      <a:r>
                        <a:rPr lang="zh-CN" sz="1200" b="1" kern="100" dirty="0">
                          <a:solidFill>
                            <a:srgbClr val="000000"/>
                          </a:solidFill>
                          <a:effectLst/>
                          <a:highlight>
                            <a:srgbClr val="FFFF00"/>
                          </a:highlight>
                          <a:latin typeface="Times New Roman" panose="02020603050405020304" pitchFamily="18" charset="0"/>
                          <a:ea typeface="仿宋" panose="02010609060101010101" pitchFamily="49" charset="-122"/>
                          <a:cs typeface="Times New Roman" panose="02020603050405020304" pitchFamily="18" charset="0"/>
                        </a:rPr>
                        <a:t>其中：纸质图书经费（万元）</a:t>
                      </a:r>
                      <a:endParaRPr lang="zh-CN" sz="12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77680581"/>
                  </a:ext>
                </a:extLst>
              </a:tr>
              <a:tr h="619212">
                <a:tc vMerge="1">
                  <a:txBody>
                    <a:bodyPr/>
                    <a:lstStyle/>
                    <a:p>
                      <a:endParaRPr lang="zh-CN" altLang="en-US"/>
                    </a:p>
                  </a:txBody>
                  <a:tcPr/>
                </a:tc>
                <a:tc>
                  <a:txBody>
                    <a:bodyPr/>
                    <a:lstStyle/>
                    <a:p>
                      <a:pPr indent="17145" algn="l">
                        <a:spcAft>
                          <a:spcPts val="0"/>
                        </a:spcAft>
                        <a:tabLst>
                          <a:tab pos="5947410" algn="l"/>
                        </a:tabLst>
                      </a:pPr>
                      <a:r>
                        <a:rPr lang="zh-CN" sz="1200" b="1" kern="100" dirty="0">
                          <a:solidFill>
                            <a:srgbClr val="000000"/>
                          </a:solidFill>
                          <a:effectLst/>
                          <a:highlight>
                            <a:srgbClr val="FFFF00"/>
                          </a:highlight>
                          <a:latin typeface="Times New Roman" panose="02020603050405020304" pitchFamily="18" charset="0"/>
                          <a:ea typeface="仿宋" panose="02010609060101010101" pitchFamily="49" charset="-122"/>
                          <a:cs typeface="Times New Roman" panose="02020603050405020304" pitchFamily="18" charset="0"/>
                        </a:rPr>
                        <a:t>其中：电子资源经费（万元）</a:t>
                      </a:r>
                      <a:endParaRPr lang="zh-CN" sz="12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358425"/>
                  </a:ext>
                </a:extLst>
              </a:tr>
              <a:tr h="768094">
                <a:tc gridSpan="2">
                  <a:txBody>
                    <a:bodyPr/>
                    <a:lstStyle/>
                    <a:p>
                      <a:pPr indent="17145" algn="l">
                        <a:spcAft>
                          <a:spcPts val="0"/>
                        </a:spcAft>
                        <a:tabLst>
                          <a:tab pos="5947410" algn="l"/>
                        </a:tabLst>
                      </a:pPr>
                      <a:r>
                        <a:rPr lang="en-US" sz="1200" b="1" kern="100" dirty="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3.</a:t>
                      </a:r>
                      <a:r>
                        <a:rPr lang="zh-CN" sz="1200" b="1" kern="1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当年图书流通量（本次）</a:t>
                      </a:r>
                      <a:endParaRPr lang="zh-CN" sz="12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xmlns="" val="2539873669"/>
                  </a:ext>
                </a:extLst>
              </a:tr>
              <a:tr h="768094">
                <a:tc gridSpan="2">
                  <a:txBody>
                    <a:bodyPr/>
                    <a:lstStyle/>
                    <a:p>
                      <a:pPr indent="17145" algn="l">
                        <a:spcAft>
                          <a:spcPts val="0"/>
                        </a:spcAft>
                        <a:tabLst>
                          <a:tab pos="5947410" algn="l"/>
                        </a:tabLst>
                      </a:pPr>
                      <a:r>
                        <a:rPr lang="en-US" sz="1200" b="1" kern="100" dirty="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4.</a:t>
                      </a:r>
                      <a:r>
                        <a:rPr lang="zh-CN" sz="1200" b="1" kern="1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当年电子资源访问量（次）</a:t>
                      </a:r>
                      <a:endParaRPr lang="zh-CN" sz="12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xmlns="" val="4242885013"/>
                  </a:ext>
                </a:extLst>
              </a:tr>
              <a:tr h="768094">
                <a:tc gridSpan="2">
                  <a:txBody>
                    <a:bodyPr/>
                    <a:lstStyle/>
                    <a:p>
                      <a:pPr indent="17145" algn="l">
                        <a:spcAft>
                          <a:spcPts val="0"/>
                        </a:spcAft>
                        <a:tabLst>
                          <a:tab pos="5947410" algn="l"/>
                        </a:tabLst>
                      </a:pPr>
                      <a:r>
                        <a:rPr lang="en-US" sz="1200" b="1" kern="100" dirty="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5</a:t>
                      </a:r>
                      <a:r>
                        <a:rPr lang="en-US" sz="1200" b="1" kern="100" dirty="0">
                          <a:solidFill>
                            <a:srgbClr val="000000"/>
                          </a:solidFill>
                          <a:effectLst/>
                          <a:highlight>
                            <a:srgbClr val="FFFF00"/>
                          </a:highlight>
                          <a:latin typeface="Times New Roman" panose="02020603050405020304" pitchFamily="18" charset="0"/>
                          <a:ea typeface="仿宋" panose="02010609060101010101" pitchFamily="49" charset="-122"/>
                          <a:cs typeface="黑体" panose="02010609060101010101" pitchFamily="49" charset="-122"/>
                        </a:rPr>
                        <a:t>.</a:t>
                      </a:r>
                      <a:r>
                        <a:rPr lang="zh-CN" sz="1200" b="1" kern="100" dirty="0">
                          <a:solidFill>
                            <a:srgbClr val="000000"/>
                          </a:solidFill>
                          <a:effectLst/>
                          <a:highlight>
                            <a:srgbClr val="FFFF00"/>
                          </a:highlight>
                          <a:latin typeface="Times New Roman" panose="02020603050405020304" pitchFamily="18" charset="0"/>
                          <a:ea typeface="仿宋" panose="02010609060101010101" pitchFamily="49" charset="-122"/>
                          <a:cs typeface="Times New Roman" panose="02020603050405020304" pitchFamily="18" charset="0"/>
                        </a:rPr>
                        <a:t>当年电子资源下载量</a:t>
                      </a:r>
                      <a:endParaRPr lang="zh-CN" sz="12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xmlns="" val="4200850114"/>
                  </a:ext>
                </a:extLst>
              </a:tr>
            </a:tbl>
          </a:graphicData>
        </a:graphic>
      </p:graphicFrame>
    </p:spTree>
    <p:extLst>
      <p:ext uri="{BB962C8B-B14F-4D97-AF65-F5344CB8AC3E}">
        <p14:creationId xmlns:p14="http://schemas.microsoft.com/office/powerpoint/2010/main" val="15550330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bwMode="auto">
          <a:xfrm>
            <a:off x="410449" y="374156"/>
            <a:ext cx="6368824" cy="512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algn="ctr" rtl="0" eaLnBrk="1" fontAlgn="base" hangingPunct="1">
              <a:spcBef>
                <a:spcPct val="0"/>
              </a:spcBef>
              <a:spcAft>
                <a:spcPct val="0"/>
              </a:spcAft>
              <a:buFont typeface="Arial" panose="020B0604020202020204" pitchFamily="34" charset="0"/>
              <a:defRPr sz="1200" kern="1200">
                <a:solidFill>
                  <a:srgbClr val="898989"/>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l"/>
            <a:r>
              <a:rPr lang="zh-CN" altLang="en-US" sz="2800" b="1" dirty="0">
                <a:latin typeface="Times New Roman" panose="02020603050405020304" pitchFamily="18" charset="0"/>
                <a:ea typeface="仿宋" panose="02010609060101010101" pitchFamily="49" charset="-122"/>
              </a:rPr>
              <a:t>（二）学校基本条件</a:t>
            </a:r>
          </a:p>
        </p:txBody>
      </p:sp>
      <p:sp>
        <p:nvSpPr>
          <p:cNvPr id="3" name="矩形 2"/>
          <p:cNvSpPr/>
          <p:nvPr/>
        </p:nvSpPr>
        <p:spPr>
          <a:xfrm>
            <a:off x="1468274" y="886192"/>
            <a:ext cx="9595863" cy="461665"/>
          </a:xfrm>
          <a:prstGeom prst="rect">
            <a:avLst/>
          </a:prstGeom>
        </p:spPr>
        <p:txBody>
          <a:bodyPr wrap="square" anchor="b">
            <a:spAutoFit/>
          </a:bodyPr>
          <a:lstStyle/>
          <a:p>
            <a:pPr lvl="0" algn="just">
              <a:defRPr/>
            </a:pPr>
            <a:r>
              <a:rPr lang="zh-CN" altLang="en-US" sz="2400" b="1" dirty="0">
                <a:solidFill>
                  <a:srgbClr val="4EA4DD"/>
                </a:solidFill>
                <a:latin typeface="Times New Roman" panose="02020603050405020304" pitchFamily="18" charset="0"/>
                <a:ea typeface="仿宋" panose="02010609060101010101" pitchFamily="49" charset="-122"/>
              </a:rPr>
              <a:t>表</a:t>
            </a:r>
            <a:r>
              <a:rPr lang="en-US" altLang="zh-CN" sz="2400" b="1" dirty="0">
                <a:solidFill>
                  <a:srgbClr val="4EA4DD"/>
                </a:solidFill>
                <a:latin typeface="Times New Roman" panose="02020603050405020304" pitchFamily="18" charset="0"/>
                <a:ea typeface="仿宋" panose="02010609060101010101" pitchFamily="49" charset="-122"/>
              </a:rPr>
              <a:t>2-4  </a:t>
            </a:r>
            <a:r>
              <a:rPr lang="zh-CN" altLang="en-US" sz="2400" b="1" dirty="0">
                <a:solidFill>
                  <a:srgbClr val="4EA4DD"/>
                </a:solidFill>
                <a:latin typeface="Times New Roman" panose="02020603050405020304" pitchFamily="18" charset="0"/>
                <a:ea typeface="仿宋" panose="02010609060101010101" pitchFamily="49" charset="-122"/>
              </a:rPr>
              <a:t>校外实习、实践、实训基地（时点、学年）</a:t>
            </a:r>
            <a:endParaRPr lang="en-US" altLang="zh-CN" sz="2400" b="1" dirty="0">
              <a:solidFill>
                <a:srgbClr val="4EA4DD"/>
              </a:solidFill>
              <a:latin typeface="Times New Roman" panose="02020603050405020304" pitchFamily="18" charset="0"/>
              <a:ea typeface="仿宋" panose="02010609060101010101" pitchFamily="49" charset="-122"/>
            </a:endParaRPr>
          </a:p>
        </p:txBody>
      </p:sp>
      <p:sp>
        <p:nvSpPr>
          <p:cNvPr id="5" name="文本框 6">
            <a:extLst>
              <a:ext uri="{FF2B5EF4-FFF2-40B4-BE49-F238E27FC236}">
                <a16:creationId xmlns:a16="http://schemas.microsoft.com/office/drawing/2014/main" xmlns="" id="{AAC50814-131C-41E6-BCA8-F68DE0258E54}"/>
              </a:ext>
            </a:extLst>
          </p:cNvPr>
          <p:cNvSpPr>
            <a:spLocks noChangeArrowheads="1"/>
          </p:cNvSpPr>
          <p:nvPr/>
        </p:nvSpPr>
        <p:spPr bwMode="auto">
          <a:xfrm>
            <a:off x="877096" y="3979474"/>
            <a:ext cx="9807469" cy="1815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marL="457200" indent="-457200" algn="just">
              <a:lnSpc>
                <a:spcPct val="150000"/>
              </a:lnSpc>
              <a:buFont typeface="Wingdings" panose="05000000000000000000" pitchFamily="2" charset="2"/>
              <a:buChar char="n"/>
              <a:defRPr/>
            </a:pPr>
            <a:r>
              <a:rPr lang="zh-CN" altLang="en-US" sz="2400" dirty="0" bmk="_Toc392188109">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截止当前采集时点，学校有哪些基地，这些基地在学年内接纳学生数</a:t>
            </a:r>
            <a:endParaRPr lang="en-US" altLang="zh-CN" sz="2400" dirty="0" bmk="_Toc392188109">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endParaRPr>
          </a:p>
          <a:p>
            <a:pPr marL="457200" indent="-457200" algn="just">
              <a:lnSpc>
                <a:spcPct val="150000"/>
              </a:lnSpc>
              <a:buFont typeface="Wingdings" panose="05000000000000000000" pitchFamily="2" charset="2"/>
              <a:buChar char="n"/>
              <a:defRPr/>
            </a:pPr>
            <a:r>
              <a:rPr lang="zh-CN" altLang="en-US" sz="2400" dirty="0" bmk="_Toc392188109">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“当年接纳学生数” 指的是</a:t>
            </a:r>
            <a:r>
              <a:rPr lang="zh-CN" altLang="en-US" sz="2400" dirty="0" bmk="_Toc392188109">
                <a:solidFill>
                  <a:srgbClr val="FF0000"/>
                </a:solidFill>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学年内</a:t>
            </a:r>
            <a:r>
              <a:rPr lang="zh-CN" altLang="en-US" sz="2400" dirty="0" bmk="_Toc392188109">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接纳该专业的人数。</a:t>
            </a:r>
          </a:p>
          <a:p>
            <a:pPr marL="457200" indent="-457200" algn="just">
              <a:lnSpc>
                <a:spcPct val="150000"/>
              </a:lnSpc>
              <a:buFont typeface="Wingdings" panose="05000000000000000000" pitchFamily="2" charset="2"/>
              <a:buChar char="n"/>
              <a:defRPr/>
            </a:pPr>
            <a:r>
              <a:rPr lang="zh-CN" altLang="en-US" sz="2400" dirty="0" bmk="_Toc392188109">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同一基地可以在不同专业之间重复填报。</a:t>
            </a:r>
          </a:p>
        </p:txBody>
      </p:sp>
      <p:graphicFrame>
        <p:nvGraphicFramePr>
          <p:cNvPr id="7" name="表格 6">
            <a:extLst>
              <a:ext uri="{FF2B5EF4-FFF2-40B4-BE49-F238E27FC236}">
                <a16:creationId xmlns:a16="http://schemas.microsoft.com/office/drawing/2014/main" xmlns="" id="{9353C14F-B4F4-4563-8758-76A3527EE3B2}"/>
              </a:ext>
            </a:extLst>
          </p:cNvPr>
          <p:cNvGraphicFramePr>
            <a:graphicFrameLocks noGrp="1"/>
          </p:cNvGraphicFramePr>
          <p:nvPr>
            <p:extLst>
              <p:ext uri="{D42A27DB-BD31-4B8C-83A1-F6EECF244321}">
                <p14:modId xmlns:p14="http://schemas.microsoft.com/office/powerpoint/2010/main" val="2998297707"/>
              </p:ext>
            </p:extLst>
          </p:nvPr>
        </p:nvGraphicFramePr>
        <p:xfrm>
          <a:off x="767697" y="1425975"/>
          <a:ext cx="10632486" cy="2241563"/>
        </p:xfrm>
        <a:graphic>
          <a:graphicData uri="http://schemas.openxmlformats.org/drawingml/2006/table">
            <a:tbl>
              <a:tblPr firstRow="1" firstCol="1" bandRow="1"/>
              <a:tblGrid>
                <a:gridCol w="1278888">
                  <a:extLst>
                    <a:ext uri="{9D8B030D-6E8A-4147-A177-3AD203B41FA5}">
                      <a16:colId xmlns:a16="http://schemas.microsoft.com/office/drawing/2014/main" xmlns="" val="1722750119"/>
                    </a:ext>
                  </a:extLst>
                </a:gridCol>
                <a:gridCol w="1299876">
                  <a:extLst>
                    <a:ext uri="{9D8B030D-6E8A-4147-A177-3AD203B41FA5}">
                      <a16:colId xmlns:a16="http://schemas.microsoft.com/office/drawing/2014/main" xmlns="" val="4132309808"/>
                    </a:ext>
                  </a:extLst>
                </a:gridCol>
                <a:gridCol w="1803562">
                  <a:extLst>
                    <a:ext uri="{9D8B030D-6E8A-4147-A177-3AD203B41FA5}">
                      <a16:colId xmlns:a16="http://schemas.microsoft.com/office/drawing/2014/main" xmlns="" val="3068305921"/>
                    </a:ext>
                  </a:extLst>
                </a:gridCol>
                <a:gridCol w="1803562">
                  <a:extLst>
                    <a:ext uri="{9D8B030D-6E8A-4147-A177-3AD203B41FA5}">
                      <a16:colId xmlns:a16="http://schemas.microsoft.com/office/drawing/2014/main" xmlns="" val="2125492749"/>
                    </a:ext>
                  </a:extLst>
                </a:gridCol>
                <a:gridCol w="1478264">
                  <a:extLst>
                    <a:ext uri="{9D8B030D-6E8A-4147-A177-3AD203B41FA5}">
                      <a16:colId xmlns:a16="http://schemas.microsoft.com/office/drawing/2014/main" xmlns="" val="3712164448"/>
                    </a:ext>
                  </a:extLst>
                </a:gridCol>
                <a:gridCol w="1478264">
                  <a:extLst>
                    <a:ext uri="{9D8B030D-6E8A-4147-A177-3AD203B41FA5}">
                      <a16:colId xmlns:a16="http://schemas.microsoft.com/office/drawing/2014/main" xmlns="" val="3274428992"/>
                    </a:ext>
                  </a:extLst>
                </a:gridCol>
                <a:gridCol w="1490070">
                  <a:extLst>
                    <a:ext uri="{9D8B030D-6E8A-4147-A177-3AD203B41FA5}">
                      <a16:colId xmlns:a16="http://schemas.microsoft.com/office/drawing/2014/main" xmlns="" val="3920184282"/>
                    </a:ext>
                  </a:extLst>
                </a:gridCol>
              </a:tblGrid>
              <a:tr h="926002">
                <a:tc>
                  <a:txBody>
                    <a:bodyPr/>
                    <a:lstStyle/>
                    <a:p>
                      <a:pPr algn="ctr">
                        <a:spcAft>
                          <a:spcPts val="0"/>
                        </a:spcAft>
                      </a:pPr>
                      <a:r>
                        <a:rPr lang="zh-CN" sz="1200" b="1" kern="1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基地名称</a:t>
                      </a:r>
                      <a:endParaRPr lang="zh-CN" sz="12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1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建立时间</a:t>
                      </a:r>
                      <a:endParaRPr lang="zh-CN" sz="12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1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面向校内专业</a:t>
                      </a:r>
                      <a:endParaRPr lang="zh-CN" sz="12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1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校内专业代码</a:t>
                      </a:r>
                      <a:endParaRPr lang="zh-CN" sz="12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是否是创业实习基地</a:t>
                      </a:r>
                      <a:endParaRPr lang="zh-CN" sz="12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100" dirty="0">
                          <a:solidFill>
                            <a:srgbClr val="000000"/>
                          </a:solidFill>
                          <a:effectLst/>
                          <a:highlight>
                            <a:srgbClr val="FFFF00"/>
                          </a:highlight>
                          <a:latin typeface="Times New Roman" panose="02020603050405020304" pitchFamily="18" charset="0"/>
                          <a:ea typeface="仿宋" panose="02010609060101010101" pitchFamily="49" charset="-122"/>
                          <a:cs typeface="Times New Roman" panose="02020603050405020304" pitchFamily="18" charset="0"/>
                        </a:rPr>
                        <a:t>是否是示范性教育实践基地</a:t>
                      </a:r>
                      <a:endParaRPr lang="zh-CN" sz="12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1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当年接纳学生总数</a:t>
                      </a:r>
                      <a:endParaRPr lang="zh-CN" sz="1200" kern="100" dirty="0">
                        <a:effectLst/>
                        <a:latin typeface="Times New Roman" panose="02020603050405020304" pitchFamily="18" charset="0"/>
                        <a:ea typeface="仿宋" panose="02010609060101010101" pitchFamily="49" charset="-122"/>
                        <a:cs typeface="黑体" panose="02010609060101010101" pitchFamily="49" charset="-122"/>
                      </a:endParaRPr>
                    </a:p>
                    <a:p>
                      <a:pPr algn="ctr">
                        <a:spcAft>
                          <a:spcPts val="0"/>
                        </a:spcAft>
                      </a:pPr>
                      <a:r>
                        <a:rPr lang="zh-CN" sz="1200" b="1" kern="1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（人次）</a:t>
                      </a:r>
                      <a:endParaRPr lang="zh-CN" sz="12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48378070"/>
                  </a:ext>
                </a:extLst>
              </a:tr>
              <a:tr h="389559">
                <a:tc>
                  <a:txBody>
                    <a:bodyPr/>
                    <a:lstStyle/>
                    <a:p>
                      <a:pPr algn="ctr">
                        <a:spcAft>
                          <a:spcPts val="0"/>
                        </a:spcAft>
                      </a:pPr>
                      <a:r>
                        <a:rPr lang="en-US" sz="1200" kern="100" dirty="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2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2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2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2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下拉选择</a:t>
                      </a:r>
                      <a:endParaRPr lang="zh-CN" sz="12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a:solidFill>
                            <a:srgbClr val="000000"/>
                          </a:solidFill>
                          <a:effectLst/>
                          <a:highlight>
                            <a:srgbClr val="FFFF00"/>
                          </a:highlight>
                          <a:latin typeface="Times New Roman" panose="02020603050405020304" pitchFamily="18" charset="0"/>
                          <a:ea typeface="仿宋" panose="02010609060101010101" pitchFamily="49" charset="-122"/>
                          <a:cs typeface="Times New Roman" panose="02020603050405020304" pitchFamily="18" charset="0"/>
                        </a:rPr>
                        <a:t>下拉选择</a:t>
                      </a:r>
                      <a:endParaRPr lang="zh-CN" sz="12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2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96917313"/>
                  </a:ext>
                </a:extLst>
              </a:tr>
              <a:tr h="926002">
                <a:tc>
                  <a:txBody>
                    <a:bodyPr/>
                    <a:lstStyle/>
                    <a:p>
                      <a:pPr algn="ctr">
                        <a:spcAft>
                          <a:spcPts val="0"/>
                        </a:spcAft>
                      </a:pPr>
                      <a:r>
                        <a:rPr lang="zh-CN" sz="1200"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实习基地</a:t>
                      </a:r>
                      <a:endParaRPr lang="zh-CN" sz="12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2017</a:t>
                      </a:r>
                      <a:endParaRPr lang="zh-CN" sz="12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汉语言文学</a:t>
                      </a:r>
                      <a:endParaRPr lang="zh-CN" sz="12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z001</a:t>
                      </a:r>
                      <a:endParaRPr lang="zh-CN" sz="12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否</a:t>
                      </a:r>
                      <a:endParaRPr lang="zh-CN" sz="12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否</a:t>
                      </a:r>
                      <a:endParaRPr lang="zh-CN" sz="12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10</a:t>
                      </a:r>
                      <a:endParaRPr lang="zh-CN" sz="12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77666058"/>
                  </a:ext>
                </a:extLst>
              </a:tr>
            </a:tbl>
          </a:graphicData>
        </a:graphic>
      </p:graphicFrame>
    </p:spTree>
    <p:extLst>
      <p:ext uri="{BB962C8B-B14F-4D97-AF65-F5344CB8AC3E}">
        <p14:creationId xmlns:p14="http://schemas.microsoft.com/office/powerpoint/2010/main" val="39614744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bwMode="auto">
          <a:xfrm>
            <a:off x="410449" y="374156"/>
            <a:ext cx="6368824" cy="512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algn="ctr" rtl="0" eaLnBrk="1" fontAlgn="base" hangingPunct="1">
              <a:spcBef>
                <a:spcPct val="0"/>
              </a:spcBef>
              <a:spcAft>
                <a:spcPct val="0"/>
              </a:spcAft>
              <a:buFont typeface="Arial" panose="020B0604020202020204" pitchFamily="34" charset="0"/>
              <a:defRPr sz="1200" kern="1200">
                <a:solidFill>
                  <a:srgbClr val="898989"/>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l"/>
            <a:r>
              <a:rPr lang="zh-CN" altLang="en-US" sz="2800" b="1" dirty="0">
                <a:latin typeface="Times New Roman" panose="02020603050405020304" pitchFamily="18" charset="0"/>
                <a:ea typeface="仿宋" panose="02010609060101010101" pitchFamily="49" charset="-122"/>
              </a:rPr>
              <a:t>（二）学校基本条件</a:t>
            </a:r>
          </a:p>
        </p:txBody>
      </p:sp>
      <p:sp>
        <p:nvSpPr>
          <p:cNvPr id="3" name="矩形 2"/>
          <p:cNvSpPr/>
          <p:nvPr/>
        </p:nvSpPr>
        <p:spPr>
          <a:xfrm>
            <a:off x="1468274" y="886192"/>
            <a:ext cx="9595863" cy="461665"/>
          </a:xfrm>
          <a:prstGeom prst="rect">
            <a:avLst/>
          </a:prstGeom>
        </p:spPr>
        <p:txBody>
          <a:bodyPr wrap="square" anchor="b">
            <a:spAutoFit/>
          </a:bodyPr>
          <a:lstStyle/>
          <a:p>
            <a:pPr lvl="0" algn="just">
              <a:defRPr/>
            </a:pPr>
            <a:r>
              <a:rPr lang="zh-CN" altLang="en-US" sz="2400" b="1" dirty="0">
                <a:solidFill>
                  <a:srgbClr val="4EA4DD"/>
                </a:solidFill>
                <a:latin typeface="Times New Roman" panose="02020603050405020304" pitchFamily="18" charset="0"/>
                <a:ea typeface="仿宋" panose="02010609060101010101" pitchFamily="49" charset="-122"/>
              </a:rPr>
              <a:t>表</a:t>
            </a:r>
            <a:r>
              <a:rPr lang="en-US" altLang="zh-CN" sz="2400" b="1" dirty="0">
                <a:solidFill>
                  <a:srgbClr val="4EA4DD"/>
                </a:solidFill>
                <a:latin typeface="Times New Roman" panose="02020603050405020304" pitchFamily="18" charset="0"/>
                <a:ea typeface="仿宋" panose="02010609060101010101" pitchFamily="49" charset="-122"/>
              </a:rPr>
              <a:t>2-7  </a:t>
            </a:r>
            <a:r>
              <a:rPr lang="zh-CN" altLang="en-US" sz="2400" b="1" dirty="0">
                <a:solidFill>
                  <a:srgbClr val="4EA4DD"/>
                </a:solidFill>
                <a:latin typeface="Times New Roman" panose="02020603050405020304" pitchFamily="18" charset="0"/>
                <a:ea typeface="仿宋" panose="02010609060101010101" pitchFamily="49" charset="-122"/>
              </a:rPr>
              <a:t>本科实验设备情况  </a:t>
            </a:r>
            <a:r>
              <a:rPr lang="en-US" altLang="zh-CN" sz="2400" b="1" dirty="0">
                <a:solidFill>
                  <a:srgbClr val="4EA4DD"/>
                </a:solidFill>
                <a:latin typeface="Times New Roman" panose="02020603050405020304" pitchFamily="18" charset="0"/>
                <a:ea typeface="仿宋" panose="02010609060101010101" pitchFamily="49" charset="-122"/>
              </a:rPr>
              <a:t>(</a:t>
            </a:r>
            <a:r>
              <a:rPr lang="zh-CN" altLang="en-US" sz="2400" b="1" dirty="0">
                <a:solidFill>
                  <a:srgbClr val="4EA4DD"/>
                </a:solidFill>
                <a:latin typeface="Times New Roman" panose="02020603050405020304" pitchFamily="18" charset="0"/>
                <a:ea typeface="仿宋" panose="02010609060101010101" pitchFamily="49" charset="-122"/>
              </a:rPr>
              <a:t>时点</a:t>
            </a:r>
            <a:r>
              <a:rPr lang="en-US" altLang="zh-CN" sz="2400" b="1" dirty="0">
                <a:solidFill>
                  <a:srgbClr val="4EA4DD"/>
                </a:solidFill>
                <a:latin typeface="Times New Roman" panose="02020603050405020304" pitchFamily="18" charset="0"/>
                <a:ea typeface="仿宋" panose="02010609060101010101" pitchFamily="49" charset="-122"/>
              </a:rPr>
              <a:t>)   </a:t>
            </a:r>
          </a:p>
        </p:txBody>
      </p:sp>
      <p:sp>
        <p:nvSpPr>
          <p:cNvPr id="5" name="文本框 6">
            <a:extLst>
              <a:ext uri="{FF2B5EF4-FFF2-40B4-BE49-F238E27FC236}">
                <a16:creationId xmlns:a16="http://schemas.microsoft.com/office/drawing/2014/main" xmlns="" id="{AAC50814-131C-41E6-BCA8-F68DE0258E54}"/>
              </a:ext>
            </a:extLst>
          </p:cNvPr>
          <p:cNvSpPr>
            <a:spLocks noChangeArrowheads="1"/>
          </p:cNvSpPr>
          <p:nvPr/>
        </p:nvSpPr>
        <p:spPr bwMode="auto">
          <a:xfrm>
            <a:off x="877095" y="3313553"/>
            <a:ext cx="9807469" cy="2997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marL="457200" indent="-457200" algn="just">
              <a:lnSpc>
                <a:spcPct val="150000"/>
              </a:lnSpc>
              <a:buFont typeface="Wingdings" panose="05000000000000000000" pitchFamily="2" charset="2"/>
              <a:buChar char="n"/>
              <a:defRPr/>
            </a:pPr>
            <a:r>
              <a:rPr lang="zh-CN" altLang="en-US" sz="2400" dirty="0" bmk="_Toc392188109">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此表填报的是用于本科实验场所</a:t>
            </a:r>
            <a:r>
              <a:rPr lang="zh-CN" altLang="en-US" sz="2400" dirty="0" bmk="_Toc392188109">
                <a:solidFill>
                  <a:srgbClr val="C00000"/>
                </a:solidFill>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（表</a:t>
            </a:r>
            <a:r>
              <a:rPr lang="en-US" altLang="zh-CN" sz="2400" dirty="0" bmk="_Toc392188109">
                <a:solidFill>
                  <a:srgbClr val="C00000"/>
                </a:solidFill>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1-7-1</a:t>
            </a:r>
            <a:r>
              <a:rPr lang="zh-CN" altLang="en-US" sz="2400" dirty="0" bmk="_Toc392188109">
                <a:solidFill>
                  <a:srgbClr val="C00000"/>
                </a:solidFill>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a:t>
            </a:r>
            <a:r>
              <a:rPr lang="zh-CN" altLang="en-US" sz="2400" dirty="0" bmk="_Toc392188109">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的设备情况。</a:t>
            </a:r>
          </a:p>
          <a:p>
            <a:pPr marL="457200" indent="-457200" algn="just">
              <a:lnSpc>
                <a:spcPct val="150000"/>
              </a:lnSpc>
              <a:buFont typeface="Wingdings" panose="05000000000000000000" pitchFamily="2" charset="2"/>
              <a:buChar char="n"/>
              <a:defRPr/>
            </a:pPr>
            <a:r>
              <a:rPr lang="zh-CN" altLang="en-US" sz="2400" dirty="0" bmk="_Toc392188109">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教学实验仪器设备仅统计耐用时间在一年以上，单价</a:t>
            </a:r>
            <a:r>
              <a:rPr lang="en-US" altLang="zh-CN" sz="2400" dirty="0" bmk="_Toc392188109">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1000</a:t>
            </a:r>
            <a:r>
              <a:rPr lang="zh-CN" altLang="en-US" sz="2400" dirty="0" bmk="_Toc392188109">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元以上的用于本科教学的仪器设备（含软件）。</a:t>
            </a:r>
            <a:endParaRPr lang="en-US" altLang="zh-CN" sz="2400" dirty="0" bmk="_Toc392188109">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endParaRPr>
          </a:p>
          <a:p>
            <a:pPr marL="457200" indent="-457200" algn="just">
              <a:lnSpc>
                <a:spcPct val="150000"/>
              </a:lnSpc>
              <a:buFont typeface="Wingdings" panose="05000000000000000000" pitchFamily="2" charset="2"/>
              <a:buChar char="n"/>
              <a:defRPr/>
            </a:pPr>
            <a:r>
              <a:rPr lang="zh-CN" altLang="en-US" sz="2400" dirty="0" bmk="_Toc392188109">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主要教学实验仪器设备编号不重复。</a:t>
            </a:r>
            <a:endParaRPr lang="en-US" altLang="zh-CN" sz="2400" dirty="0" bmk="_Toc392188109">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endParaRPr>
          </a:p>
          <a:p>
            <a:pPr marL="457200" indent="-457200" algn="just">
              <a:lnSpc>
                <a:spcPct val="150000"/>
              </a:lnSpc>
              <a:buFont typeface="Wingdings" panose="05000000000000000000" pitchFamily="2" charset="2"/>
              <a:buChar char="n"/>
              <a:defRPr/>
            </a:pPr>
            <a:r>
              <a:rPr lang="zh-CN" altLang="en-US" sz="2400" dirty="0" bmk="_Toc392188109">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本表没有套数统计，因此设备要逐一录入。</a:t>
            </a:r>
          </a:p>
        </p:txBody>
      </p:sp>
      <p:graphicFrame>
        <p:nvGraphicFramePr>
          <p:cNvPr id="6" name="表格 5">
            <a:extLst>
              <a:ext uri="{FF2B5EF4-FFF2-40B4-BE49-F238E27FC236}">
                <a16:creationId xmlns:a16="http://schemas.microsoft.com/office/drawing/2014/main" xmlns="" id="{64BDDE80-0FBD-41A4-9B17-927235C77728}"/>
              </a:ext>
            </a:extLst>
          </p:cNvPr>
          <p:cNvGraphicFramePr>
            <a:graphicFrameLocks noGrp="1"/>
          </p:cNvGraphicFramePr>
          <p:nvPr>
            <p:extLst>
              <p:ext uri="{D42A27DB-BD31-4B8C-83A1-F6EECF244321}">
                <p14:modId xmlns:p14="http://schemas.microsoft.com/office/powerpoint/2010/main" val="3967703212"/>
              </p:ext>
            </p:extLst>
          </p:nvPr>
        </p:nvGraphicFramePr>
        <p:xfrm>
          <a:off x="779391" y="1486381"/>
          <a:ext cx="9693140" cy="1549134"/>
        </p:xfrm>
        <a:graphic>
          <a:graphicData uri="http://schemas.openxmlformats.org/drawingml/2006/table">
            <a:tbl>
              <a:tblPr firstRow="1" firstCol="1" bandRow="1"/>
              <a:tblGrid>
                <a:gridCol w="1141841">
                  <a:extLst>
                    <a:ext uri="{9D8B030D-6E8A-4147-A177-3AD203B41FA5}">
                      <a16:colId xmlns:a16="http://schemas.microsoft.com/office/drawing/2014/main" xmlns="" val="2732037901"/>
                    </a:ext>
                  </a:extLst>
                </a:gridCol>
                <a:gridCol w="1146991">
                  <a:extLst>
                    <a:ext uri="{9D8B030D-6E8A-4147-A177-3AD203B41FA5}">
                      <a16:colId xmlns:a16="http://schemas.microsoft.com/office/drawing/2014/main" xmlns="" val="2670267115"/>
                    </a:ext>
                  </a:extLst>
                </a:gridCol>
                <a:gridCol w="2815609">
                  <a:extLst>
                    <a:ext uri="{9D8B030D-6E8A-4147-A177-3AD203B41FA5}">
                      <a16:colId xmlns:a16="http://schemas.microsoft.com/office/drawing/2014/main" xmlns="" val="4041322838"/>
                    </a:ext>
                  </a:extLst>
                </a:gridCol>
                <a:gridCol w="2169644">
                  <a:extLst>
                    <a:ext uri="{9D8B030D-6E8A-4147-A177-3AD203B41FA5}">
                      <a16:colId xmlns:a16="http://schemas.microsoft.com/office/drawing/2014/main" xmlns="" val="2757364368"/>
                    </a:ext>
                  </a:extLst>
                </a:gridCol>
                <a:gridCol w="1617853">
                  <a:extLst>
                    <a:ext uri="{9D8B030D-6E8A-4147-A177-3AD203B41FA5}">
                      <a16:colId xmlns:a16="http://schemas.microsoft.com/office/drawing/2014/main" xmlns="" val="2140346843"/>
                    </a:ext>
                  </a:extLst>
                </a:gridCol>
                <a:gridCol w="801202">
                  <a:extLst>
                    <a:ext uri="{9D8B030D-6E8A-4147-A177-3AD203B41FA5}">
                      <a16:colId xmlns:a16="http://schemas.microsoft.com/office/drawing/2014/main" xmlns="" val="1916480906"/>
                    </a:ext>
                  </a:extLst>
                </a:gridCol>
              </a:tblGrid>
              <a:tr h="836041">
                <a:tc>
                  <a:txBody>
                    <a:bodyPr/>
                    <a:lstStyle/>
                    <a:p>
                      <a:pPr algn="ctr">
                        <a:spcAft>
                          <a:spcPts val="0"/>
                        </a:spcAft>
                      </a:pPr>
                      <a:r>
                        <a:rPr lang="zh-CN" sz="1200" b="1" kern="1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实验场所代码</a:t>
                      </a:r>
                      <a:endParaRPr lang="zh-CN" sz="12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1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实验场所名称</a:t>
                      </a:r>
                      <a:endParaRPr lang="zh-CN" sz="12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主要教学实验仪器设备（含软件）名</a:t>
                      </a:r>
                      <a:endParaRPr lang="zh-CN" sz="12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1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主要教学实验仪器设备编号</a:t>
                      </a:r>
                      <a:endParaRPr lang="zh-CN" sz="12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1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单价（元）</a:t>
                      </a:r>
                      <a:endParaRPr lang="zh-CN" sz="12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购置时间</a:t>
                      </a:r>
                      <a:endParaRPr lang="zh-CN" sz="12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00514612"/>
                  </a:ext>
                </a:extLst>
              </a:tr>
              <a:tr h="713093">
                <a:tc>
                  <a:txBody>
                    <a:bodyPr/>
                    <a:lstStyle/>
                    <a:p>
                      <a:pPr algn="ctr">
                        <a:spcAft>
                          <a:spcPts val="0"/>
                        </a:spcAft>
                      </a:pPr>
                      <a:r>
                        <a:rPr lang="en-US" sz="1200" b="1" kern="100" dirty="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2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dirty="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2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dirty="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2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dirty="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2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dirty="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2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dirty="0">
                          <a:solidFill>
                            <a:srgbClr val="000000"/>
                          </a:solidFill>
                          <a:effectLst/>
                          <a:highlight>
                            <a:srgbClr val="FFFF00"/>
                          </a:highlight>
                          <a:latin typeface="Times New Roman" panose="02020603050405020304" pitchFamily="18" charset="0"/>
                          <a:ea typeface="仿宋" panose="02010609060101010101" pitchFamily="49" charset="-122"/>
                          <a:cs typeface="黑体" panose="02010609060101010101" pitchFamily="49" charset="-122"/>
                        </a:rPr>
                        <a:t> </a:t>
                      </a:r>
                      <a:endParaRPr lang="zh-CN" sz="12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60875943"/>
                  </a:ext>
                </a:extLst>
              </a:tr>
            </a:tbl>
          </a:graphicData>
        </a:graphic>
      </p:graphicFrame>
    </p:spTree>
    <p:extLst>
      <p:ext uri="{BB962C8B-B14F-4D97-AF65-F5344CB8AC3E}">
        <p14:creationId xmlns:p14="http://schemas.microsoft.com/office/powerpoint/2010/main" val="25556503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bwMode="auto">
          <a:xfrm>
            <a:off x="410449" y="374156"/>
            <a:ext cx="6368824" cy="512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algn="ctr" rtl="0" eaLnBrk="1" fontAlgn="base" hangingPunct="1">
              <a:spcBef>
                <a:spcPct val="0"/>
              </a:spcBef>
              <a:spcAft>
                <a:spcPct val="0"/>
              </a:spcAft>
              <a:buFont typeface="Arial" panose="020B0604020202020204" pitchFamily="34" charset="0"/>
              <a:defRPr sz="1200" kern="1200">
                <a:solidFill>
                  <a:srgbClr val="898989"/>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l"/>
            <a:r>
              <a:rPr lang="zh-CN" altLang="en-US" sz="2800" b="1" dirty="0">
                <a:latin typeface="Times New Roman" panose="02020603050405020304" pitchFamily="18" charset="0"/>
                <a:ea typeface="仿宋" panose="02010609060101010101" pitchFamily="49" charset="-122"/>
              </a:rPr>
              <a:t>（二）学校基本条件</a:t>
            </a:r>
          </a:p>
        </p:txBody>
      </p:sp>
      <p:sp>
        <p:nvSpPr>
          <p:cNvPr id="3" name="矩形 2"/>
          <p:cNvSpPr/>
          <p:nvPr/>
        </p:nvSpPr>
        <p:spPr>
          <a:xfrm>
            <a:off x="1468274" y="886192"/>
            <a:ext cx="9595863" cy="461665"/>
          </a:xfrm>
          <a:prstGeom prst="rect">
            <a:avLst/>
          </a:prstGeom>
        </p:spPr>
        <p:txBody>
          <a:bodyPr wrap="square" anchor="b">
            <a:spAutoFit/>
          </a:bodyPr>
          <a:lstStyle/>
          <a:p>
            <a:pPr lvl="0" algn="just">
              <a:defRPr/>
            </a:pPr>
            <a:r>
              <a:rPr lang="zh-CN" altLang="en-US" sz="2400" b="1" dirty="0">
                <a:solidFill>
                  <a:srgbClr val="4EA4DD"/>
                </a:solidFill>
                <a:latin typeface="Times New Roman" panose="02020603050405020304" pitchFamily="18" charset="0"/>
                <a:ea typeface="仿宋" panose="02010609060101010101" pitchFamily="49" charset="-122"/>
              </a:rPr>
              <a:t>表</a:t>
            </a:r>
            <a:r>
              <a:rPr lang="en-US" altLang="zh-CN" sz="2400" b="1" dirty="0">
                <a:solidFill>
                  <a:srgbClr val="4EA4DD"/>
                </a:solidFill>
                <a:latin typeface="Times New Roman" panose="02020603050405020304" pitchFamily="18" charset="0"/>
                <a:ea typeface="仿宋" panose="02010609060101010101" pitchFamily="49" charset="-122"/>
              </a:rPr>
              <a:t>2-8-2</a:t>
            </a:r>
            <a:r>
              <a:rPr lang="zh-CN" altLang="en-US" sz="2400" b="1" dirty="0">
                <a:solidFill>
                  <a:srgbClr val="4EA4DD"/>
                </a:solidFill>
                <a:latin typeface="Times New Roman" panose="02020603050405020304" pitchFamily="18" charset="0"/>
                <a:ea typeface="仿宋" panose="02010609060101010101" pitchFamily="49" charset="-122"/>
              </a:rPr>
              <a:t>虚拟仿真实验教学项目（时点</a:t>
            </a:r>
            <a:r>
              <a:rPr lang="en-US" altLang="zh-CN" sz="2400" b="1" dirty="0">
                <a:solidFill>
                  <a:srgbClr val="4EA4DD"/>
                </a:solidFill>
                <a:latin typeface="Times New Roman" panose="02020603050405020304" pitchFamily="18" charset="0"/>
                <a:ea typeface="仿宋" panose="02010609060101010101" pitchFamily="49" charset="-122"/>
              </a:rPr>
              <a:t>)   </a:t>
            </a:r>
          </a:p>
        </p:txBody>
      </p:sp>
      <p:sp>
        <p:nvSpPr>
          <p:cNvPr id="5" name="文本框 6">
            <a:extLst>
              <a:ext uri="{FF2B5EF4-FFF2-40B4-BE49-F238E27FC236}">
                <a16:creationId xmlns:a16="http://schemas.microsoft.com/office/drawing/2014/main" xmlns="" id="{AAC50814-131C-41E6-BCA8-F68DE0258E54}"/>
              </a:ext>
            </a:extLst>
          </p:cNvPr>
          <p:cNvSpPr>
            <a:spLocks noChangeArrowheads="1"/>
          </p:cNvSpPr>
          <p:nvPr/>
        </p:nvSpPr>
        <p:spPr bwMode="auto">
          <a:xfrm>
            <a:off x="877095" y="3770753"/>
            <a:ext cx="9807469" cy="113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marL="457200" indent="-457200" algn="just">
              <a:lnSpc>
                <a:spcPct val="150000"/>
              </a:lnSpc>
              <a:buFont typeface="Wingdings" panose="05000000000000000000" pitchFamily="2" charset="2"/>
              <a:buChar char="n"/>
              <a:defRPr/>
            </a:pPr>
            <a:r>
              <a:rPr lang="zh-CN" altLang="en-US" sz="2400" dirty="0" bmk="_Toc392188109">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此表填报的是指教育部、中央其他部委或者省级教育行政部门批准建设的虚拟仿真实验教学项目。</a:t>
            </a:r>
            <a:endParaRPr lang="en-US" altLang="zh-CN" sz="2400" dirty="0" bmk="_Toc392188109">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endParaRPr>
          </a:p>
        </p:txBody>
      </p:sp>
      <p:graphicFrame>
        <p:nvGraphicFramePr>
          <p:cNvPr id="7" name="表格 6">
            <a:extLst>
              <a:ext uri="{FF2B5EF4-FFF2-40B4-BE49-F238E27FC236}">
                <a16:creationId xmlns:a16="http://schemas.microsoft.com/office/drawing/2014/main" xmlns="" id="{404C458C-05AC-460A-AEE6-14F4E1A596D2}"/>
              </a:ext>
            </a:extLst>
          </p:cNvPr>
          <p:cNvGraphicFramePr>
            <a:graphicFrameLocks noGrp="1"/>
          </p:cNvGraphicFramePr>
          <p:nvPr>
            <p:extLst>
              <p:ext uri="{D42A27DB-BD31-4B8C-83A1-F6EECF244321}">
                <p14:modId xmlns:p14="http://schemas.microsoft.com/office/powerpoint/2010/main" val="3865879969"/>
              </p:ext>
            </p:extLst>
          </p:nvPr>
        </p:nvGraphicFramePr>
        <p:xfrm>
          <a:off x="1187681" y="1511560"/>
          <a:ext cx="9348585" cy="1935597"/>
        </p:xfrm>
        <a:graphic>
          <a:graphicData uri="http://schemas.openxmlformats.org/drawingml/2006/table">
            <a:tbl>
              <a:tblPr firstRow="1" firstCol="1" bandRow="1"/>
              <a:tblGrid>
                <a:gridCol w="2086393">
                  <a:extLst>
                    <a:ext uri="{9D8B030D-6E8A-4147-A177-3AD203B41FA5}">
                      <a16:colId xmlns:a16="http://schemas.microsoft.com/office/drawing/2014/main" xmlns="" val="3125820351"/>
                    </a:ext>
                  </a:extLst>
                </a:gridCol>
                <a:gridCol w="1031423">
                  <a:extLst>
                    <a:ext uri="{9D8B030D-6E8A-4147-A177-3AD203B41FA5}">
                      <a16:colId xmlns:a16="http://schemas.microsoft.com/office/drawing/2014/main" xmlns="" val="1675829415"/>
                    </a:ext>
                  </a:extLst>
                </a:gridCol>
                <a:gridCol w="1557866">
                  <a:extLst>
                    <a:ext uri="{9D8B030D-6E8A-4147-A177-3AD203B41FA5}">
                      <a16:colId xmlns:a16="http://schemas.microsoft.com/office/drawing/2014/main" xmlns="" val="856591750"/>
                    </a:ext>
                  </a:extLst>
                </a:gridCol>
                <a:gridCol w="1557866">
                  <a:extLst>
                    <a:ext uri="{9D8B030D-6E8A-4147-A177-3AD203B41FA5}">
                      <a16:colId xmlns:a16="http://schemas.microsoft.com/office/drawing/2014/main" xmlns="" val="4103158726"/>
                    </a:ext>
                  </a:extLst>
                </a:gridCol>
                <a:gridCol w="1557866">
                  <a:extLst>
                    <a:ext uri="{9D8B030D-6E8A-4147-A177-3AD203B41FA5}">
                      <a16:colId xmlns:a16="http://schemas.microsoft.com/office/drawing/2014/main" xmlns="" val="1146238349"/>
                    </a:ext>
                  </a:extLst>
                </a:gridCol>
                <a:gridCol w="1557171">
                  <a:extLst>
                    <a:ext uri="{9D8B030D-6E8A-4147-A177-3AD203B41FA5}">
                      <a16:colId xmlns:a16="http://schemas.microsoft.com/office/drawing/2014/main" xmlns="" val="2353508518"/>
                    </a:ext>
                  </a:extLst>
                </a:gridCol>
              </a:tblGrid>
              <a:tr h="553459">
                <a:tc>
                  <a:txBody>
                    <a:bodyPr/>
                    <a:lstStyle/>
                    <a:p>
                      <a:pPr algn="ctr">
                        <a:spcAft>
                          <a:spcPts val="0"/>
                        </a:spcAft>
                      </a:pPr>
                      <a:r>
                        <a:rPr lang="zh-CN" sz="1600" b="1" kern="1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实验项目名称</a:t>
                      </a:r>
                      <a:endParaRPr lang="zh-CN" sz="16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级别</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设立时间</a:t>
                      </a:r>
                      <a:endParaRPr lang="zh-CN" sz="16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学年内承担本校教学</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p>
                      <a:pPr algn="ctr">
                        <a:spcAft>
                          <a:spcPts val="0"/>
                        </a:spcAft>
                      </a:pPr>
                      <a:r>
                        <a:rPr lang="zh-CN" sz="160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人时数</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学年内项目浏览数</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学年内项目参与人数</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27889515"/>
                  </a:ext>
                </a:extLst>
              </a:tr>
              <a:tr h="327777">
                <a:tc>
                  <a:txBody>
                    <a:bodyPr/>
                    <a:lstStyle/>
                    <a:p>
                      <a:pPr algn="ctr">
                        <a:spcAft>
                          <a:spcPts val="0"/>
                        </a:spcAft>
                      </a:pPr>
                      <a:r>
                        <a:rPr lang="en-US" sz="16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下拉选择</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16693910"/>
                  </a:ext>
                </a:extLst>
              </a:tr>
              <a:tr h="779141">
                <a:tc>
                  <a:txBody>
                    <a:bodyPr/>
                    <a:lstStyle/>
                    <a:p>
                      <a:pPr algn="ctr">
                        <a:spcAft>
                          <a:spcPts val="0"/>
                        </a:spcAft>
                      </a:pPr>
                      <a:r>
                        <a:rPr lang="zh-CN" sz="1600"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珍稀动物生物学习性观察研究虚拟仿真实验项目</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国家级</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2018</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3504</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15176</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219</a:t>
                      </a:r>
                      <a:endParaRPr lang="zh-CN" sz="16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05729937"/>
                  </a:ext>
                </a:extLst>
              </a:tr>
            </a:tbl>
          </a:graphicData>
        </a:graphic>
      </p:graphicFrame>
    </p:spTree>
    <p:extLst>
      <p:ext uri="{BB962C8B-B14F-4D97-AF65-F5344CB8AC3E}">
        <p14:creationId xmlns:p14="http://schemas.microsoft.com/office/powerpoint/2010/main" val="36920902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bwMode="auto">
          <a:xfrm>
            <a:off x="410449" y="374156"/>
            <a:ext cx="6368824" cy="512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algn="ctr" rtl="0" eaLnBrk="1" fontAlgn="base" hangingPunct="1">
              <a:spcBef>
                <a:spcPct val="0"/>
              </a:spcBef>
              <a:spcAft>
                <a:spcPct val="0"/>
              </a:spcAft>
              <a:buFont typeface="Arial" panose="020B0604020202020204" pitchFamily="34" charset="0"/>
              <a:defRPr sz="1200" kern="1200">
                <a:solidFill>
                  <a:srgbClr val="898989"/>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l"/>
            <a:r>
              <a:rPr lang="zh-CN" altLang="en-US" sz="2800" b="1" dirty="0">
                <a:latin typeface="Times New Roman" panose="02020603050405020304" pitchFamily="18" charset="0"/>
                <a:ea typeface="仿宋" panose="02010609060101010101" pitchFamily="49" charset="-122"/>
              </a:rPr>
              <a:t>（二）学校基本条件</a:t>
            </a:r>
          </a:p>
        </p:txBody>
      </p:sp>
      <p:sp>
        <p:nvSpPr>
          <p:cNvPr id="3" name="矩形 2"/>
          <p:cNvSpPr/>
          <p:nvPr/>
        </p:nvSpPr>
        <p:spPr>
          <a:xfrm>
            <a:off x="1468274" y="886192"/>
            <a:ext cx="9595863" cy="461665"/>
          </a:xfrm>
          <a:prstGeom prst="rect">
            <a:avLst/>
          </a:prstGeom>
        </p:spPr>
        <p:txBody>
          <a:bodyPr wrap="square" anchor="b">
            <a:spAutoFit/>
          </a:bodyPr>
          <a:lstStyle/>
          <a:p>
            <a:pPr lvl="0" algn="just">
              <a:defRPr/>
            </a:pPr>
            <a:r>
              <a:rPr lang="zh-CN" altLang="en-US" sz="2400" b="1" dirty="0">
                <a:solidFill>
                  <a:srgbClr val="4EA4DD"/>
                </a:solidFill>
                <a:latin typeface="Times New Roman" panose="02020603050405020304" pitchFamily="18" charset="0"/>
                <a:ea typeface="仿宋" panose="02010609060101010101" pitchFamily="49" charset="-122"/>
              </a:rPr>
              <a:t>表</a:t>
            </a:r>
            <a:r>
              <a:rPr lang="en-US" altLang="zh-CN" sz="2400" b="1" dirty="0">
                <a:solidFill>
                  <a:srgbClr val="4EA4DD"/>
                </a:solidFill>
                <a:latin typeface="Times New Roman" panose="02020603050405020304" pitchFamily="18" charset="0"/>
                <a:ea typeface="仿宋" panose="02010609060101010101" pitchFamily="49" charset="-122"/>
              </a:rPr>
              <a:t>2-9-1  </a:t>
            </a:r>
            <a:r>
              <a:rPr lang="zh-CN" altLang="en-US" sz="2400" b="1" dirty="0">
                <a:solidFill>
                  <a:srgbClr val="4EA4DD"/>
                </a:solidFill>
                <a:latin typeface="Times New Roman" panose="02020603050405020304" pitchFamily="18" charset="0"/>
                <a:ea typeface="仿宋" panose="02010609060101010101" pitchFamily="49" charset="-122"/>
              </a:rPr>
              <a:t>教育经费概况   </a:t>
            </a:r>
            <a:r>
              <a:rPr lang="en-US" altLang="zh-CN" sz="2400" b="1" dirty="0">
                <a:solidFill>
                  <a:srgbClr val="4EA4DD"/>
                </a:solidFill>
                <a:latin typeface="Times New Roman" panose="02020603050405020304" pitchFamily="18" charset="0"/>
                <a:ea typeface="仿宋" panose="02010609060101010101" pitchFamily="49" charset="-122"/>
              </a:rPr>
              <a:t>(</a:t>
            </a:r>
            <a:r>
              <a:rPr lang="zh-CN" altLang="en-US" sz="2400" b="1" dirty="0">
                <a:solidFill>
                  <a:srgbClr val="4EA4DD"/>
                </a:solidFill>
                <a:latin typeface="Times New Roman" panose="02020603050405020304" pitchFamily="18" charset="0"/>
                <a:ea typeface="仿宋" panose="02010609060101010101" pitchFamily="49" charset="-122"/>
              </a:rPr>
              <a:t>自然年</a:t>
            </a:r>
            <a:r>
              <a:rPr lang="en-US" altLang="zh-CN" sz="2400" b="1" dirty="0">
                <a:solidFill>
                  <a:srgbClr val="4EA4DD"/>
                </a:solidFill>
                <a:latin typeface="Times New Roman" panose="02020603050405020304" pitchFamily="18" charset="0"/>
                <a:ea typeface="仿宋" panose="02010609060101010101" pitchFamily="49" charset="-122"/>
              </a:rPr>
              <a:t>)   </a:t>
            </a:r>
          </a:p>
        </p:txBody>
      </p:sp>
      <p:sp>
        <p:nvSpPr>
          <p:cNvPr id="5" name="文本框 6">
            <a:extLst>
              <a:ext uri="{FF2B5EF4-FFF2-40B4-BE49-F238E27FC236}">
                <a16:creationId xmlns:a16="http://schemas.microsoft.com/office/drawing/2014/main" xmlns="" id="{AAC50814-131C-41E6-BCA8-F68DE0258E54}"/>
              </a:ext>
            </a:extLst>
          </p:cNvPr>
          <p:cNvSpPr>
            <a:spLocks noChangeArrowheads="1"/>
          </p:cNvSpPr>
          <p:nvPr/>
        </p:nvSpPr>
        <p:spPr bwMode="auto">
          <a:xfrm>
            <a:off x="5979559" y="1611102"/>
            <a:ext cx="5771954" cy="41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marL="457200" indent="-457200" algn="just">
              <a:lnSpc>
                <a:spcPct val="150000"/>
              </a:lnSpc>
              <a:buFont typeface="Wingdings" panose="05000000000000000000" pitchFamily="2" charset="2"/>
              <a:buChar char="n"/>
              <a:defRPr/>
            </a:pPr>
            <a:r>
              <a:rPr lang="zh-CN" altLang="en-US" sz="2400" dirty="0" bmk="_Toc392188109">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此表</a:t>
            </a:r>
            <a:r>
              <a:rPr lang="en-US" altLang="zh-CN" sz="2400" dirty="0" smtClean="0" bmk="_Toc392188109">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1-4</a:t>
            </a:r>
            <a:r>
              <a:rPr lang="zh-CN" altLang="en-US" sz="2400" dirty="0" smtClean="0" bmk="_Toc392188109">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项与</a:t>
            </a:r>
            <a:r>
              <a:rPr lang="zh-CN" altLang="en-US" sz="2400" dirty="0" bmk="_Toc392188109">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学校年终公布的年度经费与决算表保持一致</a:t>
            </a:r>
            <a:endParaRPr lang="en-US" altLang="zh-CN" sz="2400" dirty="0" bmk="_Toc392188109">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endParaRPr>
          </a:p>
          <a:p>
            <a:pPr marL="457200" indent="-457200" algn="just">
              <a:lnSpc>
                <a:spcPct val="150000"/>
              </a:lnSpc>
              <a:buFont typeface="Wingdings" panose="05000000000000000000" pitchFamily="2" charset="2"/>
              <a:buChar char="n"/>
              <a:defRPr/>
            </a:pPr>
            <a:r>
              <a:rPr lang="zh-CN" altLang="en-US" sz="2400" dirty="0" bmk="_Toc392188109">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费用指全校，非仅指本科</a:t>
            </a:r>
            <a:endParaRPr lang="en-US" altLang="zh-CN" sz="2400" dirty="0" bmk="_Toc392188109">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endParaRPr>
          </a:p>
          <a:p>
            <a:pPr marL="457200" indent="-457200" algn="just">
              <a:lnSpc>
                <a:spcPct val="150000"/>
              </a:lnSpc>
              <a:buFont typeface="Wingdings" panose="05000000000000000000" pitchFamily="2" charset="2"/>
              <a:buChar char="n"/>
              <a:defRPr/>
            </a:pPr>
            <a:r>
              <a:rPr lang="zh-CN" altLang="en-US" sz="2400" dirty="0" bmk="_Toc392188109">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党务工作队伍建设专项经费：二级党组织党建经费、干部培训、党员教育、党务工作研究、表彰等。一般由学校组织部、党校管理。</a:t>
            </a:r>
            <a:endParaRPr lang="en-US" altLang="zh-CN" sz="2400" dirty="0" bmk="_Toc392188109">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endParaRPr>
          </a:p>
        </p:txBody>
      </p:sp>
      <p:graphicFrame>
        <p:nvGraphicFramePr>
          <p:cNvPr id="7" name="表格 6">
            <a:extLst>
              <a:ext uri="{FF2B5EF4-FFF2-40B4-BE49-F238E27FC236}">
                <a16:creationId xmlns:a16="http://schemas.microsoft.com/office/drawing/2014/main" xmlns="" id="{404C458C-05AC-460A-AEE6-14F4E1A596D2}"/>
              </a:ext>
            </a:extLst>
          </p:cNvPr>
          <p:cNvGraphicFramePr>
            <a:graphicFrameLocks noGrp="1"/>
          </p:cNvGraphicFramePr>
          <p:nvPr>
            <p:extLst>
              <p:ext uri="{D42A27DB-BD31-4B8C-83A1-F6EECF244321}">
                <p14:modId xmlns:p14="http://schemas.microsoft.com/office/powerpoint/2010/main" val="775367317"/>
              </p:ext>
            </p:extLst>
          </p:nvPr>
        </p:nvGraphicFramePr>
        <p:xfrm>
          <a:off x="293828" y="1480737"/>
          <a:ext cx="4822702" cy="4776941"/>
        </p:xfrm>
        <a:graphic>
          <a:graphicData uri="http://schemas.openxmlformats.org/drawingml/2006/table">
            <a:tbl>
              <a:tblPr firstRow="1" firstCol="1" bandRow="1"/>
              <a:tblGrid>
                <a:gridCol w="3560280">
                  <a:extLst>
                    <a:ext uri="{9D8B030D-6E8A-4147-A177-3AD203B41FA5}">
                      <a16:colId xmlns:a16="http://schemas.microsoft.com/office/drawing/2014/main" xmlns="" val="3125820351"/>
                    </a:ext>
                  </a:extLst>
                </a:gridCol>
                <a:gridCol w="1262422">
                  <a:extLst>
                    <a:ext uri="{9D8B030D-6E8A-4147-A177-3AD203B41FA5}">
                      <a16:colId xmlns:a16="http://schemas.microsoft.com/office/drawing/2014/main" xmlns="" val="1675829415"/>
                    </a:ext>
                  </a:extLst>
                </a:gridCol>
              </a:tblGrid>
              <a:tr h="553459">
                <a:tc>
                  <a:txBody>
                    <a:bodyPr/>
                    <a:lstStyle/>
                    <a:p>
                      <a:pPr algn="ctr">
                        <a:spcAft>
                          <a:spcPts val="0"/>
                        </a:spcAft>
                      </a:pPr>
                      <a:r>
                        <a:rPr lang="zh-CN" sz="1600" b="1" kern="1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项目</a:t>
                      </a:r>
                      <a:endParaRPr lang="zh-CN" sz="16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600" b="1" kern="1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金额</a:t>
                      </a:r>
                      <a:endParaRPr lang="zh-CN" sz="16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27889515"/>
                  </a:ext>
                </a:extLst>
              </a:tr>
              <a:tr h="327777">
                <a:tc>
                  <a:txBody>
                    <a:bodyPr/>
                    <a:lstStyle/>
                    <a:p>
                      <a:pPr algn="l">
                        <a:spcAft>
                          <a:spcPts val="0"/>
                        </a:spcAft>
                      </a:pPr>
                      <a:r>
                        <a:rPr lang="en-US" sz="1600" kern="100" dirty="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r>
                        <a:rPr lang="en-US" altLang="zh-CN" sz="1600" kern="100" dirty="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1.</a:t>
                      </a:r>
                      <a:r>
                        <a:rPr lang="zh-CN" altLang="en-US" sz="1600" kern="100" dirty="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学校年度决算总收入（万元）</a:t>
                      </a:r>
                      <a:endParaRPr lang="zh-CN" sz="16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6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16693910"/>
                  </a:ext>
                </a:extLst>
              </a:tr>
              <a:tr h="779141">
                <a:tc>
                  <a:txBody>
                    <a:bodyPr/>
                    <a:lstStyle/>
                    <a:p>
                      <a:pPr algn="l">
                        <a:spcAft>
                          <a:spcPts val="0"/>
                        </a:spcAft>
                      </a:pPr>
                      <a:r>
                        <a:rPr lang="en-US" altLang="zh-CN" sz="1600" kern="100" dirty="0">
                          <a:effectLst/>
                          <a:latin typeface="Times New Roman" panose="02020603050405020304" pitchFamily="18" charset="0"/>
                          <a:ea typeface="仿宋" panose="02010609060101010101" pitchFamily="49" charset="-122"/>
                          <a:cs typeface="黑体" panose="02010609060101010101" pitchFamily="49" charset="-122"/>
                        </a:rPr>
                        <a:t>2.</a:t>
                      </a:r>
                      <a:r>
                        <a:rPr lang="zh-CN" altLang="en-US" sz="1600" kern="100" dirty="0">
                          <a:effectLst/>
                          <a:latin typeface="Times New Roman" panose="02020603050405020304" pitchFamily="18" charset="0"/>
                          <a:ea typeface="仿宋" panose="02010609060101010101" pitchFamily="49" charset="-122"/>
                          <a:cs typeface="黑体" panose="02010609060101010101" pitchFamily="49" charset="-122"/>
                        </a:rPr>
                        <a:t>学校接收社会捐赠总额（万元）</a:t>
                      </a:r>
                      <a:endParaRPr lang="zh-CN" sz="16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6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05729937"/>
                  </a:ext>
                </a:extLst>
              </a:tr>
              <a:tr h="779141">
                <a:tc>
                  <a:txBody>
                    <a:bodyPr/>
                    <a:lstStyle/>
                    <a:p>
                      <a:pPr algn="r">
                        <a:spcAft>
                          <a:spcPts val="0"/>
                        </a:spcAft>
                      </a:pPr>
                      <a:r>
                        <a:rPr lang="zh-CN" altLang="en-US" sz="1600" kern="100" dirty="0">
                          <a:effectLst/>
                          <a:latin typeface="Times New Roman" panose="02020603050405020304" pitchFamily="18" charset="0"/>
                          <a:ea typeface="仿宋" panose="02010609060101010101" pitchFamily="49" charset="-122"/>
                          <a:cs typeface="黑体" panose="02010609060101010101" pitchFamily="49" charset="-122"/>
                        </a:rPr>
                        <a:t>其中：校友捐赠总额（万元）</a:t>
                      </a:r>
                      <a:endParaRPr lang="zh-CN" sz="16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6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779141">
                <a:tc>
                  <a:txBody>
                    <a:bodyPr/>
                    <a:lstStyle/>
                    <a:p>
                      <a:pPr algn="l">
                        <a:spcAft>
                          <a:spcPts val="0"/>
                        </a:spcAft>
                      </a:pPr>
                      <a:r>
                        <a:rPr lang="en-US" altLang="zh-CN" sz="1600" kern="100" dirty="0">
                          <a:effectLst/>
                          <a:latin typeface="Times New Roman" panose="02020603050405020304" pitchFamily="18" charset="0"/>
                          <a:ea typeface="仿宋" panose="02010609060101010101" pitchFamily="49" charset="-122"/>
                          <a:cs typeface="黑体" panose="02010609060101010101" pitchFamily="49" charset="-122"/>
                        </a:rPr>
                        <a:t>3.</a:t>
                      </a:r>
                      <a:r>
                        <a:rPr lang="zh-CN" altLang="en-US" sz="1600" kern="100" dirty="0">
                          <a:effectLst/>
                          <a:latin typeface="Times New Roman" panose="02020603050405020304" pitchFamily="18" charset="0"/>
                          <a:ea typeface="仿宋" panose="02010609060101010101" pitchFamily="49" charset="-122"/>
                          <a:cs typeface="黑体" panose="02010609060101010101" pitchFamily="49" charset="-122"/>
                        </a:rPr>
                        <a:t>学校年度决算总支出（万元）</a:t>
                      </a:r>
                      <a:endParaRPr lang="zh-CN" sz="16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6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779141">
                <a:tc>
                  <a:txBody>
                    <a:bodyPr/>
                    <a:lstStyle/>
                    <a:p>
                      <a:pPr algn="l">
                        <a:spcAft>
                          <a:spcPts val="0"/>
                        </a:spcAft>
                      </a:pPr>
                      <a:r>
                        <a:rPr lang="en-US" altLang="zh-CN" sz="1600" kern="100" dirty="0">
                          <a:effectLst/>
                          <a:latin typeface="Times New Roman" panose="02020603050405020304" pitchFamily="18" charset="0"/>
                          <a:ea typeface="仿宋" panose="02010609060101010101" pitchFamily="49" charset="-122"/>
                          <a:cs typeface="黑体" panose="02010609060101010101" pitchFamily="49" charset="-122"/>
                        </a:rPr>
                        <a:t>4.</a:t>
                      </a:r>
                      <a:r>
                        <a:rPr lang="zh-CN" altLang="en-US" sz="1600" kern="100" dirty="0">
                          <a:effectLst/>
                          <a:latin typeface="Times New Roman" panose="02020603050405020304" pitchFamily="18" charset="0"/>
                          <a:ea typeface="仿宋" panose="02010609060101010101" pitchFamily="49" charset="-122"/>
                          <a:cs typeface="黑体" panose="02010609060101010101" pitchFamily="49" charset="-122"/>
                        </a:rPr>
                        <a:t>学校教育支出总额（万元）</a:t>
                      </a:r>
                      <a:endParaRPr lang="zh-CN" sz="16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6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779141">
                <a:tc>
                  <a:txBody>
                    <a:bodyPr/>
                    <a:lstStyle/>
                    <a:p>
                      <a:pPr algn="l">
                        <a:spcAft>
                          <a:spcPts val="0"/>
                        </a:spcAft>
                      </a:pPr>
                      <a:r>
                        <a:rPr lang="en-US" altLang="zh-CN" sz="1600" kern="100" dirty="0">
                          <a:effectLst/>
                          <a:latin typeface="Times New Roman" panose="02020603050405020304" pitchFamily="18" charset="0"/>
                          <a:ea typeface="仿宋" panose="02010609060101010101" pitchFamily="49" charset="-122"/>
                          <a:cs typeface="黑体" panose="02010609060101010101" pitchFamily="49" charset="-122"/>
                        </a:rPr>
                        <a:t>5.</a:t>
                      </a:r>
                      <a:r>
                        <a:rPr lang="zh-CN" altLang="en-US" sz="1600" kern="100" dirty="0">
                          <a:effectLst/>
                          <a:latin typeface="Times New Roman" panose="02020603050405020304" pitchFamily="18" charset="0"/>
                          <a:ea typeface="仿宋" panose="02010609060101010101" pitchFamily="49" charset="-122"/>
                          <a:cs typeface="黑体" panose="02010609060101010101" pitchFamily="49" charset="-122"/>
                        </a:rPr>
                        <a:t>党务工作队伍建设专项经费（万元）</a:t>
                      </a:r>
                      <a:endParaRPr lang="zh-CN" sz="16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6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6907635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bwMode="auto">
          <a:xfrm>
            <a:off x="410449" y="374156"/>
            <a:ext cx="6368824" cy="512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algn="ctr" rtl="0" eaLnBrk="1" fontAlgn="base" hangingPunct="1">
              <a:spcBef>
                <a:spcPct val="0"/>
              </a:spcBef>
              <a:spcAft>
                <a:spcPct val="0"/>
              </a:spcAft>
              <a:buFont typeface="Arial" panose="020B0604020202020204" pitchFamily="34" charset="0"/>
              <a:defRPr sz="1200" kern="1200">
                <a:solidFill>
                  <a:srgbClr val="898989"/>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l"/>
            <a:r>
              <a:rPr lang="zh-CN" altLang="en-US" sz="2800" b="1" dirty="0">
                <a:latin typeface="Times New Roman" panose="02020603050405020304" pitchFamily="18" charset="0"/>
                <a:ea typeface="仿宋" panose="02010609060101010101" pitchFamily="49" charset="-122"/>
              </a:rPr>
              <a:t>（二）学校基本条件</a:t>
            </a:r>
          </a:p>
        </p:txBody>
      </p:sp>
      <p:sp>
        <p:nvSpPr>
          <p:cNvPr id="3" name="矩形 2"/>
          <p:cNvSpPr/>
          <p:nvPr/>
        </p:nvSpPr>
        <p:spPr>
          <a:xfrm>
            <a:off x="1468274" y="886192"/>
            <a:ext cx="9595863" cy="461665"/>
          </a:xfrm>
          <a:prstGeom prst="rect">
            <a:avLst/>
          </a:prstGeom>
        </p:spPr>
        <p:txBody>
          <a:bodyPr wrap="square" anchor="b">
            <a:spAutoFit/>
          </a:bodyPr>
          <a:lstStyle/>
          <a:p>
            <a:pPr lvl="0" algn="just">
              <a:defRPr/>
            </a:pPr>
            <a:r>
              <a:rPr lang="zh-CN" altLang="en-US" sz="2400" b="1" dirty="0">
                <a:solidFill>
                  <a:srgbClr val="4EA4DD"/>
                </a:solidFill>
                <a:latin typeface="Times New Roman" panose="02020603050405020304" pitchFamily="18" charset="0"/>
                <a:ea typeface="仿宋" panose="02010609060101010101" pitchFamily="49" charset="-122"/>
              </a:rPr>
              <a:t>表</a:t>
            </a:r>
            <a:r>
              <a:rPr lang="en-US" altLang="zh-CN" sz="2400" b="1" dirty="0">
                <a:solidFill>
                  <a:srgbClr val="4EA4DD"/>
                </a:solidFill>
                <a:latin typeface="Times New Roman" panose="02020603050405020304" pitchFamily="18" charset="0"/>
                <a:ea typeface="仿宋" panose="02010609060101010101" pitchFamily="49" charset="-122"/>
              </a:rPr>
              <a:t>2-9-2  </a:t>
            </a:r>
            <a:r>
              <a:rPr lang="zh-CN" altLang="en-US" sz="2400" b="1" dirty="0">
                <a:solidFill>
                  <a:srgbClr val="4EA4DD"/>
                </a:solidFill>
                <a:latin typeface="Times New Roman" panose="02020603050405020304" pitchFamily="18" charset="0"/>
                <a:ea typeface="仿宋" panose="02010609060101010101" pitchFamily="49" charset="-122"/>
              </a:rPr>
              <a:t>教育经费收支情况</a:t>
            </a:r>
            <a:r>
              <a:rPr lang="en-US" altLang="zh-CN" sz="2400" b="1" dirty="0">
                <a:solidFill>
                  <a:srgbClr val="4EA4DD"/>
                </a:solidFill>
                <a:latin typeface="Times New Roman" panose="02020603050405020304" pitchFamily="18" charset="0"/>
                <a:ea typeface="仿宋" panose="02010609060101010101" pitchFamily="49" charset="-122"/>
              </a:rPr>
              <a:t>(</a:t>
            </a:r>
            <a:r>
              <a:rPr lang="zh-CN" altLang="en-US" sz="2400" b="1" dirty="0">
                <a:solidFill>
                  <a:srgbClr val="4EA4DD"/>
                </a:solidFill>
                <a:latin typeface="Times New Roman" panose="02020603050405020304" pitchFamily="18" charset="0"/>
                <a:ea typeface="仿宋" panose="02010609060101010101" pitchFamily="49" charset="-122"/>
              </a:rPr>
              <a:t>自然年</a:t>
            </a:r>
            <a:r>
              <a:rPr lang="en-US" altLang="zh-CN" sz="2400" b="1" dirty="0">
                <a:solidFill>
                  <a:srgbClr val="4EA4DD"/>
                </a:solidFill>
                <a:latin typeface="Times New Roman" panose="02020603050405020304" pitchFamily="18" charset="0"/>
                <a:ea typeface="仿宋" panose="02010609060101010101" pitchFamily="49" charset="-122"/>
              </a:rPr>
              <a:t>)   </a:t>
            </a:r>
          </a:p>
        </p:txBody>
      </p:sp>
      <p:sp>
        <p:nvSpPr>
          <p:cNvPr id="5" name="文本框 6">
            <a:extLst>
              <a:ext uri="{FF2B5EF4-FFF2-40B4-BE49-F238E27FC236}">
                <a16:creationId xmlns:a16="http://schemas.microsoft.com/office/drawing/2014/main" xmlns="" id="{AAC50814-131C-41E6-BCA8-F68DE0258E54}"/>
              </a:ext>
            </a:extLst>
          </p:cNvPr>
          <p:cNvSpPr>
            <a:spLocks noChangeArrowheads="1"/>
          </p:cNvSpPr>
          <p:nvPr/>
        </p:nvSpPr>
        <p:spPr bwMode="auto">
          <a:xfrm>
            <a:off x="0" y="1444724"/>
            <a:ext cx="6923314" cy="5992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marL="457200" indent="-457200" algn="just">
              <a:lnSpc>
                <a:spcPct val="150000"/>
              </a:lnSpc>
              <a:buFont typeface="Wingdings" panose="05000000000000000000" pitchFamily="2" charset="2"/>
              <a:buChar char="n"/>
              <a:defRPr/>
            </a:pPr>
            <a:r>
              <a:rPr lang="zh-CN" altLang="en-US" sz="1800" dirty="0" bmk="_Toc392188109">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“实践教学支出”≥“实验经费支出”</a:t>
            </a:r>
            <a:r>
              <a:rPr lang="en-US" altLang="zh-CN" sz="1800" dirty="0" bmk="_Toc392188109">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a:t>
            </a:r>
            <a:r>
              <a:rPr lang="zh-CN" altLang="en-US" sz="1800" dirty="0" bmk="_Toc392188109">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实习经费支出”。</a:t>
            </a:r>
            <a:endParaRPr lang="en-US" altLang="zh-CN" sz="1800" dirty="0" bmk="_Toc392188109">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endParaRPr>
          </a:p>
          <a:p>
            <a:pPr marL="457200" indent="-457200" algn="just">
              <a:lnSpc>
                <a:spcPct val="150000"/>
              </a:lnSpc>
              <a:buFont typeface="Wingdings" panose="05000000000000000000" pitchFamily="2" charset="2"/>
              <a:buChar char="n"/>
              <a:defRPr/>
            </a:pPr>
            <a:r>
              <a:rPr lang="zh-CN" altLang="en-US" sz="1800" dirty="0" bmk="_Toc392188109">
                <a:solidFill>
                  <a:srgbClr val="FF0000"/>
                </a:solidFill>
                <a:latin typeface="Times New Roman" panose="02020603050405020304" pitchFamily="18" charset="0"/>
                <a:ea typeface="仿宋" panose="02010609060101010101" pitchFamily="49" charset="-122"/>
                <a:cs typeface="楷体" panose="02010609060101010101" pitchFamily="49" charset="-122"/>
              </a:rPr>
              <a:t>“教学日常运行支出”：不含教师课酬，不含专项、不含设备采购和基建装修等费用。</a:t>
            </a:r>
            <a:endParaRPr lang="en-US" altLang="zh-CN" sz="1800" dirty="0" bmk="_Toc392188109">
              <a:solidFill>
                <a:srgbClr val="FF0000"/>
              </a:solidFill>
              <a:latin typeface="Times New Roman" panose="02020603050405020304" pitchFamily="18" charset="0"/>
              <a:ea typeface="仿宋" panose="02010609060101010101" pitchFamily="49" charset="-122"/>
              <a:cs typeface="楷体" panose="02010609060101010101" pitchFamily="49" charset="-122"/>
            </a:endParaRPr>
          </a:p>
          <a:p>
            <a:pPr marL="457200" indent="-457200" algn="just">
              <a:lnSpc>
                <a:spcPct val="150000"/>
              </a:lnSpc>
              <a:buFont typeface="Wingdings" panose="05000000000000000000" pitchFamily="2" charset="2"/>
              <a:buChar char="n"/>
              <a:defRPr/>
            </a:pPr>
            <a:r>
              <a:rPr lang="zh-CN" altLang="en-US" sz="1800" dirty="0" bmk="_Toc392188109">
                <a:solidFill>
                  <a:srgbClr val="FF0000"/>
                </a:solidFill>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网络思政工作专项经费支出：教育部等八部门</a:t>
            </a:r>
            <a:r>
              <a:rPr lang="en-US" altLang="zh-CN" sz="1800" dirty="0" bmk="_Toc392188109">
                <a:solidFill>
                  <a:srgbClr val="FF0000"/>
                </a:solidFill>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a:t>
            </a:r>
            <a:r>
              <a:rPr lang="zh-CN" altLang="en-US" sz="1800" dirty="0" bmk="_Toc392188109">
                <a:solidFill>
                  <a:srgbClr val="FF0000"/>
                </a:solidFill>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关于加快构建高校思想政治工作体系的意见</a:t>
            </a:r>
            <a:r>
              <a:rPr lang="en-US" altLang="zh-CN" sz="1800" dirty="0" bmk="_Toc392188109">
                <a:solidFill>
                  <a:srgbClr val="FF0000"/>
                </a:solidFill>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a:t>
            </a:r>
            <a:r>
              <a:rPr lang="zh-CN" altLang="en-US" sz="1800" dirty="0" bmk="_Toc392188109">
                <a:solidFill>
                  <a:srgbClr val="FF0000"/>
                </a:solidFill>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要求各高校应按照在校生总数每生每年不低于</a:t>
            </a:r>
            <a:r>
              <a:rPr lang="en-US" altLang="zh-CN" sz="1800" dirty="0" bmk="_Toc392188109">
                <a:solidFill>
                  <a:srgbClr val="FF0000"/>
                </a:solidFill>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30</a:t>
            </a:r>
            <a:r>
              <a:rPr lang="zh-CN" altLang="en-US" sz="1800" dirty="0" bmk="_Toc392188109">
                <a:solidFill>
                  <a:srgbClr val="FF0000"/>
                </a:solidFill>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元的标准设立网络思政工作专项经费</a:t>
            </a:r>
          </a:p>
          <a:p>
            <a:pPr marL="457200" indent="-457200" algn="just">
              <a:lnSpc>
                <a:spcPct val="150000"/>
              </a:lnSpc>
              <a:buFont typeface="Wingdings" panose="05000000000000000000" pitchFamily="2" charset="2"/>
              <a:buChar char="n"/>
              <a:defRPr/>
            </a:pPr>
            <a:r>
              <a:rPr lang="zh-CN" altLang="en-US" sz="1800" dirty="0" bmk="_Toc392188109">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“其他教学专项”是指已列出的各类专项支出之外，</a:t>
            </a:r>
            <a:endParaRPr lang="en-US" altLang="zh-CN" sz="1800" dirty="0" bmk="_Toc392188109">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endParaRPr>
          </a:p>
          <a:p>
            <a:pPr indent="0" algn="just">
              <a:lnSpc>
                <a:spcPct val="150000"/>
              </a:lnSpc>
              <a:defRPr/>
            </a:pPr>
            <a:r>
              <a:rPr lang="zh-CN" altLang="en-US" sz="1800" dirty="0" bmk="_Toc392188109">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用于教学的专项支出之和。专项之间不重复统计。</a:t>
            </a:r>
          </a:p>
          <a:p>
            <a:pPr marL="457200" indent="-457200" algn="just">
              <a:lnSpc>
                <a:spcPct val="150000"/>
              </a:lnSpc>
              <a:buFont typeface="Wingdings" panose="05000000000000000000" pitchFamily="2" charset="2"/>
              <a:buChar char="n"/>
              <a:defRPr/>
            </a:pPr>
            <a:r>
              <a:rPr lang="zh-CN" altLang="en-US" sz="1800" dirty="0" bmk="_Toc392188109">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收入不含校内配套，只统计外部经费。</a:t>
            </a:r>
          </a:p>
          <a:p>
            <a:pPr marL="457200" indent="-457200" algn="just">
              <a:lnSpc>
                <a:spcPct val="150000"/>
              </a:lnSpc>
              <a:buFont typeface="Wingdings" panose="05000000000000000000" pitchFamily="2" charset="2"/>
              <a:buChar char="n"/>
              <a:defRPr/>
            </a:pPr>
            <a:r>
              <a:rPr lang="zh-CN" altLang="en-US" sz="1800" dirty="0" bmk="_Toc392188109">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“生均拨款总额”指的是总数，而不是生均值</a:t>
            </a:r>
          </a:p>
          <a:p>
            <a:pPr marL="457200" indent="-457200" algn="just">
              <a:lnSpc>
                <a:spcPct val="150000"/>
              </a:lnSpc>
              <a:buFont typeface="Wingdings" panose="05000000000000000000" pitchFamily="2" charset="2"/>
              <a:buChar char="n"/>
              <a:defRPr/>
            </a:pPr>
            <a:r>
              <a:rPr lang="zh-CN" altLang="en-US" sz="1800" dirty="0" bmk="_Toc392188109">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本表除明确指出计算全校或专科相关收支情况外，</a:t>
            </a:r>
            <a:endParaRPr lang="en-US" altLang="zh-CN" sz="1800" dirty="0" bmk="_Toc392188109">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endParaRPr>
          </a:p>
          <a:p>
            <a:pPr indent="0" algn="just">
              <a:lnSpc>
                <a:spcPct val="150000"/>
              </a:lnSpc>
              <a:defRPr/>
            </a:pPr>
            <a:r>
              <a:rPr lang="zh-CN" altLang="en-US" sz="1800" dirty="0" bmk="_Toc392188109">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均特指本科经费收支情况。</a:t>
            </a:r>
          </a:p>
          <a:p>
            <a:pPr marL="457200" indent="-457200" algn="just">
              <a:lnSpc>
                <a:spcPct val="150000"/>
              </a:lnSpc>
              <a:buFont typeface="Wingdings" panose="05000000000000000000" pitchFamily="2" charset="2"/>
              <a:buChar char="n"/>
              <a:defRPr/>
            </a:pPr>
            <a:r>
              <a:rPr lang="zh-CN" altLang="en-US" sz="1800" dirty="0" bmk="_Toc392188109">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请注意经费单位为“万元”</a:t>
            </a:r>
          </a:p>
        </p:txBody>
      </p:sp>
      <p:graphicFrame>
        <p:nvGraphicFramePr>
          <p:cNvPr id="6" name="表格 5">
            <a:extLst>
              <a:ext uri="{FF2B5EF4-FFF2-40B4-BE49-F238E27FC236}">
                <a16:creationId xmlns:a16="http://schemas.microsoft.com/office/drawing/2014/main" xmlns="" id="{4AB9B444-574E-433E-9747-08A5FD021E38}"/>
              </a:ext>
            </a:extLst>
          </p:cNvPr>
          <p:cNvGraphicFramePr>
            <a:graphicFrameLocks noGrp="1"/>
          </p:cNvGraphicFramePr>
          <p:nvPr>
            <p:extLst>
              <p:ext uri="{D42A27DB-BD31-4B8C-83A1-F6EECF244321}">
                <p14:modId xmlns:p14="http://schemas.microsoft.com/office/powerpoint/2010/main" val="2354403948"/>
              </p:ext>
            </p:extLst>
          </p:nvPr>
        </p:nvGraphicFramePr>
        <p:xfrm>
          <a:off x="7019971" y="16014"/>
          <a:ext cx="5172029" cy="6841991"/>
        </p:xfrm>
        <a:graphic>
          <a:graphicData uri="http://schemas.openxmlformats.org/drawingml/2006/table">
            <a:tbl>
              <a:tblPr firstRow="1" firstCol="1" bandRow="1"/>
              <a:tblGrid>
                <a:gridCol w="2190883">
                  <a:extLst>
                    <a:ext uri="{9D8B030D-6E8A-4147-A177-3AD203B41FA5}">
                      <a16:colId xmlns:a16="http://schemas.microsoft.com/office/drawing/2014/main" xmlns="" val="1867750120"/>
                    </a:ext>
                  </a:extLst>
                </a:gridCol>
                <a:gridCol w="2057410">
                  <a:extLst>
                    <a:ext uri="{9D8B030D-6E8A-4147-A177-3AD203B41FA5}">
                      <a16:colId xmlns:a16="http://schemas.microsoft.com/office/drawing/2014/main" xmlns="" val="4187422315"/>
                    </a:ext>
                  </a:extLst>
                </a:gridCol>
                <a:gridCol w="923736">
                  <a:extLst>
                    <a:ext uri="{9D8B030D-6E8A-4147-A177-3AD203B41FA5}">
                      <a16:colId xmlns:a16="http://schemas.microsoft.com/office/drawing/2014/main" xmlns="" val="1060159598"/>
                    </a:ext>
                  </a:extLst>
                </a:gridCol>
              </a:tblGrid>
              <a:tr h="333428">
                <a:tc gridSpan="3">
                  <a:txBody>
                    <a:bodyPr/>
                    <a:lstStyle/>
                    <a:p>
                      <a:pPr algn="ctr">
                        <a:spcAft>
                          <a:spcPts val="0"/>
                        </a:spcAft>
                      </a:pPr>
                      <a:r>
                        <a:rPr lang="zh-CN" sz="600" b="1" kern="1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项目</a:t>
                      </a:r>
                      <a:endParaRPr lang="zh-CN" sz="6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41025" marR="41025" marT="21652" marB="216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1179472373"/>
                  </a:ext>
                </a:extLst>
              </a:tr>
              <a:tr h="321059">
                <a:tc rowSpan="12">
                  <a:txBody>
                    <a:bodyPr/>
                    <a:lstStyle/>
                    <a:p>
                      <a:pPr algn="just">
                        <a:spcAft>
                          <a:spcPts val="0"/>
                        </a:spcAft>
                      </a:pPr>
                      <a:r>
                        <a:rPr lang="en-US" sz="600" b="1" kern="100" dirty="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1.</a:t>
                      </a:r>
                      <a:r>
                        <a:rPr lang="zh-CN" sz="600" b="1" kern="1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教学经费支出（万元）</a:t>
                      </a:r>
                      <a:endParaRPr lang="zh-CN" sz="6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41025" marR="41025" marT="21652" marB="216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r>
                        <a:rPr lang="zh-CN" sz="600"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支出总计</a:t>
                      </a:r>
                      <a:endParaRPr lang="zh-CN" sz="600" kern="100">
                        <a:effectLst/>
                        <a:latin typeface="Times New Roman" panose="02020603050405020304" pitchFamily="18" charset="0"/>
                        <a:ea typeface="仿宋" panose="02010609060101010101" pitchFamily="49" charset="-122"/>
                        <a:cs typeface="黑体" panose="02010609060101010101" pitchFamily="49" charset="-122"/>
                      </a:endParaRPr>
                    </a:p>
                  </a:txBody>
                  <a:tcPr marL="41025" marR="41025" marT="21652" marB="216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xmlns="" val="3421826503"/>
                  </a:ext>
                </a:extLst>
              </a:tr>
              <a:tr h="321059">
                <a:tc vMerge="1">
                  <a:txBody>
                    <a:bodyPr/>
                    <a:lstStyle/>
                    <a:p>
                      <a:endParaRPr lang="zh-CN" altLang="en-US"/>
                    </a:p>
                  </a:txBody>
                  <a:tcPr/>
                </a:tc>
                <a:tc gridSpan="2">
                  <a:txBody>
                    <a:bodyPr/>
                    <a:lstStyle/>
                    <a:p>
                      <a:pPr algn="just">
                        <a:spcAft>
                          <a:spcPts val="0"/>
                        </a:spcAft>
                      </a:pPr>
                      <a:r>
                        <a:rPr lang="zh-CN" sz="600"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教学日常运行支出</a:t>
                      </a:r>
                      <a:endParaRPr lang="zh-CN" sz="600" kern="100">
                        <a:effectLst/>
                        <a:latin typeface="Times New Roman" panose="02020603050405020304" pitchFamily="18" charset="0"/>
                        <a:ea typeface="仿宋" panose="02010609060101010101" pitchFamily="49" charset="-122"/>
                        <a:cs typeface="黑体" panose="02010609060101010101" pitchFamily="49" charset="-122"/>
                      </a:endParaRPr>
                    </a:p>
                  </a:txBody>
                  <a:tcPr marL="41025" marR="41025" marT="21652" marB="216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xmlns="" val="3157899592"/>
                  </a:ext>
                </a:extLst>
              </a:tr>
              <a:tr h="321059">
                <a:tc vMerge="1">
                  <a:txBody>
                    <a:bodyPr/>
                    <a:lstStyle/>
                    <a:p>
                      <a:endParaRPr lang="zh-CN" altLang="en-US"/>
                    </a:p>
                  </a:txBody>
                  <a:tcPr/>
                </a:tc>
                <a:tc gridSpan="2">
                  <a:txBody>
                    <a:bodyPr/>
                    <a:lstStyle/>
                    <a:p>
                      <a:pPr algn="just">
                        <a:spcAft>
                          <a:spcPts val="0"/>
                        </a:spcAft>
                      </a:pPr>
                      <a:r>
                        <a:rPr lang="zh-CN" sz="600" kern="1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教学改革支出</a:t>
                      </a:r>
                      <a:endParaRPr lang="zh-CN" sz="6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41025" marR="41025" marT="21652" marB="216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xmlns="" val="2845046956"/>
                  </a:ext>
                </a:extLst>
              </a:tr>
              <a:tr h="321059">
                <a:tc vMerge="1">
                  <a:txBody>
                    <a:bodyPr/>
                    <a:lstStyle/>
                    <a:p>
                      <a:endParaRPr lang="zh-CN" altLang="en-US"/>
                    </a:p>
                  </a:txBody>
                  <a:tcPr/>
                </a:tc>
                <a:tc gridSpan="2">
                  <a:txBody>
                    <a:bodyPr/>
                    <a:lstStyle/>
                    <a:p>
                      <a:pPr algn="just">
                        <a:spcAft>
                          <a:spcPts val="0"/>
                        </a:spcAft>
                      </a:pPr>
                      <a:r>
                        <a:rPr lang="zh-CN" sz="600"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专业建设支出</a:t>
                      </a:r>
                      <a:endParaRPr lang="zh-CN" sz="600" kern="100">
                        <a:effectLst/>
                        <a:latin typeface="Times New Roman" panose="02020603050405020304" pitchFamily="18" charset="0"/>
                        <a:ea typeface="仿宋" panose="02010609060101010101" pitchFamily="49" charset="-122"/>
                        <a:cs typeface="黑体" panose="02010609060101010101" pitchFamily="49" charset="-122"/>
                      </a:endParaRPr>
                    </a:p>
                  </a:txBody>
                  <a:tcPr marL="41025" marR="41025" marT="21652" marB="216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xmlns="" val="3692780264"/>
                  </a:ext>
                </a:extLst>
              </a:tr>
              <a:tr h="321059">
                <a:tc vMerge="1">
                  <a:txBody>
                    <a:bodyPr/>
                    <a:lstStyle/>
                    <a:p>
                      <a:endParaRPr lang="zh-CN" altLang="en-US"/>
                    </a:p>
                  </a:txBody>
                  <a:tcPr/>
                </a:tc>
                <a:tc gridSpan="2">
                  <a:txBody>
                    <a:bodyPr/>
                    <a:lstStyle/>
                    <a:p>
                      <a:pPr algn="just">
                        <a:spcAft>
                          <a:spcPts val="0"/>
                        </a:spcAft>
                      </a:pPr>
                      <a:r>
                        <a:rPr lang="zh-CN" sz="600"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实践教学支出</a:t>
                      </a:r>
                      <a:endParaRPr lang="zh-CN" sz="600" kern="100">
                        <a:effectLst/>
                        <a:latin typeface="Times New Roman" panose="02020603050405020304" pitchFamily="18" charset="0"/>
                        <a:ea typeface="仿宋" panose="02010609060101010101" pitchFamily="49" charset="-122"/>
                        <a:cs typeface="黑体" panose="02010609060101010101" pitchFamily="49" charset="-122"/>
                      </a:endParaRPr>
                    </a:p>
                  </a:txBody>
                  <a:tcPr marL="41025" marR="41025" marT="21652" marB="216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xmlns="" val="2666619444"/>
                  </a:ext>
                </a:extLst>
              </a:tr>
              <a:tr h="307557">
                <a:tc vMerge="1">
                  <a:txBody>
                    <a:bodyPr/>
                    <a:lstStyle/>
                    <a:p>
                      <a:endParaRPr lang="zh-CN" altLang="en-US"/>
                    </a:p>
                  </a:txBody>
                  <a:tcPr/>
                </a:tc>
                <a:tc gridSpan="2">
                  <a:txBody>
                    <a:bodyPr/>
                    <a:lstStyle/>
                    <a:p>
                      <a:pPr indent="266700" algn="just">
                        <a:spcAft>
                          <a:spcPts val="0"/>
                        </a:spcAft>
                      </a:pPr>
                      <a:r>
                        <a:rPr lang="zh-CN" sz="600"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其中：实验经费支出</a:t>
                      </a:r>
                      <a:endParaRPr lang="zh-CN" sz="600" kern="100">
                        <a:effectLst/>
                        <a:latin typeface="Times New Roman" panose="02020603050405020304" pitchFamily="18" charset="0"/>
                        <a:ea typeface="仿宋" panose="02010609060101010101" pitchFamily="49" charset="-122"/>
                        <a:cs typeface="黑体" panose="02010609060101010101" pitchFamily="49" charset="-122"/>
                      </a:endParaRPr>
                    </a:p>
                  </a:txBody>
                  <a:tcPr marL="41025" marR="41025" marT="21652" marB="216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xmlns="" val="2229890848"/>
                  </a:ext>
                </a:extLst>
              </a:tr>
              <a:tr h="293955">
                <a:tc vMerge="1">
                  <a:txBody>
                    <a:bodyPr/>
                    <a:lstStyle/>
                    <a:p>
                      <a:endParaRPr lang="zh-CN" altLang="en-US"/>
                    </a:p>
                  </a:txBody>
                  <a:tcPr/>
                </a:tc>
                <a:tc gridSpan="2">
                  <a:txBody>
                    <a:bodyPr/>
                    <a:lstStyle/>
                    <a:p>
                      <a:pPr indent="666750" algn="just">
                        <a:spcAft>
                          <a:spcPts val="0"/>
                        </a:spcAft>
                      </a:pPr>
                      <a:r>
                        <a:rPr lang="zh-CN" sz="600" kern="1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实习经费支出</a:t>
                      </a:r>
                      <a:endParaRPr lang="zh-CN" sz="6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41025" marR="41025" marT="21652" marB="216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xmlns="" val="1842463875"/>
                  </a:ext>
                </a:extLst>
              </a:tr>
              <a:tr h="321059">
                <a:tc vMerge="1">
                  <a:txBody>
                    <a:bodyPr/>
                    <a:lstStyle/>
                    <a:p>
                      <a:endParaRPr lang="zh-CN" altLang="en-US"/>
                    </a:p>
                  </a:txBody>
                  <a:tcPr/>
                </a:tc>
                <a:tc gridSpan="2">
                  <a:txBody>
                    <a:bodyPr/>
                    <a:lstStyle/>
                    <a:p>
                      <a:pPr algn="just">
                        <a:spcAft>
                          <a:spcPts val="0"/>
                        </a:spcAft>
                      </a:pPr>
                      <a:r>
                        <a:rPr lang="zh-CN" sz="600" kern="1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思政专项经费支出</a:t>
                      </a:r>
                      <a:endParaRPr lang="zh-CN" sz="6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41025" marR="41025" marT="21652" marB="216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xmlns="" val="3526863666"/>
                  </a:ext>
                </a:extLst>
              </a:tr>
              <a:tr h="321059">
                <a:tc vMerge="1">
                  <a:txBody>
                    <a:bodyPr/>
                    <a:lstStyle/>
                    <a:p>
                      <a:endParaRPr lang="zh-CN" altLang="en-US"/>
                    </a:p>
                  </a:txBody>
                  <a:tcPr/>
                </a:tc>
                <a:tc gridSpan="2">
                  <a:txBody>
                    <a:bodyPr/>
                    <a:lstStyle/>
                    <a:p>
                      <a:pPr algn="just">
                        <a:spcAft>
                          <a:spcPts val="0"/>
                        </a:spcAft>
                      </a:pPr>
                      <a:r>
                        <a:rPr lang="en-US" altLang="zh-CN" sz="600" kern="100" dirty="0">
                          <a:solidFill>
                            <a:srgbClr val="FF0000"/>
                          </a:solidFill>
                          <a:effectLst/>
                          <a:latin typeface="Times New Roman" panose="02020603050405020304" pitchFamily="18" charset="0"/>
                          <a:ea typeface="仿宋" panose="02010609060101010101" pitchFamily="49" charset="-122"/>
                          <a:cs typeface="黑体" panose="02010609060101010101" pitchFamily="49" charset="-122"/>
                        </a:rPr>
                        <a:t> </a:t>
                      </a:r>
                      <a:r>
                        <a:rPr lang="zh-CN" altLang="en-US" sz="600" kern="100" dirty="0">
                          <a:solidFill>
                            <a:srgbClr val="FF0000"/>
                          </a:solidFill>
                          <a:effectLst/>
                          <a:latin typeface="Times New Roman" panose="02020603050405020304" pitchFamily="18" charset="0"/>
                          <a:ea typeface="仿宋" panose="02010609060101010101" pitchFamily="49" charset="-122"/>
                          <a:cs typeface="黑体" panose="02010609060101010101" pitchFamily="49" charset="-122"/>
                        </a:rPr>
                        <a:t>其中：网络思政工作专项经费支出</a:t>
                      </a:r>
                      <a:endParaRPr lang="zh-CN" sz="600" kern="100" dirty="0">
                        <a:solidFill>
                          <a:srgbClr val="FF0000"/>
                        </a:solidFill>
                        <a:effectLst/>
                        <a:latin typeface="Times New Roman" panose="02020603050405020304" pitchFamily="18" charset="0"/>
                        <a:ea typeface="仿宋" panose="02010609060101010101" pitchFamily="49" charset="-122"/>
                        <a:cs typeface="黑体" panose="02010609060101010101" pitchFamily="49" charset="-122"/>
                      </a:endParaRPr>
                    </a:p>
                  </a:txBody>
                  <a:tcPr marL="41025" marR="41025" marT="21652" marB="216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xmlns="" val="10009"/>
                  </a:ext>
                </a:extLst>
              </a:tr>
              <a:tr h="321059">
                <a:tc vMerge="1">
                  <a:txBody>
                    <a:bodyPr/>
                    <a:lstStyle/>
                    <a:p>
                      <a:endParaRPr lang="zh-CN" altLang="en-US"/>
                    </a:p>
                  </a:txBody>
                  <a:tcPr/>
                </a:tc>
                <a:tc gridSpan="2">
                  <a:txBody>
                    <a:bodyPr/>
                    <a:lstStyle/>
                    <a:p>
                      <a:pPr algn="just">
                        <a:spcAft>
                          <a:spcPts val="0"/>
                        </a:spcAft>
                      </a:pPr>
                      <a:r>
                        <a:rPr lang="zh-CN" sz="600"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其他教学专项</a:t>
                      </a:r>
                      <a:endParaRPr lang="zh-CN" sz="600" kern="100">
                        <a:effectLst/>
                        <a:latin typeface="Times New Roman" panose="02020603050405020304" pitchFamily="18" charset="0"/>
                        <a:ea typeface="仿宋" panose="02010609060101010101" pitchFamily="49" charset="-122"/>
                        <a:cs typeface="黑体" panose="02010609060101010101" pitchFamily="49" charset="-122"/>
                      </a:endParaRPr>
                    </a:p>
                  </a:txBody>
                  <a:tcPr marL="41025" marR="41025" marT="21652" marB="216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xmlns="" val="3793668178"/>
                  </a:ext>
                </a:extLst>
              </a:tr>
              <a:tr h="321059">
                <a:tc vMerge="1">
                  <a:txBody>
                    <a:bodyPr/>
                    <a:lstStyle/>
                    <a:p>
                      <a:endParaRPr lang="zh-CN" altLang="en-US"/>
                    </a:p>
                  </a:txBody>
                  <a:tcPr/>
                </a:tc>
                <a:tc gridSpan="2">
                  <a:txBody>
                    <a:bodyPr/>
                    <a:lstStyle/>
                    <a:p>
                      <a:pPr algn="just">
                        <a:spcAft>
                          <a:spcPts val="0"/>
                        </a:spcAft>
                      </a:pPr>
                      <a:r>
                        <a:rPr lang="zh-CN" sz="600"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学生活动经费支出</a:t>
                      </a:r>
                      <a:endParaRPr lang="zh-CN" sz="600" kern="100">
                        <a:effectLst/>
                        <a:latin typeface="Times New Roman" panose="02020603050405020304" pitchFamily="18" charset="0"/>
                        <a:ea typeface="仿宋" panose="02010609060101010101" pitchFamily="49" charset="-122"/>
                        <a:cs typeface="黑体" panose="02010609060101010101" pitchFamily="49" charset="-122"/>
                      </a:endParaRPr>
                    </a:p>
                  </a:txBody>
                  <a:tcPr marL="41025" marR="41025" marT="21652" marB="216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xmlns="" val="1609878848"/>
                  </a:ext>
                </a:extLst>
              </a:tr>
              <a:tr h="323812">
                <a:tc vMerge="1">
                  <a:txBody>
                    <a:bodyPr/>
                    <a:lstStyle/>
                    <a:p>
                      <a:endParaRPr lang="zh-CN" altLang="en-US"/>
                    </a:p>
                  </a:txBody>
                  <a:tcPr/>
                </a:tc>
                <a:tc gridSpan="2">
                  <a:txBody>
                    <a:bodyPr/>
                    <a:lstStyle/>
                    <a:p>
                      <a:pPr algn="just">
                        <a:spcAft>
                          <a:spcPts val="0"/>
                        </a:spcAft>
                      </a:pPr>
                      <a:r>
                        <a:rPr lang="zh-CN" sz="600"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教师培训进修专项经费支出</a:t>
                      </a:r>
                      <a:endParaRPr lang="zh-CN" sz="600" kern="100">
                        <a:effectLst/>
                        <a:latin typeface="Times New Roman" panose="02020603050405020304" pitchFamily="18" charset="0"/>
                        <a:ea typeface="仿宋" panose="02010609060101010101" pitchFamily="49" charset="-122"/>
                        <a:cs typeface="黑体" panose="02010609060101010101" pitchFamily="49" charset="-122"/>
                      </a:endParaRPr>
                    </a:p>
                  </a:txBody>
                  <a:tcPr marL="41025" marR="41025" marT="21652" marB="216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xmlns="" val="250010976"/>
                  </a:ext>
                </a:extLst>
              </a:tr>
              <a:tr h="499780">
                <a:tc rowSpan="8">
                  <a:txBody>
                    <a:bodyPr/>
                    <a:lstStyle/>
                    <a:p>
                      <a:pPr algn="just">
                        <a:spcAft>
                          <a:spcPts val="0"/>
                        </a:spcAft>
                      </a:pPr>
                      <a:r>
                        <a:rPr lang="en-US" sz="600" b="1" kern="100" dirty="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2.</a:t>
                      </a:r>
                      <a:r>
                        <a:rPr lang="zh-CN" sz="600" b="1" kern="1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教育事业收入（万元）</a:t>
                      </a:r>
                      <a:endParaRPr lang="zh-CN" sz="6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41025" marR="41025" marT="21652" marB="216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r>
                        <a:rPr lang="zh-CN" sz="600" kern="1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经常性预算内事业费拨款</a:t>
                      </a:r>
                      <a:endParaRPr lang="zh-CN" sz="6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41025" marR="41025" marT="21652" marB="216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xmlns="" val="3636293152"/>
                  </a:ext>
                </a:extLst>
              </a:tr>
              <a:tr h="296676">
                <a:tc vMerge="1">
                  <a:txBody>
                    <a:bodyPr/>
                    <a:lstStyle/>
                    <a:p>
                      <a:endParaRPr lang="zh-CN" altLang="en-US"/>
                    </a:p>
                  </a:txBody>
                  <a:tcPr/>
                </a:tc>
                <a:tc gridSpan="2">
                  <a:txBody>
                    <a:bodyPr/>
                    <a:lstStyle/>
                    <a:p>
                      <a:pPr marL="400050" algn="just">
                        <a:spcAft>
                          <a:spcPts val="0"/>
                        </a:spcAft>
                      </a:pPr>
                      <a:r>
                        <a:rPr lang="zh-CN" sz="600" kern="1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教改专项拨款（国家）</a:t>
                      </a:r>
                      <a:endParaRPr lang="zh-CN" sz="6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41025" marR="41025" marT="21652" marB="216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xmlns="" val="1163877604"/>
                  </a:ext>
                </a:extLst>
              </a:tr>
              <a:tr h="239073">
                <a:tc vMerge="1">
                  <a:txBody>
                    <a:bodyPr/>
                    <a:lstStyle/>
                    <a:p>
                      <a:endParaRPr lang="zh-CN" altLang="en-US"/>
                    </a:p>
                  </a:txBody>
                  <a:tcPr/>
                </a:tc>
                <a:tc gridSpan="2">
                  <a:txBody>
                    <a:bodyPr/>
                    <a:lstStyle/>
                    <a:p>
                      <a:pPr marL="400050" algn="l">
                        <a:spcAft>
                          <a:spcPts val="0"/>
                        </a:spcAft>
                      </a:pPr>
                      <a:r>
                        <a:rPr lang="zh-CN" sz="600" kern="1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教改专项拨款（地方）</a:t>
                      </a:r>
                      <a:endParaRPr lang="zh-CN" sz="6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41025" marR="41025" marT="21652" marB="216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xmlns="" val="1903862718"/>
                  </a:ext>
                </a:extLst>
              </a:tr>
              <a:tr h="254016">
                <a:tc vMerge="1">
                  <a:txBody>
                    <a:bodyPr/>
                    <a:lstStyle/>
                    <a:p>
                      <a:endParaRPr lang="zh-CN" altLang="en-US"/>
                    </a:p>
                  </a:txBody>
                  <a:tcPr/>
                </a:tc>
                <a:tc rowSpan="2">
                  <a:txBody>
                    <a:bodyPr/>
                    <a:lstStyle/>
                    <a:p>
                      <a:pPr algn="just">
                        <a:spcAft>
                          <a:spcPts val="0"/>
                        </a:spcAft>
                      </a:pPr>
                      <a:r>
                        <a:rPr lang="zh-CN" sz="600"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本科生生均拨款总额</a:t>
                      </a:r>
                      <a:endParaRPr lang="zh-CN" sz="600" kern="100">
                        <a:effectLst/>
                        <a:latin typeface="Times New Roman" panose="02020603050405020304" pitchFamily="18" charset="0"/>
                        <a:ea typeface="仿宋" panose="02010609060101010101" pitchFamily="49" charset="-122"/>
                        <a:cs typeface="黑体" panose="02010609060101010101" pitchFamily="49" charset="-122"/>
                      </a:endParaRPr>
                    </a:p>
                  </a:txBody>
                  <a:tcPr marL="41025" marR="41025" marT="21652" marB="216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600"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国家</a:t>
                      </a:r>
                      <a:endParaRPr lang="zh-CN" sz="600" kern="100">
                        <a:effectLst/>
                        <a:latin typeface="Times New Roman" panose="02020603050405020304" pitchFamily="18" charset="0"/>
                        <a:ea typeface="仿宋" panose="02010609060101010101" pitchFamily="49" charset="-122"/>
                        <a:cs typeface="黑体" panose="02010609060101010101" pitchFamily="49" charset="-122"/>
                      </a:endParaRPr>
                    </a:p>
                  </a:txBody>
                  <a:tcPr marL="41025" marR="41025" marT="21652" marB="216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69468582"/>
                  </a:ext>
                </a:extLst>
              </a:tr>
              <a:tr h="262265">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600"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地方</a:t>
                      </a:r>
                      <a:endParaRPr lang="zh-CN" sz="600" kern="100">
                        <a:effectLst/>
                        <a:latin typeface="Times New Roman" panose="02020603050405020304" pitchFamily="18" charset="0"/>
                        <a:ea typeface="仿宋" panose="02010609060101010101" pitchFamily="49" charset="-122"/>
                        <a:cs typeface="黑体" panose="02010609060101010101" pitchFamily="49" charset="-122"/>
                      </a:endParaRPr>
                    </a:p>
                  </a:txBody>
                  <a:tcPr marL="41025" marR="41025" marT="21652" marB="216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68356951"/>
                  </a:ext>
                </a:extLst>
              </a:tr>
              <a:tr h="499780">
                <a:tc vMerge="1">
                  <a:txBody>
                    <a:bodyPr/>
                    <a:lstStyle/>
                    <a:p>
                      <a:endParaRPr lang="zh-CN" altLang="en-US"/>
                    </a:p>
                  </a:txBody>
                  <a:tcPr/>
                </a:tc>
                <a:tc gridSpan="2">
                  <a:txBody>
                    <a:bodyPr/>
                    <a:lstStyle/>
                    <a:p>
                      <a:pPr algn="just">
                        <a:spcAft>
                          <a:spcPts val="0"/>
                        </a:spcAft>
                      </a:pPr>
                      <a:r>
                        <a:rPr lang="zh-CN" sz="600"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专科生生均拨款总额</a:t>
                      </a:r>
                      <a:endParaRPr lang="zh-CN" sz="600" kern="100">
                        <a:effectLst/>
                        <a:latin typeface="Times New Roman" panose="02020603050405020304" pitchFamily="18" charset="0"/>
                        <a:ea typeface="仿宋" panose="02010609060101010101" pitchFamily="49" charset="-122"/>
                        <a:cs typeface="黑体" panose="02010609060101010101" pitchFamily="49" charset="-122"/>
                      </a:endParaRPr>
                    </a:p>
                  </a:txBody>
                  <a:tcPr marL="41025" marR="41025" marT="21652" marB="216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xmlns="" val="2482952649"/>
                  </a:ext>
                </a:extLst>
              </a:tr>
              <a:tr h="321059">
                <a:tc vMerge="1">
                  <a:txBody>
                    <a:bodyPr/>
                    <a:lstStyle/>
                    <a:p>
                      <a:endParaRPr lang="zh-CN" altLang="en-US"/>
                    </a:p>
                  </a:txBody>
                  <a:tcPr/>
                </a:tc>
                <a:tc gridSpan="2">
                  <a:txBody>
                    <a:bodyPr/>
                    <a:lstStyle/>
                    <a:p>
                      <a:pPr algn="just">
                        <a:spcAft>
                          <a:spcPts val="0"/>
                        </a:spcAft>
                      </a:pPr>
                      <a:r>
                        <a:rPr lang="zh-CN" sz="600"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本科生学费收入</a:t>
                      </a:r>
                      <a:endParaRPr lang="zh-CN" sz="600" kern="100">
                        <a:effectLst/>
                        <a:latin typeface="Times New Roman" panose="02020603050405020304" pitchFamily="18" charset="0"/>
                        <a:ea typeface="仿宋" panose="02010609060101010101" pitchFamily="49" charset="-122"/>
                        <a:cs typeface="黑体" panose="02010609060101010101" pitchFamily="49" charset="-122"/>
                      </a:endParaRPr>
                    </a:p>
                  </a:txBody>
                  <a:tcPr marL="41025" marR="41025" marT="21652" marB="216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xmlns="" val="1577801743"/>
                  </a:ext>
                </a:extLst>
              </a:tr>
              <a:tr h="321059">
                <a:tc vMerge="1">
                  <a:txBody>
                    <a:bodyPr/>
                    <a:lstStyle/>
                    <a:p>
                      <a:endParaRPr lang="zh-CN" altLang="en-US"/>
                    </a:p>
                  </a:txBody>
                  <a:tcPr/>
                </a:tc>
                <a:tc gridSpan="2">
                  <a:txBody>
                    <a:bodyPr/>
                    <a:lstStyle/>
                    <a:p>
                      <a:pPr algn="just">
                        <a:spcAft>
                          <a:spcPts val="0"/>
                        </a:spcAft>
                      </a:pPr>
                      <a:r>
                        <a:rPr lang="zh-CN" sz="600" kern="1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高职高专学费收入</a:t>
                      </a:r>
                      <a:endParaRPr lang="zh-CN" sz="6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41025" marR="41025" marT="21652" marB="216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xmlns="" val="4179354813"/>
                  </a:ext>
                </a:extLst>
              </a:tr>
            </a:tbl>
          </a:graphicData>
        </a:graphic>
      </p:graphicFrame>
    </p:spTree>
    <p:extLst>
      <p:ext uri="{BB962C8B-B14F-4D97-AF65-F5344CB8AC3E}">
        <p14:creationId xmlns:p14="http://schemas.microsoft.com/office/powerpoint/2010/main" val="27929060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bwMode="auto">
          <a:xfrm>
            <a:off x="410449" y="374156"/>
            <a:ext cx="6368824" cy="512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algn="ctr" rtl="0" eaLnBrk="1" fontAlgn="base" hangingPunct="1">
              <a:spcBef>
                <a:spcPct val="0"/>
              </a:spcBef>
              <a:spcAft>
                <a:spcPct val="0"/>
              </a:spcAft>
              <a:buFont typeface="Arial" panose="020B0604020202020204" pitchFamily="34" charset="0"/>
              <a:defRPr sz="1200" kern="1200">
                <a:solidFill>
                  <a:srgbClr val="898989"/>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l"/>
            <a:r>
              <a:rPr lang="zh-CN" altLang="en-US" sz="2800" b="1" dirty="0">
                <a:latin typeface="Times New Roman" panose="02020603050405020304" pitchFamily="18" charset="0"/>
                <a:ea typeface="仿宋" panose="02010609060101010101" pitchFamily="49" charset="-122"/>
              </a:rPr>
              <a:t>（三）教职工信息</a:t>
            </a:r>
          </a:p>
        </p:txBody>
      </p:sp>
      <p:sp>
        <p:nvSpPr>
          <p:cNvPr id="3" name="矩形 2"/>
          <p:cNvSpPr/>
          <p:nvPr/>
        </p:nvSpPr>
        <p:spPr>
          <a:xfrm>
            <a:off x="1468274" y="886192"/>
            <a:ext cx="9595863" cy="461665"/>
          </a:xfrm>
          <a:prstGeom prst="rect">
            <a:avLst/>
          </a:prstGeom>
        </p:spPr>
        <p:txBody>
          <a:bodyPr wrap="square" anchor="b">
            <a:spAutoFit/>
          </a:bodyPr>
          <a:lstStyle/>
          <a:p>
            <a:pPr lvl="0" algn="just">
              <a:defRPr/>
            </a:pPr>
            <a:r>
              <a:rPr lang="zh-CN" altLang="en-US" sz="2400" b="1" dirty="0">
                <a:solidFill>
                  <a:srgbClr val="4EA4DD"/>
                </a:solidFill>
                <a:latin typeface="Times New Roman" panose="02020603050405020304" pitchFamily="18" charset="0"/>
                <a:ea typeface="仿宋" panose="02010609060101010101" pitchFamily="49" charset="-122"/>
              </a:rPr>
              <a:t>表</a:t>
            </a:r>
            <a:r>
              <a:rPr lang="en-US" altLang="zh-CN" sz="2400" b="1" dirty="0">
                <a:solidFill>
                  <a:srgbClr val="4EA4DD"/>
                </a:solidFill>
                <a:latin typeface="Times New Roman" panose="02020603050405020304" pitchFamily="18" charset="0"/>
                <a:ea typeface="仿宋" panose="02010609060101010101" pitchFamily="49" charset="-122"/>
              </a:rPr>
              <a:t>3-2  </a:t>
            </a:r>
            <a:r>
              <a:rPr lang="zh-CN" altLang="en-US" sz="2400" b="1" dirty="0">
                <a:solidFill>
                  <a:srgbClr val="4EA4DD"/>
                </a:solidFill>
                <a:latin typeface="Times New Roman" panose="02020603050405020304" pitchFamily="18" charset="0"/>
                <a:ea typeface="仿宋" panose="02010609060101010101" pitchFamily="49" charset="-122"/>
              </a:rPr>
              <a:t>相关管理人员基本信息  </a:t>
            </a:r>
            <a:r>
              <a:rPr lang="en-US" altLang="zh-CN" sz="2400" b="1" dirty="0">
                <a:solidFill>
                  <a:srgbClr val="4EA4DD"/>
                </a:solidFill>
                <a:latin typeface="Times New Roman" panose="02020603050405020304" pitchFamily="18" charset="0"/>
                <a:ea typeface="仿宋" panose="02010609060101010101" pitchFamily="49" charset="-122"/>
              </a:rPr>
              <a:t>(</a:t>
            </a:r>
            <a:r>
              <a:rPr lang="zh-CN" altLang="en-US" sz="2400" b="1" dirty="0">
                <a:solidFill>
                  <a:srgbClr val="4EA4DD"/>
                </a:solidFill>
                <a:latin typeface="Times New Roman" panose="02020603050405020304" pitchFamily="18" charset="0"/>
                <a:ea typeface="仿宋" panose="02010609060101010101" pitchFamily="49" charset="-122"/>
              </a:rPr>
              <a:t>时点</a:t>
            </a:r>
            <a:r>
              <a:rPr lang="en-US" altLang="zh-CN" sz="2400" b="1" dirty="0">
                <a:solidFill>
                  <a:srgbClr val="4EA4DD"/>
                </a:solidFill>
                <a:latin typeface="Times New Roman" panose="02020603050405020304" pitchFamily="18" charset="0"/>
                <a:ea typeface="仿宋" panose="02010609060101010101" pitchFamily="49" charset="-122"/>
              </a:rPr>
              <a:t>)   </a:t>
            </a:r>
          </a:p>
        </p:txBody>
      </p:sp>
      <p:sp>
        <p:nvSpPr>
          <p:cNvPr id="5" name="文本框 6">
            <a:extLst>
              <a:ext uri="{FF2B5EF4-FFF2-40B4-BE49-F238E27FC236}">
                <a16:creationId xmlns:a16="http://schemas.microsoft.com/office/drawing/2014/main" xmlns="" id="{AAC50814-131C-41E6-BCA8-F68DE0258E54}"/>
              </a:ext>
            </a:extLst>
          </p:cNvPr>
          <p:cNvSpPr>
            <a:spLocks noChangeArrowheads="1"/>
          </p:cNvSpPr>
          <p:nvPr/>
        </p:nvSpPr>
        <p:spPr bwMode="auto">
          <a:xfrm>
            <a:off x="854899" y="2732380"/>
            <a:ext cx="10209238" cy="238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marL="457200" indent="-457200" algn="just">
              <a:lnSpc>
                <a:spcPct val="150000"/>
              </a:lnSpc>
              <a:buFont typeface="Wingdings" panose="05000000000000000000" pitchFamily="2" charset="2"/>
              <a:buChar char="n"/>
              <a:defRPr/>
            </a:pPr>
            <a:r>
              <a:rPr lang="zh-CN" altLang="en-US" sz="2400" dirty="0" bmk="_Toc392188109">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只需填报所要求五类（学生管理、教学管理、质量监控、就业管理、</a:t>
            </a:r>
            <a:r>
              <a:rPr lang="zh-CN" altLang="en-US" sz="2400" i="1" dirty="0" bmk="_Toc392188109">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心理咨询</a:t>
            </a:r>
            <a:r>
              <a:rPr lang="zh-CN" altLang="en-US" sz="2400" dirty="0" bmk="_Toc392188109">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）即可，不要求填报所有的管理系列人员。</a:t>
            </a:r>
          </a:p>
          <a:p>
            <a:pPr marL="457200" indent="-457200" algn="just">
              <a:lnSpc>
                <a:spcPct val="150000"/>
              </a:lnSpc>
              <a:buFont typeface="Wingdings" panose="05000000000000000000" pitchFamily="2" charset="2"/>
              <a:buChar char="n"/>
              <a:defRPr/>
            </a:pPr>
            <a:r>
              <a:rPr lang="zh-CN" altLang="en-US" sz="2400" dirty="0" bmk="_Toc392188109">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教学管理人员和学生管理人员要求填报学校和院系两级的工作人员。就业管理人员、质量监控人员和心理咨询人员只填写校级工作人员。</a:t>
            </a:r>
          </a:p>
        </p:txBody>
      </p:sp>
      <p:graphicFrame>
        <p:nvGraphicFramePr>
          <p:cNvPr id="6" name="表格 5"/>
          <p:cNvGraphicFramePr>
            <a:graphicFrameLocks noGrp="1"/>
          </p:cNvGraphicFramePr>
          <p:nvPr>
            <p:extLst>
              <p:ext uri="{D42A27DB-BD31-4B8C-83A1-F6EECF244321}">
                <p14:modId xmlns:p14="http://schemas.microsoft.com/office/powerpoint/2010/main" val="1294480074"/>
              </p:ext>
            </p:extLst>
          </p:nvPr>
        </p:nvGraphicFramePr>
        <p:xfrm>
          <a:off x="496719" y="1347857"/>
          <a:ext cx="10413241" cy="1263456"/>
        </p:xfrm>
        <a:graphic>
          <a:graphicData uri="http://schemas.openxmlformats.org/drawingml/2006/table">
            <a:tbl>
              <a:tblPr/>
              <a:tblGrid>
                <a:gridCol w="1426634">
                  <a:extLst>
                    <a:ext uri="{9D8B030D-6E8A-4147-A177-3AD203B41FA5}">
                      <a16:colId xmlns:a16="http://schemas.microsoft.com/office/drawing/2014/main" xmlns="" val="20000"/>
                    </a:ext>
                  </a:extLst>
                </a:gridCol>
                <a:gridCol w="1752270">
                  <a:extLst>
                    <a:ext uri="{9D8B030D-6E8A-4147-A177-3AD203B41FA5}">
                      <a16:colId xmlns:a16="http://schemas.microsoft.com/office/drawing/2014/main" xmlns="" val="20001"/>
                    </a:ext>
                  </a:extLst>
                </a:gridCol>
                <a:gridCol w="2412238">
                  <a:extLst>
                    <a:ext uri="{9D8B030D-6E8A-4147-A177-3AD203B41FA5}">
                      <a16:colId xmlns:a16="http://schemas.microsoft.com/office/drawing/2014/main" xmlns="" val="20002"/>
                    </a:ext>
                  </a:extLst>
                </a:gridCol>
                <a:gridCol w="1753059">
                  <a:extLst>
                    <a:ext uri="{9D8B030D-6E8A-4147-A177-3AD203B41FA5}">
                      <a16:colId xmlns:a16="http://schemas.microsoft.com/office/drawing/2014/main" xmlns="" val="20003"/>
                    </a:ext>
                  </a:extLst>
                </a:gridCol>
                <a:gridCol w="1581434">
                  <a:extLst>
                    <a:ext uri="{9D8B030D-6E8A-4147-A177-3AD203B41FA5}">
                      <a16:colId xmlns:a16="http://schemas.microsoft.com/office/drawing/2014/main" xmlns="" val="20004"/>
                    </a:ext>
                  </a:extLst>
                </a:gridCol>
                <a:gridCol w="1487606">
                  <a:extLst>
                    <a:ext uri="{9D8B030D-6E8A-4147-A177-3AD203B41FA5}">
                      <a16:colId xmlns:a16="http://schemas.microsoft.com/office/drawing/2014/main" xmlns="" val="20005"/>
                    </a:ext>
                  </a:extLst>
                </a:gridCol>
              </a:tblGrid>
              <a:tr h="421152">
                <a:tc>
                  <a:txBody>
                    <a:bodyPr/>
                    <a:lstStyle/>
                    <a:p>
                      <a:pPr algn="ctr">
                        <a:spcAft>
                          <a:spcPts val="0"/>
                        </a:spcAft>
                      </a:pPr>
                      <a:r>
                        <a:rPr lang="zh-CN" sz="1600" b="1" kern="0" dirty="0">
                          <a:solidFill>
                            <a:srgbClr val="000000"/>
                          </a:solidFill>
                          <a:latin typeface="Times New Roman" panose="02020603050405020304" pitchFamily="18" charset="0"/>
                          <a:ea typeface="仿宋" panose="02010609060101010101" pitchFamily="49" charset="-122"/>
                          <a:cs typeface="Times New Roman"/>
                        </a:rPr>
                        <a:t>工号</a:t>
                      </a:r>
                      <a:endParaRPr lang="zh-CN" sz="1600" kern="100" dirty="0">
                        <a:latin typeface="Times New Roman" panose="02020603050405020304" pitchFamily="18" charset="0"/>
                        <a:ea typeface="仿宋" panose="02010609060101010101" pitchFamily="49" charset="-122"/>
                        <a:cs typeface="黑体"/>
                      </a:endParaRPr>
                    </a:p>
                  </a:txBody>
                  <a:tcPr marL="66653" marR="66653" marT="35178" marB="351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0" dirty="0">
                          <a:solidFill>
                            <a:srgbClr val="000000"/>
                          </a:solidFill>
                          <a:latin typeface="Times New Roman" panose="02020603050405020304" pitchFamily="18" charset="0"/>
                          <a:ea typeface="仿宋" panose="02010609060101010101" pitchFamily="49" charset="-122"/>
                          <a:cs typeface="Times New Roman"/>
                        </a:rPr>
                        <a:t>姓名</a:t>
                      </a:r>
                      <a:endParaRPr lang="zh-CN" sz="1600" kern="100" dirty="0">
                        <a:latin typeface="Times New Roman" panose="02020603050405020304" pitchFamily="18" charset="0"/>
                        <a:ea typeface="仿宋" panose="02010609060101010101" pitchFamily="49" charset="-122"/>
                        <a:cs typeface="黑体"/>
                      </a:endParaRPr>
                    </a:p>
                  </a:txBody>
                  <a:tcPr marL="66653" marR="66653" marT="35178" marB="351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0">
                          <a:solidFill>
                            <a:srgbClr val="000000"/>
                          </a:solidFill>
                          <a:latin typeface="Times New Roman" panose="02020603050405020304" pitchFamily="18" charset="0"/>
                          <a:ea typeface="仿宋" panose="02010609060101010101" pitchFamily="49" charset="-122"/>
                          <a:cs typeface="Times New Roman"/>
                        </a:rPr>
                        <a:t>管理人员类别</a:t>
                      </a:r>
                      <a:endParaRPr lang="zh-CN" sz="1600" kern="100">
                        <a:latin typeface="Times New Roman" panose="02020603050405020304" pitchFamily="18" charset="0"/>
                        <a:ea typeface="仿宋" panose="02010609060101010101" pitchFamily="49" charset="-122"/>
                        <a:cs typeface="黑体"/>
                      </a:endParaRPr>
                    </a:p>
                  </a:txBody>
                  <a:tcPr marL="66653" marR="66653" marT="35178" marB="351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0">
                          <a:solidFill>
                            <a:srgbClr val="000000"/>
                          </a:solidFill>
                          <a:latin typeface="Times New Roman" panose="02020603050405020304" pitchFamily="18" charset="0"/>
                          <a:ea typeface="仿宋" panose="02010609060101010101" pitchFamily="49" charset="-122"/>
                          <a:cs typeface="Times New Roman"/>
                        </a:rPr>
                        <a:t>单位号</a:t>
                      </a:r>
                      <a:endParaRPr lang="zh-CN" sz="1600" kern="100">
                        <a:latin typeface="Times New Roman" panose="02020603050405020304" pitchFamily="18" charset="0"/>
                        <a:ea typeface="仿宋" panose="02010609060101010101" pitchFamily="49" charset="-122"/>
                        <a:cs typeface="黑体"/>
                      </a:endParaRPr>
                    </a:p>
                  </a:txBody>
                  <a:tcPr marL="66653" marR="66653" marT="35178" marB="351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0">
                          <a:solidFill>
                            <a:srgbClr val="000000"/>
                          </a:solidFill>
                          <a:latin typeface="Times New Roman" panose="02020603050405020304" pitchFamily="18" charset="0"/>
                          <a:ea typeface="仿宋" panose="02010609060101010101" pitchFamily="49" charset="-122"/>
                          <a:cs typeface="Times New Roman"/>
                        </a:rPr>
                        <a:t>单位名称</a:t>
                      </a:r>
                      <a:endParaRPr lang="zh-CN" sz="1600" kern="100">
                        <a:latin typeface="Times New Roman" panose="02020603050405020304" pitchFamily="18" charset="0"/>
                        <a:ea typeface="仿宋" panose="02010609060101010101" pitchFamily="49" charset="-122"/>
                        <a:cs typeface="黑体"/>
                      </a:endParaRPr>
                    </a:p>
                  </a:txBody>
                  <a:tcPr marL="66653" marR="66653" marT="35178" marB="351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0" dirty="0">
                          <a:solidFill>
                            <a:srgbClr val="000000"/>
                          </a:solidFill>
                          <a:latin typeface="Times New Roman" panose="02020603050405020304" pitchFamily="18" charset="0"/>
                          <a:ea typeface="仿宋" panose="02010609060101010101" pitchFamily="49" charset="-122"/>
                          <a:cs typeface="Times New Roman"/>
                        </a:rPr>
                        <a:t>职务</a:t>
                      </a:r>
                      <a:endParaRPr lang="zh-CN" sz="1600" kern="100" dirty="0">
                        <a:latin typeface="Times New Roman" panose="02020603050405020304" pitchFamily="18" charset="0"/>
                        <a:ea typeface="仿宋" panose="02010609060101010101" pitchFamily="49" charset="-122"/>
                        <a:cs typeface="黑体"/>
                      </a:endParaRPr>
                    </a:p>
                  </a:txBody>
                  <a:tcPr marL="66653" marR="66653" marT="35178" marB="351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21152">
                <a:tc>
                  <a:txBody>
                    <a:bodyPr/>
                    <a:lstStyle/>
                    <a:p>
                      <a:pPr algn="ctr">
                        <a:spcAft>
                          <a:spcPts val="0"/>
                        </a:spcAft>
                      </a:pPr>
                      <a:endParaRPr lang="en-US" sz="1600" kern="0">
                        <a:solidFill>
                          <a:srgbClr val="000000"/>
                        </a:solidFill>
                        <a:latin typeface="Times New Roman" panose="02020603050405020304" pitchFamily="18" charset="0"/>
                        <a:ea typeface="仿宋" panose="02010609060101010101" pitchFamily="49" charset="-122"/>
                        <a:cs typeface="黑体"/>
                      </a:endParaRPr>
                    </a:p>
                  </a:txBody>
                  <a:tcPr marL="66653" marR="66653" marT="35178" marB="351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kern="0" dirty="0">
                        <a:solidFill>
                          <a:srgbClr val="000000"/>
                        </a:solidFill>
                        <a:latin typeface="Times New Roman" panose="02020603050405020304" pitchFamily="18" charset="0"/>
                        <a:ea typeface="仿宋" panose="02010609060101010101" pitchFamily="49" charset="-122"/>
                        <a:cs typeface="黑体"/>
                      </a:endParaRPr>
                    </a:p>
                  </a:txBody>
                  <a:tcPr marL="66653" marR="66653" marT="35178" marB="351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0" dirty="0">
                          <a:solidFill>
                            <a:srgbClr val="000000"/>
                          </a:solidFill>
                          <a:latin typeface="Times New Roman" panose="02020603050405020304" pitchFamily="18" charset="0"/>
                          <a:ea typeface="仿宋" panose="02010609060101010101" pitchFamily="49" charset="-122"/>
                          <a:cs typeface="Times New Roman"/>
                        </a:rPr>
                        <a:t>下拉选择</a:t>
                      </a:r>
                      <a:endParaRPr lang="zh-CN" sz="1600" kern="100" dirty="0">
                        <a:latin typeface="Times New Roman" panose="02020603050405020304" pitchFamily="18" charset="0"/>
                        <a:ea typeface="仿宋" panose="02010609060101010101" pitchFamily="49" charset="-122"/>
                        <a:cs typeface="黑体"/>
                      </a:endParaRPr>
                    </a:p>
                  </a:txBody>
                  <a:tcPr marL="66653" marR="66653" marT="35178" marB="351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kern="0" dirty="0">
                        <a:solidFill>
                          <a:srgbClr val="000000"/>
                        </a:solidFill>
                        <a:latin typeface="Times New Roman" panose="02020603050405020304" pitchFamily="18" charset="0"/>
                        <a:ea typeface="仿宋" panose="02010609060101010101" pitchFamily="49" charset="-122"/>
                        <a:cs typeface="黑体"/>
                      </a:endParaRPr>
                    </a:p>
                  </a:txBody>
                  <a:tcPr marL="66653" marR="66653" marT="35178" marB="351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kern="0">
                        <a:solidFill>
                          <a:srgbClr val="000000"/>
                        </a:solidFill>
                        <a:latin typeface="Times New Roman" panose="02020603050405020304" pitchFamily="18" charset="0"/>
                        <a:ea typeface="仿宋" panose="02010609060101010101" pitchFamily="49" charset="-122"/>
                        <a:cs typeface="黑体"/>
                      </a:endParaRPr>
                    </a:p>
                  </a:txBody>
                  <a:tcPr marL="66653" marR="66653" marT="35178" marB="351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kern="100">
                        <a:solidFill>
                          <a:srgbClr val="000000"/>
                        </a:solidFill>
                        <a:latin typeface="Times New Roman" panose="02020603050405020304" pitchFamily="18" charset="0"/>
                        <a:ea typeface="仿宋" panose="02010609060101010101" pitchFamily="49" charset="-122"/>
                        <a:cs typeface="黑体"/>
                      </a:endParaRPr>
                    </a:p>
                  </a:txBody>
                  <a:tcPr marL="66653" marR="66653" marT="35178" marB="351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21152">
                <a:tc>
                  <a:txBody>
                    <a:bodyPr/>
                    <a:lstStyle/>
                    <a:p>
                      <a:pPr algn="ctr">
                        <a:spcAft>
                          <a:spcPts val="0"/>
                        </a:spcAft>
                      </a:pPr>
                      <a:r>
                        <a:rPr lang="en-US" sz="1600" kern="100">
                          <a:latin typeface="Times New Roman" panose="02020603050405020304" pitchFamily="18" charset="0"/>
                          <a:ea typeface="仿宋" panose="02010609060101010101" pitchFamily="49" charset="-122"/>
                          <a:cs typeface="Arial"/>
                        </a:rPr>
                        <a:t>1001</a:t>
                      </a:r>
                      <a:endParaRPr lang="zh-CN" sz="1600" kern="100">
                        <a:latin typeface="Times New Roman" panose="02020603050405020304" pitchFamily="18" charset="0"/>
                        <a:ea typeface="仿宋" panose="02010609060101010101" pitchFamily="49" charset="-122"/>
                        <a:cs typeface="黑体"/>
                      </a:endParaRPr>
                    </a:p>
                  </a:txBody>
                  <a:tcPr marL="66653" marR="66653" marT="35178" marB="351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dirty="0">
                          <a:latin typeface="Times New Roman" panose="02020603050405020304" pitchFamily="18" charset="0"/>
                          <a:ea typeface="仿宋" panose="02010609060101010101" pitchFamily="49" charset="-122"/>
                          <a:cs typeface="Arial"/>
                        </a:rPr>
                        <a:t>张三</a:t>
                      </a:r>
                      <a:endParaRPr lang="zh-CN" sz="1600" kern="100" dirty="0">
                        <a:latin typeface="Times New Roman" panose="02020603050405020304" pitchFamily="18" charset="0"/>
                        <a:ea typeface="仿宋" panose="02010609060101010101" pitchFamily="49" charset="-122"/>
                        <a:cs typeface="黑体"/>
                      </a:endParaRPr>
                    </a:p>
                  </a:txBody>
                  <a:tcPr marL="66653" marR="66653" marT="35178" marB="351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dirty="0">
                          <a:latin typeface="Times New Roman" panose="02020603050405020304" pitchFamily="18" charset="0"/>
                          <a:ea typeface="仿宋" panose="02010609060101010101" pitchFamily="49" charset="-122"/>
                          <a:cs typeface="Arial"/>
                        </a:rPr>
                        <a:t>学生管理人员</a:t>
                      </a:r>
                      <a:endParaRPr lang="zh-CN" sz="1600" kern="100" dirty="0">
                        <a:latin typeface="Times New Roman" panose="02020603050405020304" pitchFamily="18" charset="0"/>
                        <a:ea typeface="仿宋" panose="02010609060101010101" pitchFamily="49" charset="-122"/>
                        <a:cs typeface="黑体"/>
                      </a:endParaRPr>
                    </a:p>
                  </a:txBody>
                  <a:tcPr marL="66653" marR="66653" marT="35178" marB="351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Times New Roman" panose="02020603050405020304" pitchFamily="18" charset="0"/>
                          <a:ea typeface="仿宋" panose="02010609060101010101" pitchFamily="49" charset="-122"/>
                          <a:cs typeface="Arial"/>
                        </a:rPr>
                        <a:t>002</a:t>
                      </a:r>
                      <a:endParaRPr lang="zh-CN" sz="1600" kern="100" dirty="0">
                        <a:latin typeface="Times New Roman" panose="02020603050405020304" pitchFamily="18" charset="0"/>
                        <a:ea typeface="仿宋" panose="02010609060101010101" pitchFamily="49" charset="-122"/>
                        <a:cs typeface="黑体"/>
                      </a:endParaRPr>
                    </a:p>
                  </a:txBody>
                  <a:tcPr marL="66653" marR="66653" marT="35178" marB="351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dirty="0">
                          <a:latin typeface="Times New Roman" panose="02020603050405020304" pitchFamily="18" charset="0"/>
                          <a:ea typeface="仿宋" panose="02010609060101010101" pitchFamily="49" charset="-122"/>
                          <a:cs typeface="Arial"/>
                        </a:rPr>
                        <a:t>电信学院</a:t>
                      </a:r>
                      <a:endParaRPr lang="zh-CN" sz="1600" kern="100" dirty="0">
                        <a:latin typeface="Times New Roman" panose="02020603050405020304" pitchFamily="18" charset="0"/>
                        <a:ea typeface="仿宋" panose="02010609060101010101" pitchFamily="49" charset="-122"/>
                        <a:cs typeface="黑体"/>
                      </a:endParaRPr>
                    </a:p>
                  </a:txBody>
                  <a:tcPr marL="66653" marR="66653" marT="35178" marB="351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dirty="0">
                          <a:latin typeface="Times New Roman" panose="02020603050405020304" pitchFamily="18" charset="0"/>
                          <a:ea typeface="仿宋" panose="02010609060101010101" pitchFamily="49" charset="-122"/>
                          <a:cs typeface="Arial"/>
                        </a:rPr>
                        <a:t>本科生辅导员</a:t>
                      </a:r>
                      <a:endParaRPr lang="zh-CN" sz="1600" kern="100" dirty="0">
                        <a:latin typeface="Times New Roman" panose="02020603050405020304" pitchFamily="18" charset="0"/>
                        <a:ea typeface="仿宋" panose="02010609060101010101" pitchFamily="49" charset="-122"/>
                        <a:cs typeface="黑体"/>
                      </a:endParaRPr>
                    </a:p>
                  </a:txBody>
                  <a:tcPr marL="66653" marR="66653" marT="35178" marB="351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037705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bwMode="auto">
          <a:xfrm>
            <a:off x="410449" y="374156"/>
            <a:ext cx="6368824" cy="512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algn="ctr" rtl="0" eaLnBrk="1" fontAlgn="base" hangingPunct="1">
              <a:spcBef>
                <a:spcPct val="0"/>
              </a:spcBef>
              <a:spcAft>
                <a:spcPct val="0"/>
              </a:spcAft>
              <a:buFont typeface="Arial" panose="020B0604020202020204" pitchFamily="34" charset="0"/>
              <a:defRPr sz="1200" kern="1200">
                <a:solidFill>
                  <a:srgbClr val="898989"/>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l"/>
            <a:r>
              <a:rPr lang="zh-CN" altLang="en-US" sz="2800" b="1" dirty="0">
                <a:latin typeface="Times New Roman" panose="02020603050405020304" pitchFamily="18" charset="0"/>
                <a:ea typeface="仿宋" panose="02010609060101010101" pitchFamily="49" charset="-122"/>
              </a:rPr>
              <a:t>（三）教职工信息</a:t>
            </a:r>
          </a:p>
        </p:txBody>
      </p:sp>
      <p:sp>
        <p:nvSpPr>
          <p:cNvPr id="8" name="矩形 7"/>
          <p:cNvSpPr/>
          <p:nvPr/>
        </p:nvSpPr>
        <p:spPr>
          <a:xfrm>
            <a:off x="991809" y="849502"/>
            <a:ext cx="9595863" cy="2123658"/>
          </a:xfrm>
          <a:prstGeom prst="rect">
            <a:avLst/>
          </a:prstGeom>
        </p:spPr>
        <p:txBody>
          <a:bodyPr wrap="square" anchor="b">
            <a:spAutoFit/>
          </a:bodyPr>
          <a:lstStyle/>
          <a:p>
            <a:pPr lvl="0" algn="just">
              <a:lnSpc>
                <a:spcPct val="150000"/>
              </a:lnSpc>
              <a:defRPr/>
            </a:pPr>
            <a:r>
              <a:rPr lang="zh-CN" altLang="en-US" sz="2400" b="1" dirty="0">
                <a:solidFill>
                  <a:srgbClr val="4EA4DD"/>
                </a:solidFill>
                <a:latin typeface="Times New Roman" panose="02020603050405020304" pitchFamily="18" charset="0"/>
                <a:ea typeface="仿宋" panose="02010609060101010101" pitchFamily="49" charset="-122"/>
              </a:rPr>
              <a:t>表</a:t>
            </a:r>
            <a:r>
              <a:rPr lang="en-US" altLang="zh-CN" sz="2400" b="1" dirty="0">
                <a:solidFill>
                  <a:srgbClr val="4EA4DD"/>
                </a:solidFill>
                <a:latin typeface="Times New Roman" panose="02020603050405020304" pitchFamily="18" charset="0"/>
                <a:ea typeface="仿宋" panose="02010609060101010101" pitchFamily="49" charset="-122"/>
              </a:rPr>
              <a:t>3-3-1 </a:t>
            </a:r>
            <a:r>
              <a:rPr lang="zh-CN" altLang="en-US" sz="2400" b="1" dirty="0">
                <a:solidFill>
                  <a:srgbClr val="4EA4DD"/>
                </a:solidFill>
                <a:latin typeface="Times New Roman" panose="02020603050405020304" pitchFamily="18" charset="0"/>
                <a:ea typeface="仿宋" panose="02010609060101010101" pitchFamily="49" charset="-122"/>
              </a:rPr>
              <a:t>高层次人才（时点）</a:t>
            </a:r>
            <a:endParaRPr lang="en-US" altLang="zh-CN" sz="2400" b="1" dirty="0">
              <a:solidFill>
                <a:srgbClr val="4EA4DD"/>
              </a:solidFill>
              <a:latin typeface="Times New Roman" panose="02020603050405020304" pitchFamily="18" charset="0"/>
              <a:ea typeface="仿宋" panose="02010609060101010101" pitchFamily="49" charset="-122"/>
            </a:endParaRPr>
          </a:p>
          <a:p>
            <a:pPr algn="just">
              <a:lnSpc>
                <a:spcPct val="150000"/>
              </a:lnSpc>
              <a:defRPr/>
            </a:pPr>
            <a:r>
              <a:rPr lang="zh-CN" altLang="en-US" sz="2400" dirty="0">
                <a:solidFill>
                  <a:schemeClr val="accent3">
                    <a:lumMod val="50000"/>
                  </a:schemeClr>
                </a:solidFill>
                <a:latin typeface="Times New Roman" panose="02020603050405020304" pitchFamily="18" charset="0"/>
                <a:ea typeface="仿宋" panose="02010609060101010101" pitchFamily="49" charset="-122"/>
              </a:rPr>
              <a:t>“高层次人才”：同一位老师如有多个不同称号，不同称号可重复填报</a:t>
            </a:r>
            <a:r>
              <a:rPr lang="en-US" altLang="zh-CN" sz="2400" dirty="0">
                <a:solidFill>
                  <a:schemeClr val="accent3">
                    <a:lumMod val="50000"/>
                  </a:schemeClr>
                </a:solidFill>
                <a:latin typeface="Times New Roman" panose="02020603050405020304" pitchFamily="18" charset="0"/>
                <a:ea typeface="仿宋" panose="02010609060101010101" pitchFamily="49" charset="-122"/>
              </a:rPr>
              <a:t>,</a:t>
            </a:r>
            <a:r>
              <a:rPr lang="zh-CN" altLang="en-US" sz="2400" dirty="0">
                <a:solidFill>
                  <a:schemeClr val="accent3">
                    <a:lumMod val="50000"/>
                  </a:schemeClr>
                </a:solidFill>
                <a:latin typeface="Times New Roman" panose="02020603050405020304" pitchFamily="18" charset="0"/>
                <a:ea typeface="仿宋" panose="02010609060101010101" pitchFamily="49" charset="-122"/>
              </a:rPr>
              <a:t>同一称号多次获得只需填最近一次。</a:t>
            </a:r>
            <a:r>
              <a:rPr lang="zh-CN" altLang="en-US" sz="2400" dirty="0">
                <a:solidFill>
                  <a:srgbClr val="FF0000"/>
                </a:solidFill>
                <a:latin typeface="Times New Roman" panose="02020603050405020304" pitchFamily="18" charset="0"/>
                <a:ea typeface="仿宋" panose="02010609060101010101" pitchFamily="49" charset="-122"/>
              </a:rPr>
              <a:t>涉密信息不填</a:t>
            </a:r>
            <a:r>
              <a:rPr lang="zh-CN" altLang="en-US" sz="2400" dirty="0">
                <a:solidFill>
                  <a:schemeClr val="accent3">
                    <a:lumMod val="50000"/>
                  </a:schemeClr>
                </a:solidFill>
                <a:latin typeface="Times New Roman" panose="02020603050405020304" pitchFamily="18" charset="0"/>
                <a:ea typeface="仿宋" panose="02010609060101010101" pitchFamily="49" charset="-122"/>
              </a:rPr>
              <a:t>。</a:t>
            </a:r>
            <a:endParaRPr lang="en-US" altLang="zh-CN" sz="2400" b="1" dirty="0">
              <a:solidFill>
                <a:srgbClr val="4EA4DD"/>
              </a:solidFill>
              <a:latin typeface="Times New Roman" panose="02020603050405020304" pitchFamily="18" charset="0"/>
              <a:ea typeface="仿宋" panose="02010609060101010101" pitchFamily="49" charset="-122"/>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E8EAE9">
                    <a:lumMod val="50000"/>
                  </a:srgbClr>
                </a:solidFill>
                <a:effectLst/>
                <a:uLnTx/>
                <a:uFillTx/>
                <a:latin typeface="Times New Roman" panose="02020603050405020304" pitchFamily="18" charset="0"/>
                <a:ea typeface="仿宋" panose="02010609060101010101" pitchFamily="49" charset="-122"/>
                <a:cs typeface="+mn-cs"/>
              </a:rPr>
              <a:t>   </a:t>
            </a:r>
            <a:endParaRPr kumimoji="0" lang="zh-CN" altLang="en-US" sz="2400" b="1" i="0" u="none" strike="noStrike" kern="1200" cap="none" spc="0" normalizeH="0" baseline="0" noProof="0" dirty="0">
              <a:ln>
                <a:noFill/>
              </a:ln>
              <a:solidFill>
                <a:srgbClr val="E8EAE9">
                  <a:lumMod val="50000"/>
                </a:srgbClr>
              </a:solidFill>
              <a:effectLst/>
              <a:uLnTx/>
              <a:uFillTx/>
              <a:latin typeface="Times New Roman" panose="02020603050405020304" pitchFamily="18" charset="0"/>
              <a:ea typeface="仿宋" panose="02010609060101010101" pitchFamily="49" charset="-122"/>
              <a:cs typeface="+mn-cs"/>
            </a:endParaRPr>
          </a:p>
        </p:txBody>
      </p:sp>
      <p:sp>
        <p:nvSpPr>
          <p:cNvPr id="9" name="矩形 8">
            <a:extLst>
              <a:ext uri="{FF2B5EF4-FFF2-40B4-BE49-F238E27FC236}">
                <a16:creationId xmlns:a16="http://schemas.microsoft.com/office/drawing/2014/main" xmlns="" id="{D468F511-83BD-4E79-A305-F09487BC895E}"/>
              </a:ext>
            </a:extLst>
          </p:cNvPr>
          <p:cNvSpPr/>
          <p:nvPr/>
        </p:nvSpPr>
        <p:spPr>
          <a:xfrm>
            <a:off x="991809" y="2610991"/>
            <a:ext cx="9595863" cy="1569660"/>
          </a:xfrm>
          <a:prstGeom prst="rect">
            <a:avLst/>
          </a:prstGeom>
        </p:spPr>
        <p:txBody>
          <a:bodyPr wrap="square" anchor="b">
            <a:spAutoFit/>
          </a:bodyPr>
          <a:lstStyle/>
          <a:p>
            <a:pPr lvl="0" algn="just">
              <a:lnSpc>
                <a:spcPct val="150000"/>
              </a:lnSpc>
              <a:defRPr/>
            </a:pPr>
            <a:r>
              <a:rPr lang="zh-CN" altLang="en-US" sz="2400" b="1" dirty="0">
                <a:solidFill>
                  <a:srgbClr val="4EA4DD"/>
                </a:solidFill>
                <a:latin typeface="Times New Roman" panose="02020603050405020304" pitchFamily="18" charset="0"/>
                <a:ea typeface="仿宋" panose="02010609060101010101" pitchFamily="49" charset="-122"/>
              </a:rPr>
              <a:t>表</a:t>
            </a:r>
            <a:r>
              <a:rPr lang="en-US" altLang="zh-CN" sz="2400" b="1" dirty="0">
                <a:solidFill>
                  <a:srgbClr val="4EA4DD"/>
                </a:solidFill>
                <a:latin typeface="Times New Roman" panose="02020603050405020304" pitchFamily="18" charset="0"/>
                <a:ea typeface="仿宋" panose="02010609060101010101" pitchFamily="49" charset="-122"/>
              </a:rPr>
              <a:t>3-4-1 </a:t>
            </a:r>
            <a:r>
              <a:rPr lang="zh-CN" altLang="en-US" sz="2400" b="1" dirty="0">
                <a:solidFill>
                  <a:srgbClr val="4EA4DD"/>
                </a:solidFill>
                <a:latin typeface="Times New Roman" panose="02020603050405020304" pitchFamily="18" charset="0"/>
                <a:ea typeface="仿宋" panose="02010609060101010101" pitchFamily="49" charset="-122"/>
              </a:rPr>
              <a:t>教师教学发展机构（学年）</a:t>
            </a:r>
          </a:p>
          <a:p>
            <a:pPr algn="just">
              <a:lnSpc>
                <a:spcPct val="150000"/>
              </a:lnSpc>
              <a:defRPr/>
            </a:pPr>
            <a:r>
              <a:rPr lang="zh-CN" altLang="en-US" sz="2400" dirty="0">
                <a:solidFill>
                  <a:schemeClr val="accent3">
                    <a:lumMod val="50000"/>
                  </a:schemeClr>
                </a:solidFill>
                <a:latin typeface="Times New Roman" panose="02020603050405020304" pitchFamily="18" charset="0"/>
                <a:ea typeface="仿宋" panose="02010609060101010101" pitchFamily="49" charset="-122"/>
              </a:rPr>
              <a:t>如有独立设置的二级机构，则填报此表。如无此表可不填。</a:t>
            </a:r>
            <a:r>
              <a:rPr lang="en-US" altLang="zh-CN" sz="2400" b="1" dirty="0">
                <a:solidFill>
                  <a:srgbClr val="4EA4DD"/>
                </a:solidFill>
                <a:latin typeface="Times New Roman" panose="02020603050405020304" pitchFamily="18" charset="0"/>
                <a:ea typeface="仿宋" panose="02010609060101010101" pitchFamily="49" charset="-122"/>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E8EAE9">
                    <a:lumMod val="50000"/>
                  </a:srgbClr>
                </a:solidFill>
                <a:effectLst/>
                <a:uLnTx/>
                <a:uFillTx/>
                <a:latin typeface="Times New Roman" panose="02020603050405020304" pitchFamily="18" charset="0"/>
                <a:ea typeface="仿宋" panose="02010609060101010101" pitchFamily="49" charset="-122"/>
                <a:cs typeface="+mn-cs"/>
              </a:rPr>
              <a:t>   </a:t>
            </a:r>
            <a:endParaRPr kumimoji="0" lang="zh-CN" altLang="en-US" sz="2400" b="1" i="0" u="none" strike="noStrike" kern="1200" cap="none" spc="0" normalizeH="0" baseline="0" noProof="0" dirty="0">
              <a:ln>
                <a:noFill/>
              </a:ln>
              <a:solidFill>
                <a:srgbClr val="E8EAE9">
                  <a:lumMod val="50000"/>
                </a:srgbClr>
              </a:solidFill>
              <a:effectLst/>
              <a:uLnTx/>
              <a:uFillTx/>
              <a:latin typeface="Times New Roman" panose="02020603050405020304" pitchFamily="18" charset="0"/>
              <a:ea typeface="仿宋" panose="02010609060101010101" pitchFamily="49" charset="-122"/>
              <a:cs typeface="+mn-cs"/>
            </a:endParaRPr>
          </a:p>
        </p:txBody>
      </p:sp>
      <p:sp>
        <p:nvSpPr>
          <p:cNvPr id="10" name="矩形 9">
            <a:extLst>
              <a:ext uri="{FF2B5EF4-FFF2-40B4-BE49-F238E27FC236}">
                <a16:creationId xmlns:a16="http://schemas.microsoft.com/office/drawing/2014/main" xmlns="" id="{CBE76C62-7CAB-4122-B9D2-A32376C89C62}"/>
              </a:ext>
            </a:extLst>
          </p:cNvPr>
          <p:cNvSpPr/>
          <p:nvPr/>
        </p:nvSpPr>
        <p:spPr>
          <a:xfrm>
            <a:off x="958300" y="3626346"/>
            <a:ext cx="9595863" cy="3231654"/>
          </a:xfrm>
          <a:prstGeom prst="rect">
            <a:avLst/>
          </a:prstGeom>
        </p:spPr>
        <p:txBody>
          <a:bodyPr wrap="square" anchor="b">
            <a:spAutoFit/>
          </a:bodyPr>
          <a:lstStyle/>
          <a:p>
            <a:pPr algn="just">
              <a:lnSpc>
                <a:spcPct val="150000"/>
              </a:lnSpc>
              <a:defRPr/>
            </a:pPr>
            <a:r>
              <a:rPr lang="zh-CN" altLang="en-US" sz="2400" b="1" dirty="0">
                <a:solidFill>
                  <a:srgbClr val="4EA4DD"/>
                </a:solidFill>
                <a:latin typeface="Times New Roman" panose="02020603050405020304" pitchFamily="18" charset="0"/>
                <a:ea typeface="仿宋" panose="02010609060101010101" pitchFamily="49" charset="-122"/>
              </a:rPr>
              <a:t>表</a:t>
            </a:r>
            <a:r>
              <a:rPr lang="en-US" altLang="zh-CN" sz="2400" b="1" dirty="0">
                <a:solidFill>
                  <a:srgbClr val="4EA4DD"/>
                </a:solidFill>
                <a:latin typeface="Times New Roman" panose="02020603050405020304" pitchFamily="18" charset="0"/>
                <a:ea typeface="仿宋" panose="02010609060101010101" pitchFamily="49" charset="-122"/>
              </a:rPr>
              <a:t>3-4-2 </a:t>
            </a:r>
            <a:r>
              <a:rPr lang="zh-CN" altLang="en-US" sz="2400" b="1" dirty="0">
                <a:solidFill>
                  <a:srgbClr val="4EA4DD"/>
                </a:solidFill>
                <a:latin typeface="Times New Roman" panose="02020603050405020304" pitchFamily="18" charset="0"/>
                <a:ea typeface="仿宋" panose="02010609060101010101" pitchFamily="49" charset="-122"/>
              </a:rPr>
              <a:t>教师培训进修、交流情况（学年）</a:t>
            </a:r>
          </a:p>
          <a:p>
            <a:pPr algn="just">
              <a:lnSpc>
                <a:spcPct val="150000"/>
              </a:lnSpc>
              <a:defRPr/>
            </a:pPr>
            <a:r>
              <a:rPr lang="zh-CN" altLang="en-US" sz="2400" dirty="0">
                <a:solidFill>
                  <a:schemeClr val="accent3">
                    <a:lumMod val="50000"/>
                  </a:schemeClr>
                </a:solidFill>
                <a:latin typeface="Times New Roman" panose="02020603050405020304" pitchFamily="18" charset="0"/>
                <a:ea typeface="仿宋" panose="02010609060101010101" pitchFamily="49" charset="-122"/>
              </a:rPr>
              <a:t>学年末未结束的培训进修，不需填报。</a:t>
            </a:r>
          </a:p>
          <a:p>
            <a:pPr algn="just">
              <a:lnSpc>
                <a:spcPct val="150000"/>
              </a:lnSpc>
              <a:defRPr/>
            </a:pPr>
            <a:r>
              <a:rPr lang="zh-CN" altLang="en-US" sz="2400" dirty="0">
                <a:solidFill>
                  <a:schemeClr val="accent3">
                    <a:lumMod val="50000"/>
                  </a:schemeClr>
                </a:solidFill>
                <a:latin typeface="Times New Roman" panose="02020603050405020304" pitchFamily="18" charset="0"/>
                <a:ea typeface="仿宋" panose="02010609060101010101" pitchFamily="49" charset="-122"/>
              </a:rPr>
              <a:t>培训进修项目是否纳入统计，可由学校自定。重点关注对专任教师发展有较大作用的培训进修项目即可。</a:t>
            </a:r>
            <a:endParaRPr lang="en-US" altLang="zh-CN" sz="2400" dirty="0">
              <a:solidFill>
                <a:schemeClr val="accent3">
                  <a:lumMod val="50000"/>
                </a:schemeClr>
              </a:solidFill>
              <a:latin typeface="Times New Roman" panose="02020603050405020304" pitchFamily="18" charset="0"/>
              <a:ea typeface="仿宋" panose="02010609060101010101" pitchFamily="49" charset="-122"/>
            </a:endParaRPr>
          </a:p>
          <a:p>
            <a:pPr algn="just">
              <a:lnSpc>
                <a:spcPct val="150000"/>
              </a:lnSpc>
              <a:defRPr/>
            </a:pPr>
            <a:r>
              <a:rPr lang="zh-CN" altLang="en-US" sz="2400" dirty="0">
                <a:solidFill>
                  <a:srgbClr val="FF0000"/>
                </a:solidFill>
                <a:latin typeface="Times New Roman" panose="02020603050405020304" pitchFamily="18" charset="0"/>
                <a:ea typeface="仿宋" panose="02010609060101010101" pitchFamily="49" charset="-122"/>
              </a:rPr>
              <a:t>培训进修、交流、攻读学位之间为并列关系，不能重复填报。</a:t>
            </a:r>
            <a:r>
              <a:rPr lang="en-US" altLang="zh-CN" sz="2400" b="1" dirty="0">
                <a:solidFill>
                  <a:srgbClr val="4EA4DD"/>
                </a:solidFill>
                <a:latin typeface="Times New Roman" panose="02020603050405020304" pitchFamily="18" charset="0"/>
                <a:ea typeface="仿宋" panose="02010609060101010101" pitchFamily="49" charset="-122"/>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E8EAE9">
                    <a:lumMod val="50000"/>
                  </a:srgbClr>
                </a:solidFill>
                <a:effectLst/>
                <a:uLnTx/>
                <a:uFillTx/>
                <a:latin typeface="Times New Roman" panose="02020603050405020304" pitchFamily="18" charset="0"/>
                <a:ea typeface="仿宋" panose="02010609060101010101" pitchFamily="49" charset="-122"/>
                <a:cs typeface="+mn-cs"/>
              </a:rPr>
              <a:t>   </a:t>
            </a:r>
            <a:endParaRPr kumimoji="0" lang="zh-CN" altLang="en-US" sz="2400" b="1" i="0" u="none" strike="noStrike" kern="1200" cap="none" spc="0" normalizeH="0" baseline="0" noProof="0" dirty="0">
              <a:ln>
                <a:noFill/>
              </a:ln>
              <a:solidFill>
                <a:srgbClr val="E8EAE9">
                  <a:lumMod val="50000"/>
                </a:srgbClr>
              </a:solidFill>
              <a:effectLst/>
              <a:uLnTx/>
              <a:uFillTx/>
              <a:latin typeface="Times New Roman" panose="02020603050405020304" pitchFamily="18" charset="0"/>
              <a:ea typeface="仿宋" panose="02010609060101010101" pitchFamily="49" charset="-122"/>
              <a:cs typeface="+mn-cs"/>
            </a:endParaRPr>
          </a:p>
        </p:txBody>
      </p:sp>
    </p:spTree>
    <p:extLst>
      <p:ext uri="{BB962C8B-B14F-4D97-AF65-F5344CB8AC3E}">
        <p14:creationId xmlns:p14="http://schemas.microsoft.com/office/powerpoint/2010/main" val="37154883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bwMode="auto">
          <a:xfrm>
            <a:off x="410449" y="374156"/>
            <a:ext cx="6368824" cy="512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algn="ctr" rtl="0" eaLnBrk="1" fontAlgn="base" hangingPunct="1">
              <a:spcBef>
                <a:spcPct val="0"/>
              </a:spcBef>
              <a:spcAft>
                <a:spcPct val="0"/>
              </a:spcAft>
              <a:buFont typeface="Arial" panose="020B0604020202020204" pitchFamily="34" charset="0"/>
              <a:defRPr sz="1200" kern="1200">
                <a:solidFill>
                  <a:srgbClr val="898989"/>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l"/>
            <a:r>
              <a:rPr lang="zh-CN" altLang="en-US" sz="2800" b="1" dirty="0">
                <a:latin typeface="Times New Roman" panose="02020603050405020304" pitchFamily="18" charset="0"/>
                <a:ea typeface="仿宋" panose="02010609060101010101" pitchFamily="49" charset="-122"/>
              </a:rPr>
              <a:t>（三）教职工信息</a:t>
            </a:r>
          </a:p>
        </p:txBody>
      </p:sp>
      <p:sp>
        <p:nvSpPr>
          <p:cNvPr id="3" name="矩形 2"/>
          <p:cNvSpPr/>
          <p:nvPr/>
        </p:nvSpPr>
        <p:spPr>
          <a:xfrm>
            <a:off x="1237162" y="1117024"/>
            <a:ext cx="9595863" cy="461665"/>
          </a:xfrm>
          <a:prstGeom prst="rect">
            <a:avLst/>
          </a:prstGeom>
        </p:spPr>
        <p:txBody>
          <a:bodyPr wrap="square" anchor="b">
            <a:spAutoFit/>
          </a:bodyPr>
          <a:lstStyle/>
          <a:p>
            <a:pPr algn="just">
              <a:defRPr/>
            </a:pPr>
            <a:r>
              <a:rPr lang="zh-CN" altLang="en-US" sz="2400" b="1" dirty="0">
                <a:solidFill>
                  <a:srgbClr val="4EA4DD"/>
                </a:solidFill>
                <a:latin typeface="Times New Roman" panose="02020603050405020304" pitchFamily="18" charset="0"/>
                <a:ea typeface="仿宋" panose="02010609060101010101" pitchFamily="49" charset="-122"/>
              </a:rPr>
              <a:t>表</a:t>
            </a:r>
            <a:r>
              <a:rPr lang="en-US" altLang="zh-CN" sz="2400" b="1" dirty="0">
                <a:solidFill>
                  <a:srgbClr val="4EA4DD"/>
                </a:solidFill>
                <a:latin typeface="Times New Roman" panose="02020603050405020304" pitchFamily="18" charset="0"/>
                <a:ea typeface="仿宋" panose="02010609060101010101" pitchFamily="49" charset="-122"/>
              </a:rPr>
              <a:t>3-6</a:t>
            </a:r>
            <a:r>
              <a:rPr lang="zh-CN" altLang="en-US" sz="2400" b="1" dirty="0">
                <a:solidFill>
                  <a:srgbClr val="4EA4DD"/>
                </a:solidFill>
                <a:latin typeface="Times New Roman" panose="02020603050405020304" pitchFamily="18" charset="0"/>
                <a:ea typeface="仿宋" panose="02010609060101010101" pitchFamily="49" charset="-122"/>
              </a:rPr>
              <a:t>创新创业教师情况</a:t>
            </a:r>
            <a:r>
              <a:rPr lang="en-US" altLang="zh-CN" sz="2400" b="1" dirty="0">
                <a:solidFill>
                  <a:srgbClr val="4EA4DD"/>
                </a:solidFill>
                <a:latin typeface="Times New Roman" panose="02020603050405020304" pitchFamily="18" charset="0"/>
                <a:ea typeface="仿宋" panose="02010609060101010101" pitchFamily="49" charset="-122"/>
              </a:rPr>
              <a:t>   </a:t>
            </a:r>
          </a:p>
        </p:txBody>
      </p:sp>
      <p:sp>
        <p:nvSpPr>
          <p:cNvPr id="5" name="文本框 6">
            <a:extLst>
              <a:ext uri="{FF2B5EF4-FFF2-40B4-BE49-F238E27FC236}">
                <a16:creationId xmlns:a16="http://schemas.microsoft.com/office/drawing/2014/main" xmlns="" id="{AAC50814-131C-41E6-BCA8-F68DE0258E54}"/>
              </a:ext>
            </a:extLst>
          </p:cNvPr>
          <p:cNvSpPr>
            <a:spLocks noChangeArrowheads="1"/>
          </p:cNvSpPr>
          <p:nvPr/>
        </p:nvSpPr>
        <p:spPr bwMode="auto">
          <a:xfrm>
            <a:off x="854899" y="1687351"/>
            <a:ext cx="10209238" cy="222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lnSpc>
                <a:spcPct val="150000"/>
              </a:lnSpc>
              <a:spcBef>
                <a:spcPct val="0"/>
              </a:spcBef>
              <a:buFont typeface="Wingdings" panose="05000000000000000000" pitchFamily="2" charset="2"/>
              <a:buChar char="n"/>
            </a:pPr>
            <a:r>
              <a:rPr lang="zh-CN" altLang="en-US" sz="2400" dirty="0">
                <a:latin typeface="Times New Roman" panose="02020603050405020304" pitchFamily="18" charset="0"/>
                <a:ea typeface="仿宋" panose="02010609060101010101" pitchFamily="49" charset="-122"/>
                <a:cs typeface="楷体" panose="02010609060101010101" pitchFamily="49" charset="-122"/>
              </a:rPr>
              <a:t>创新创业教育专职教师和创业指导专职教师，均按</a:t>
            </a:r>
            <a:r>
              <a:rPr lang="zh-CN" altLang="en-US" sz="2400" dirty="0">
                <a:solidFill>
                  <a:srgbClr val="FF0000"/>
                </a:solidFill>
                <a:latin typeface="Times New Roman" panose="02020603050405020304" pitchFamily="18" charset="0"/>
                <a:ea typeface="仿宋" panose="02010609060101010101" pitchFamily="49" charset="-122"/>
                <a:cs typeface="楷体" panose="02010609060101010101" pitchFamily="49" charset="-122"/>
              </a:rPr>
              <a:t>时点</a:t>
            </a:r>
            <a:r>
              <a:rPr lang="zh-CN" altLang="en-US" sz="2400" dirty="0">
                <a:latin typeface="Times New Roman" panose="02020603050405020304" pitchFamily="18" charset="0"/>
                <a:ea typeface="仿宋" panose="02010609060101010101" pitchFamily="49" charset="-122"/>
                <a:cs typeface="楷体" panose="02010609060101010101" pitchFamily="49" charset="-122"/>
              </a:rPr>
              <a:t>进行统计。强调的是专职从事，不是兼职。</a:t>
            </a:r>
            <a:endParaRPr lang="en-US" altLang="zh-CN" sz="2400" dirty="0">
              <a:latin typeface="Times New Roman" panose="02020603050405020304" pitchFamily="18" charset="0"/>
              <a:ea typeface="仿宋" panose="02010609060101010101" pitchFamily="49" charset="-122"/>
              <a:cs typeface="楷体" panose="02010609060101010101" pitchFamily="49" charset="-122"/>
            </a:endParaRPr>
          </a:p>
          <a:p>
            <a:pPr>
              <a:lnSpc>
                <a:spcPct val="150000"/>
              </a:lnSpc>
              <a:spcBef>
                <a:spcPct val="0"/>
              </a:spcBef>
              <a:buFont typeface="Wingdings" panose="05000000000000000000" pitchFamily="2" charset="2"/>
              <a:buChar char="n"/>
            </a:pPr>
            <a:endParaRPr lang="en-US" altLang="zh-CN" sz="2400" dirty="0">
              <a:latin typeface="Times New Roman" panose="02020603050405020304" pitchFamily="18" charset="0"/>
              <a:ea typeface="仿宋" panose="02010609060101010101" pitchFamily="49" charset="-122"/>
              <a:cs typeface="楷体" panose="02010609060101010101" pitchFamily="49" charset="-122"/>
            </a:endParaRPr>
          </a:p>
          <a:p>
            <a:pPr>
              <a:lnSpc>
                <a:spcPct val="150000"/>
              </a:lnSpc>
              <a:spcBef>
                <a:spcPct val="0"/>
              </a:spcBef>
              <a:buFont typeface="Wingdings" panose="05000000000000000000" pitchFamily="2" charset="2"/>
              <a:buChar char="n"/>
            </a:pPr>
            <a:r>
              <a:rPr lang="zh-CN" altLang="en-US" sz="2400" dirty="0">
                <a:latin typeface="Times New Roman" panose="02020603050405020304" pitchFamily="18" charset="0"/>
                <a:ea typeface="仿宋" panose="02010609060101010101" pitchFamily="49" charset="-122"/>
                <a:cs typeface="楷体" panose="02010609060101010101" pitchFamily="49" charset="-122"/>
              </a:rPr>
              <a:t>本表不同数据项涉及</a:t>
            </a:r>
            <a:r>
              <a:rPr lang="en-US" altLang="zh-CN" sz="2400" dirty="0">
                <a:latin typeface="Times New Roman" panose="02020603050405020304" pitchFamily="18" charset="0"/>
                <a:ea typeface="仿宋" panose="02010609060101010101" pitchFamily="49" charset="-122"/>
                <a:cs typeface="楷体" panose="02010609060101010101" pitchFamily="49" charset="-122"/>
              </a:rPr>
              <a:t>3</a:t>
            </a:r>
            <a:r>
              <a:rPr lang="zh-CN" altLang="en-US" sz="2400" dirty="0">
                <a:latin typeface="Times New Roman" panose="02020603050405020304" pitchFamily="18" charset="0"/>
                <a:ea typeface="仿宋" panose="02010609060101010101" pitchFamily="49" charset="-122"/>
                <a:cs typeface="楷体" panose="02010609060101010101" pitchFamily="49" charset="-122"/>
              </a:rPr>
              <a:t>种不同类型时间节点，请在填报时注意区分。</a:t>
            </a:r>
            <a:endParaRPr lang="en-US" altLang="zh-CN" sz="2400" dirty="0">
              <a:latin typeface="Times New Roman" panose="02020603050405020304" pitchFamily="18" charset="0"/>
              <a:ea typeface="仿宋" panose="02010609060101010101" pitchFamily="49" charset="-122"/>
              <a:cs typeface="楷体" panose="02010609060101010101" pitchFamily="49" charset="-122"/>
            </a:endParaRPr>
          </a:p>
        </p:txBody>
      </p:sp>
    </p:spTree>
    <p:extLst>
      <p:ext uri="{BB962C8B-B14F-4D97-AF65-F5344CB8AC3E}">
        <p14:creationId xmlns:p14="http://schemas.microsoft.com/office/powerpoint/2010/main" val="12138534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bwMode="auto">
          <a:xfrm>
            <a:off x="410449" y="384204"/>
            <a:ext cx="6368824" cy="512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algn="ctr" rtl="0" eaLnBrk="1" fontAlgn="base" hangingPunct="1">
              <a:spcBef>
                <a:spcPct val="0"/>
              </a:spcBef>
              <a:spcAft>
                <a:spcPct val="0"/>
              </a:spcAft>
              <a:buFont typeface="Arial" panose="020B0604020202020204" pitchFamily="34" charset="0"/>
              <a:defRPr sz="1200" kern="1200">
                <a:solidFill>
                  <a:srgbClr val="898989"/>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l"/>
            <a:r>
              <a:rPr lang="zh-CN" altLang="en-US" sz="2800" b="1" dirty="0">
                <a:latin typeface="Times New Roman" panose="02020603050405020304" pitchFamily="18" charset="0"/>
                <a:ea typeface="仿宋" panose="02010609060101010101" pitchFamily="49" charset="-122"/>
              </a:rPr>
              <a:t>（四）学科专业</a:t>
            </a:r>
          </a:p>
        </p:txBody>
      </p:sp>
      <p:sp>
        <p:nvSpPr>
          <p:cNvPr id="3" name="矩形 2"/>
          <p:cNvSpPr/>
          <p:nvPr/>
        </p:nvSpPr>
        <p:spPr>
          <a:xfrm>
            <a:off x="1468274" y="886192"/>
            <a:ext cx="9595863" cy="461665"/>
          </a:xfrm>
          <a:prstGeom prst="rect">
            <a:avLst/>
          </a:prstGeom>
        </p:spPr>
        <p:txBody>
          <a:bodyPr wrap="square" anchor="b">
            <a:spAutoFit/>
          </a:bodyPr>
          <a:lstStyle/>
          <a:p>
            <a:pPr lvl="0" algn="just">
              <a:defRPr/>
            </a:pPr>
            <a:r>
              <a:rPr lang="zh-CN" altLang="en-US" sz="2400" b="1" dirty="0">
                <a:solidFill>
                  <a:srgbClr val="4EA4DD"/>
                </a:solidFill>
                <a:latin typeface="Times New Roman" panose="02020603050405020304" pitchFamily="18" charset="0"/>
                <a:ea typeface="仿宋" panose="02010609060101010101" pitchFamily="49" charset="-122"/>
              </a:rPr>
              <a:t>表</a:t>
            </a:r>
            <a:r>
              <a:rPr lang="en-US" altLang="zh-CN" sz="2400" b="1" dirty="0">
                <a:solidFill>
                  <a:srgbClr val="4EA4DD"/>
                </a:solidFill>
                <a:latin typeface="Times New Roman" panose="02020603050405020304" pitchFamily="18" charset="0"/>
                <a:ea typeface="仿宋" panose="02010609060101010101" pitchFamily="49" charset="-122"/>
              </a:rPr>
              <a:t>4-1-1  </a:t>
            </a:r>
            <a:r>
              <a:rPr lang="zh-CN" altLang="en-US" sz="2400" b="1" dirty="0">
                <a:solidFill>
                  <a:srgbClr val="4EA4DD"/>
                </a:solidFill>
                <a:latin typeface="Times New Roman" panose="02020603050405020304" pitchFamily="18" charset="0"/>
                <a:ea typeface="仿宋" panose="02010609060101010101" pitchFamily="49" charset="-122"/>
              </a:rPr>
              <a:t>学科建设	</a:t>
            </a:r>
            <a:r>
              <a:rPr lang="en-US" altLang="zh-CN" sz="2400" b="1" dirty="0">
                <a:solidFill>
                  <a:srgbClr val="4EA4DD"/>
                </a:solidFill>
                <a:latin typeface="Times New Roman" panose="02020603050405020304" pitchFamily="18" charset="0"/>
                <a:ea typeface="仿宋" panose="02010609060101010101" pitchFamily="49" charset="-122"/>
              </a:rPr>
              <a:t>(</a:t>
            </a:r>
            <a:r>
              <a:rPr lang="zh-CN" altLang="en-US" sz="2400" b="1" dirty="0">
                <a:solidFill>
                  <a:srgbClr val="4EA4DD"/>
                </a:solidFill>
                <a:latin typeface="Times New Roman" panose="02020603050405020304" pitchFamily="18" charset="0"/>
                <a:ea typeface="仿宋" panose="02010609060101010101" pitchFamily="49" charset="-122"/>
              </a:rPr>
              <a:t>时点</a:t>
            </a:r>
            <a:r>
              <a:rPr lang="en-US" altLang="zh-CN" sz="2400" b="1" dirty="0">
                <a:solidFill>
                  <a:srgbClr val="4EA4DD"/>
                </a:solidFill>
                <a:latin typeface="Times New Roman" panose="02020603050405020304" pitchFamily="18" charset="0"/>
                <a:ea typeface="仿宋" panose="02010609060101010101" pitchFamily="49" charset="-122"/>
              </a:rPr>
              <a:t>)   </a:t>
            </a:r>
          </a:p>
        </p:txBody>
      </p:sp>
      <p:sp>
        <p:nvSpPr>
          <p:cNvPr id="5" name="文本框 6">
            <a:extLst>
              <a:ext uri="{FF2B5EF4-FFF2-40B4-BE49-F238E27FC236}">
                <a16:creationId xmlns:a16="http://schemas.microsoft.com/office/drawing/2014/main" xmlns="" id="{AAC50814-131C-41E6-BCA8-F68DE0258E54}"/>
              </a:ext>
            </a:extLst>
          </p:cNvPr>
          <p:cNvSpPr>
            <a:spLocks noChangeArrowheads="1"/>
          </p:cNvSpPr>
          <p:nvPr/>
        </p:nvSpPr>
        <p:spPr bwMode="auto">
          <a:xfrm>
            <a:off x="5979559" y="1611102"/>
            <a:ext cx="5771954"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marL="457200" indent="-457200" algn="just">
              <a:lnSpc>
                <a:spcPct val="150000"/>
              </a:lnSpc>
              <a:buFont typeface="Wingdings" panose="05000000000000000000" pitchFamily="2" charset="2"/>
              <a:buChar char="n"/>
              <a:defRPr/>
            </a:pPr>
            <a:r>
              <a:rPr lang="zh-CN" altLang="en-US" sz="2000" dirty="0" bmk="_Toc392188109">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专业学位授权类别：指经教育部</a:t>
            </a:r>
            <a:r>
              <a:rPr lang="zh-CN" altLang="en-US" sz="2000" dirty="0" bmk="_Toc392188109">
                <a:solidFill>
                  <a:srgbClr val="FF0000"/>
                </a:solidFill>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批准设立</a:t>
            </a:r>
            <a:r>
              <a:rPr lang="zh-CN" altLang="en-US" sz="2000" dirty="0" bmk="_Toc392188109">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的可以招收专业博士研究生、硕士研究生和授予专业博士学位、专业硕士学位的学位授权类别数。</a:t>
            </a:r>
            <a:endParaRPr lang="en-US" altLang="zh-CN" sz="2000" dirty="0" bmk="_Toc392188109">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endParaRPr>
          </a:p>
          <a:p>
            <a:pPr marL="457200" indent="-457200" algn="just">
              <a:lnSpc>
                <a:spcPct val="150000"/>
              </a:lnSpc>
              <a:buFont typeface="Wingdings" panose="05000000000000000000" pitchFamily="2" charset="2"/>
              <a:buChar char="n"/>
              <a:defRPr/>
            </a:pPr>
            <a:r>
              <a:rPr lang="zh-CN" altLang="en-US" sz="2000" dirty="0" bmk="_Toc392188109">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新专业不仅指当年新开办的专业，而且还包含毕业生不满三届的专业；</a:t>
            </a:r>
            <a:r>
              <a:rPr lang="zh-CN" altLang="en-US" sz="2000" dirty="0" bmk="_Toc392188109">
                <a:solidFill>
                  <a:srgbClr val="FF0000"/>
                </a:solidFill>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由于专业目录调整名称的专业，不算新专业。</a:t>
            </a:r>
            <a:endParaRPr lang="en-US" altLang="zh-CN" sz="2000" dirty="0" bmk="_Toc392188109">
              <a:solidFill>
                <a:srgbClr val="FF0000"/>
              </a:solidFill>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endParaRPr>
          </a:p>
          <a:p>
            <a:pPr marL="457200" indent="-457200" algn="just">
              <a:lnSpc>
                <a:spcPct val="150000"/>
              </a:lnSpc>
              <a:buFont typeface="Wingdings" panose="05000000000000000000" pitchFamily="2" charset="2"/>
              <a:buChar char="n"/>
              <a:defRPr/>
            </a:pPr>
            <a:r>
              <a:rPr lang="zh-CN" altLang="en-US" sz="2000" dirty="0" bmk="_Toc392188109">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时点时</a:t>
            </a:r>
            <a:r>
              <a:rPr lang="zh-CN" altLang="en-US" sz="2000" dirty="0" bmk="_Toc392188109">
                <a:solidFill>
                  <a:srgbClr val="FF0000"/>
                </a:solidFill>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无在校生的专业</a:t>
            </a:r>
            <a:r>
              <a:rPr lang="zh-CN" altLang="en-US" sz="2000" dirty="0" bmk="_Toc392188109">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，不用纳入统计。</a:t>
            </a:r>
          </a:p>
        </p:txBody>
      </p:sp>
      <p:graphicFrame>
        <p:nvGraphicFramePr>
          <p:cNvPr id="6" name="表格 5">
            <a:extLst>
              <a:ext uri="{FF2B5EF4-FFF2-40B4-BE49-F238E27FC236}">
                <a16:creationId xmlns:a16="http://schemas.microsoft.com/office/drawing/2014/main" xmlns="" id="{8238F334-5423-450C-8475-F5E814F04AE7}"/>
              </a:ext>
            </a:extLst>
          </p:cNvPr>
          <p:cNvGraphicFramePr>
            <a:graphicFrameLocks noGrp="1"/>
          </p:cNvGraphicFramePr>
          <p:nvPr>
            <p:extLst>
              <p:ext uri="{D42A27DB-BD31-4B8C-83A1-F6EECF244321}">
                <p14:modId xmlns:p14="http://schemas.microsoft.com/office/powerpoint/2010/main" val="2061730733"/>
              </p:ext>
            </p:extLst>
          </p:nvPr>
        </p:nvGraphicFramePr>
        <p:xfrm>
          <a:off x="581270" y="1642625"/>
          <a:ext cx="4674017" cy="4517015"/>
        </p:xfrm>
        <a:graphic>
          <a:graphicData uri="http://schemas.openxmlformats.org/drawingml/2006/table">
            <a:tbl>
              <a:tblPr firstRow="1" firstCol="1" bandRow="1"/>
              <a:tblGrid>
                <a:gridCol w="2405342">
                  <a:extLst>
                    <a:ext uri="{9D8B030D-6E8A-4147-A177-3AD203B41FA5}">
                      <a16:colId xmlns:a16="http://schemas.microsoft.com/office/drawing/2014/main" xmlns="" val="2056171753"/>
                    </a:ext>
                  </a:extLst>
                </a:gridCol>
                <a:gridCol w="2268675">
                  <a:extLst>
                    <a:ext uri="{9D8B030D-6E8A-4147-A177-3AD203B41FA5}">
                      <a16:colId xmlns:a16="http://schemas.microsoft.com/office/drawing/2014/main" xmlns="" val="3606554793"/>
                    </a:ext>
                  </a:extLst>
                </a:gridCol>
              </a:tblGrid>
              <a:tr h="539213">
                <a:tc gridSpan="2">
                  <a:txBody>
                    <a:bodyPr/>
                    <a:lstStyle/>
                    <a:p>
                      <a:pPr algn="ctr">
                        <a:spcAft>
                          <a:spcPts val="0"/>
                        </a:spcAft>
                      </a:pPr>
                      <a:r>
                        <a:rPr lang="zh-CN" sz="1600" b="1" kern="1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项目</a:t>
                      </a:r>
                      <a:endParaRPr lang="zh-CN" sz="16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xmlns="" val="681912690"/>
                  </a:ext>
                </a:extLst>
              </a:tr>
              <a:tr h="539213">
                <a:tc gridSpan="2">
                  <a:txBody>
                    <a:bodyPr/>
                    <a:lstStyle/>
                    <a:p>
                      <a:pPr algn="just">
                        <a:spcAft>
                          <a:spcPts val="0"/>
                        </a:spcAft>
                      </a:pPr>
                      <a:r>
                        <a:rPr lang="en-US" sz="1600" b="1"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1.</a:t>
                      </a:r>
                      <a:r>
                        <a:rPr lang="zh-CN" sz="160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博士后流动站（个）</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xmlns="" val="1099748191"/>
                  </a:ext>
                </a:extLst>
              </a:tr>
              <a:tr h="910475">
                <a:tc rowSpan="2">
                  <a:txBody>
                    <a:bodyPr/>
                    <a:lstStyle/>
                    <a:p>
                      <a:pPr algn="just">
                        <a:spcAft>
                          <a:spcPts val="0"/>
                        </a:spcAft>
                      </a:pPr>
                      <a:r>
                        <a:rPr lang="en-US" sz="1600" b="1"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2.</a:t>
                      </a:r>
                      <a:r>
                        <a:rPr lang="zh-CN" sz="160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专业学位授权类别</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600" b="1" kern="1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博士专业学位</a:t>
                      </a:r>
                      <a:endParaRPr lang="zh-CN" sz="1600" kern="100" dirty="0">
                        <a:effectLst/>
                        <a:latin typeface="Times New Roman" panose="02020603050405020304" pitchFamily="18" charset="0"/>
                        <a:ea typeface="仿宋" panose="02010609060101010101" pitchFamily="49" charset="-122"/>
                        <a:cs typeface="黑体" panose="02010609060101010101" pitchFamily="49" charset="-122"/>
                      </a:endParaRPr>
                    </a:p>
                    <a:p>
                      <a:pPr algn="just">
                        <a:spcAft>
                          <a:spcPts val="0"/>
                        </a:spcAft>
                      </a:pPr>
                      <a:r>
                        <a:rPr lang="zh-CN" sz="1600" b="1" kern="1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授权类别</a:t>
                      </a:r>
                      <a:endParaRPr lang="zh-CN" sz="16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67944834"/>
                  </a:ext>
                </a:extLst>
              </a:tr>
              <a:tr h="910475">
                <a:tc vMerge="1">
                  <a:txBody>
                    <a:bodyPr/>
                    <a:lstStyle/>
                    <a:p>
                      <a:endParaRPr lang="zh-CN" altLang="en-US"/>
                    </a:p>
                  </a:txBody>
                  <a:tcPr/>
                </a:tc>
                <a:tc>
                  <a:txBody>
                    <a:bodyPr/>
                    <a:lstStyle/>
                    <a:p>
                      <a:pPr algn="just">
                        <a:spcAft>
                          <a:spcPts val="0"/>
                        </a:spcAft>
                      </a:pPr>
                      <a:r>
                        <a:rPr lang="zh-CN" sz="160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硕士专业学位</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p>
                      <a:pPr algn="just">
                        <a:spcAft>
                          <a:spcPts val="0"/>
                        </a:spcAft>
                      </a:pPr>
                      <a:r>
                        <a:rPr lang="zh-CN" sz="160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授权类别</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51004347"/>
                  </a:ext>
                </a:extLst>
              </a:tr>
              <a:tr h="539213">
                <a:tc rowSpan="2">
                  <a:txBody>
                    <a:bodyPr/>
                    <a:lstStyle/>
                    <a:p>
                      <a:pPr algn="just">
                        <a:spcAft>
                          <a:spcPts val="0"/>
                        </a:spcAft>
                      </a:pPr>
                      <a:r>
                        <a:rPr lang="en-US" sz="1600" b="1"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3.</a:t>
                      </a:r>
                      <a:r>
                        <a:rPr lang="zh-CN" sz="160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本科专业（个）</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60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总数</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49293195"/>
                  </a:ext>
                </a:extLst>
              </a:tr>
              <a:tr h="539213">
                <a:tc vMerge="1">
                  <a:txBody>
                    <a:bodyPr/>
                    <a:lstStyle/>
                    <a:p>
                      <a:endParaRPr lang="zh-CN" altLang="en-US"/>
                    </a:p>
                  </a:txBody>
                  <a:tcPr/>
                </a:tc>
                <a:tc>
                  <a:txBody>
                    <a:bodyPr/>
                    <a:lstStyle/>
                    <a:p>
                      <a:pPr algn="just">
                        <a:spcAft>
                          <a:spcPts val="0"/>
                        </a:spcAft>
                      </a:pPr>
                      <a:r>
                        <a:rPr lang="zh-CN" sz="1600" b="1" kern="1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其中：新专业</a:t>
                      </a:r>
                      <a:endParaRPr lang="zh-CN" sz="16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40034282"/>
                  </a:ext>
                </a:extLst>
              </a:tr>
              <a:tr h="539213">
                <a:tc gridSpan="2">
                  <a:txBody>
                    <a:bodyPr/>
                    <a:lstStyle/>
                    <a:p>
                      <a:pPr algn="just">
                        <a:spcAft>
                          <a:spcPts val="0"/>
                        </a:spcAft>
                      </a:pPr>
                      <a:r>
                        <a:rPr lang="en-US" sz="1600" b="1" kern="100" dirty="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4.</a:t>
                      </a:r>
                      <a:r>
                        <a:rPr lang="zh-CN" sz="1600" b="1" kern="1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专科专业（个）</a:t>
                      </a:r>
                      <a:endParaRPr lang="zh-CN" sz="16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xmlns="" val="1168967093"/>
                  </a:ext>
                </a:extLst>
              </a:tr>
            </a:tbl>
          </a:graphicData>
        </a:graphic>
      </p:graphicFrame>
    </p:spTree>
    <p:extLst>
      <p:ext uri="{BB962C8B-B14F-4D97-AF65-F5344CB8AC3E}">
        <p14:creationId xmlns:p14="http://schemas.microsoft.com/office/powerpoint/2010/main" val="2909142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4090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0" y="4006850"/>
            <a:ext cx="12188339" cy="285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07100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bwMode="auto">
          <a:xfrm>
            <a:off x="410449" y="374156"/>
            <a:ext cx="6368824" cy="512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algn="ctr" rtl="0" eaLnBrk="1" fontAlgn="base" hangingPunct="1">
              <a:spcBef>
                <a:spcPct val="0"/>
              </a:spcBef>
              <a:spcAft>
                <a:spcPct val="0"/>
              </a:spcAft>
              <a:buFont typeface="Arial" panose="020B0604020202020204" pitchFamily="34" charset="0"/>
              <a:defRPr sz="1200" kern="1200">
                <a:solidFill>
                  <a:srgbClr val="898989"/>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l"/>
            <a:r>
              <a:rPr lang="zh-CN" altLang="en-US" sz="2800" b="1" dirty="0">
                <a:latin typeface="Times New Roman" panose="02020603050405020304" pitchFamily="18" charset="0"/>
                <a:ea typeface="仿宋" panose="02010609060101010101" pitchFamily="49" charset="-122"/>
              </a:rPr>
              <a:t>（四）学科专业</a:t>
            </a:r>
          </a:p>
        </p:txBody>
      </p:sp>
      <p:sp>
        <p:nvSpPr>
          <p:cNvPr id="3" name="矩形 2"/>
          <p:cNvSpPr/>
          <p:nvPr/>
        </p:nvSpPr>
        <p:spPr>
          <a:xfrm>
            <a:off x="1468274" y="886192"/>
            <a:ext cx="9595863" cy="461665"/>
          </a:xfrm>
          <a:prstGeom prst="rect">
            <a:avLst/>
          </a:prstGeom>
        </p:spPr>
        <p:txBody>
          <a:bodyPr wrap="square" anchor="b">
            <a:spAutoFit/>
          </a:bodyPr>
          <a:lstStyle/>
          <a:p>
            <a:pPr lvl="0" algn="just">
              <a:defRPr/>
            </a:pPr>
            <a:r>
              <a:rPr lang="zh-CN" altLang="en-US" sz="2400" b="1" dirty="0">
                <a:solidFill>
                  <a:srgbClr val="4EA4DD"/>
                </a:solidFill>
                <a:latin typeface="Times New Roman" panose="02020603050405020304" pitchFamily="18" charset="0"/>
                <a:ea typeface="仿宋" panose="02010609060101010101" pitchFamily="49" charset="-122"/>
              </a:rPr>
              <a:t>表</a:t>
            </a:r>
            <a:r>
              <a:rPr lang="en-US" altLang="zh-CN" sz="2400" b="1" dirty="0">
                <a:solidFill>
                  <a:srgbClr val="4EA4DD"/>
                </a:solidFill>
                <a:latin typeface="Times New Roman" panose="02020603050405020304" pitchFamily="18" charset="0"/>
                <a:ea typeface="仿宋" panose="02010609060101010101" pitchFamily="49" charset="-122"/>
              </a:rPr>
              <a:t>4-1-3  </a:t>
            </a:r>
            <a:r>
              <a:rPr lang="zh-CN" altLang="en-US" sz="2400" b="1" dirty="0">
                <a:solidFill>
                  <a:srgbClr val="4EA4DD"/>
                </a:solidFill>
                <a:latin typeface="Times New Roman" panose="02020603050405020304" pitchFamily="18" charset="0"/>
                <a:ea typeface="仿宋" panose="02010609060101010101" pitchFamily="49" charset="-122"/>
              </a:rPr>
              <a:t>博士点、硕士点 </a:t>
            </a:r>
            <a:r>
              <a:rPr lang="en-US" altLang="zh-CN" sz="2400" b="1" dirty="0">
                <a:solidFill>
                  <a:srgbClr val="4EA4DD"/>
                </a:solidFill>
                <a:latin typeface="Times New Roman" panose="02020603050405020304" pitchFamily="18" charset="0"/>
                <a:ea typeface="仿宋" panose="02010609060101010101" pitchFamily="49" charset="-122"/>
              </a:rPr>
              <a:t>(</a:t>
            </a:r>
            <a:r>
              <a:rPr lang="zh-CN" altLang="en-US" sz="2400" b="1" dirty="0">
                <a:solidFill>
                  <a:srgbClr val="4EA4DD"/>
                </a:solidFill>
                <a:latin typeface="Times New Roman" panose="02020603050405020304" pitchFamily="18" charset="0"/>
                <a:ea typeface="仿宋" panose="02010609060101010101" pitchFamily="49" charset="-122"/>
              </a:rPr>
              <a:t>时点</a:t>
            </a:r>
            <a:r>
              <a:rPr lang="en-US" altLang="zh-CN" sz="2400" b="1" dirty="0">
                <a:solidFill>
                  <a:srgbClr val="4EA4DD"/>
                </a:solidFill>
                <a:latin typeface="Times New Roman" panose="02020603050405020304" pitchFamily="18" charset="0"/>
                <a:ea typeface="仿宋" panose="02010609060101010101" pitchFamily="49" charset="-122"/>
              </a:rPr>
              <a:t>)   </a:t>
            </a:r>
          </a:p>
        </p:txBody>
      </p:sp>
      <p:sp>
        <p:nvSpPr>
          <p:cNvPr id="5" name="文本框 6">
            <a:extLst>
              <a:ext uri="{FF2B5EF4-FFF2-40B4-BE49-F238E27FC236}">
                <a16:creationId xmlns:a16="http://schemas.microsoft.com/office/drawing/2014/main" xmlns="" id="{AAC50814-131C-41E6-BCA8-F68DE0258E54}"/>
              </a:ext>
            </a:extLst>
          </p:cNvPr>
          <p:cNvSpPr>
            <a:spLocks noChangeArrowheads="1"/>
          </p:cNvSpPr>
          <p:nvPr/>
        </p:nvSpPr>
        <p:spPr bwMode="auto">
          <a:xfrm>
            <a:off x="683287" y="3334651"/>
            <a:ext cx="10932607" cy="292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marL="457200" indent="-457200" algn="just">
              <a:lnSpc>
                <a:spcPct val="150000"/>
              </a:lnSpc>
              <a:buFont typeface="Wingdings" panose="05000000000000000000" pitchFamily="2" charset="2"/>
              <a:buChar char="n"/>
              <a:defRPr/>
            </a:pPr>
            <a:r>
              <a:rPr lang="zh-CN" altLang="en-US" sz="2000" dirty="0" bmk="_Toc392188109">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学科代码：一级学科代码参照</a:t>
            </a:r>
            <a:r>
              <a:rPr lang="en-US" altLang="zh-CN" sz="2000" dirty="0" bmk="_Toc392188109">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a:t>
            </a:r>
            <a:r>
              <a:rPr lang="zh-CN" altLang="en-US" sz="2000" dirty="0" bmk="_Toc392188109">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学位授予和人才培养学科目录（</a:t>
            </a:r>
            <a:r>
              <a:rPr lang="en-US" altLang="zh-CN" sz="2000" dirty="0" bmk="_Toc392188109">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2018</a:t>
            </a:r>
            <a:r>
              <a:rPr lang="zh-CN" altLang="en-US" sz="2000" dirty="0" bmk="_Toc392188109">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年）</a:t>
            </a:r>
            <a:r>
              <a:rPr lang="en-US" altLang="zh-CN" sz="2000" dirty="0" bmk="_Toc392188109">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a:t>
            </a:r>
            <a:r>
              <a:rPr lang="zh-CN" altLang="en-US" sz="2000" dirty="0" bmk="_Toc392188109">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；二级学科代码参照</a:t>
            </a:r>
            <a:r>
              <a:rPr lang="en-US" altLang="zh-CN" sz="2000" dirty="0" bmk="_Toc392188109">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a:t>
            </a:r>
            <a:r>
              <a:rPr lang="zh-CN" altLang="en-US" sz="2000" dirty="0" bmk="_Toc392188109">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授予博士、硕士学位和培养研究生的学科、专业目录（</a:t>
            </a:r>
            <a:r>
              <a:rPr lang="en-US" altLang="zh-CN" sz="2000" dirty="0" bmk="_Toc392188109">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1997</a:t>
            </a:r>
            <a:r>
              <a:rPr lang="zh-CN" altLang="en-US" sz="2000" dirty="0" bmk="_Toc392188109">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年）</a:t>
            </a:r>
            <a:r>
              <a:rPr lang="en-US" altLang="zh-CN" sz="2000" dirty="0" bmk="_Toc392188109">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a:t>
            </a:r>
            <a:r>
              <a:rPr lang="zh-CN" altLang="en-US" sz="2000" dirty="0" bmk="_Toc392188109">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a:t>
            </a:r>
            <a:endParaRPr lang="en-US" altLang="zh-CN" sz="2000" dirty="0" bmk="_Toc392188109">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endParaRPr>
          </a:p>
          <a:p>
            <a:pPr marL="457200" indent="-457200" algn="just">
              <a:lnSpc>
                <a:spcPct val="150000"/>
              </a:lnSpc>
              <a:buFont typeface="Wingdings" panose="05000000000000000000" pitchFamily="2" charset="2"/>
              <a:buChar char="n"/>
              <a:defRPr/>
            </a:pPr>
            <a:r>
              <a:rPr lang="zh-CN" altLang="en-US" sz="2000" dirty="0" bmk="_Toc392188109">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目录外的学科代码应为六位，前四位为该学科所在的一级学科代码，第五位为“</a:t>
            </a:r>
            <a:r>
              <a:rPr lang="en-US" altLang="zh-CN" sz="2000" dirty="0" bmk="_Toc392188109">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Z”</a:t>
            </a:r>
            <a:r>
              <a:rPr lang="zh-CN" altLang="en-US" sz="2000" dirty="0" bmk="_Toc392188109">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，第六位为顺序号（从“</a:t>
            </a:r>
            <a:r>
              <a:rPr lang="en-US" altLang="zh-CN" sz="2000" dirty="0" bmk="_Toc392188109">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1”</a:t>
            </a:r>
            <a:r>
              <a:rPr lang="zh-CN" altLang="en-US" sz="2000" dirty="0" bmk="_Toc392188109">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开始顺排），“级别”选择“省部目录外二级重点学科”。（表</a:t>
            </a:r>
            <a:r>
              <a:rPr lang="en-US" altLang="zh-CN" sz="2000" dirty="0" bmk="_Toc392188109">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4-1-4</a:t>
            </a:r>
            <a:r>
              <a:rPr lang="zh-CN" altLang="en-US" sz="2000" dirty="0" bmk="_Toc392188109">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同理）</a:t>
            </a:r>
          </a:p>
          <a:p>
            <a:pPr marL="457200" indent="-457200" algn="just">
              <a:lnSpc>
                <a:spcPct val="150000"/>
              </a:lnSpc>
              <a:buFont typeface="Wingdings" panose="05000000000000000000" pitchFamily="2" charset="2"/>
              <a:buChar char="n"/>
              <a:defRPr/>
            </a:pPr>
            <a:r>
              <a:rPr lang="zh-CN" altLang="en-US" sz="2000" dirty="0" bmk="_Toc392188109">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交叉学科代码规则：交叉学科代码为四位，前三位为“</a:t>
            </a:r>
            <a:r>
              <a:rPr lang="en-US" altLang="zh-CN" sz="2000" dirty="0" bmk="_Toc392188109">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99J”</a:t>
            </a:r>
            <a:r>
              <a:rPr lang="zh-CN" altLang="en-US" sz="2000" dirty="0" bmk="_Toc392188109">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，第四位为顺序号（从“</a:t>
            </a:r>
            <a:r>
              <a:rPr lang="en-US" altLang="zh-CN" sz="2000" dirty="0" bmk="_Toc392188109">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1”</a:t>
            </a:r>
            <a:r>
              <a:rPr lang="zh-CN" altLang="en-US" sz="2000" dirty="0" bmk="_Toc392188109">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开始顺排），“级别”选择“省部交叉重点学科”。 （表</a:t>
            </a:r>
            <a:r>
              <a:rPr lang="en-US" altLang="zh-CN" sz="2000" dirty="0" bmk="_Toc392188109">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4-1-4</a:t>
            </a:r>
            <a:r>
              <a:rPr lang="zh-CN" altLang="en-US" sz="2000" dirty="0" bmk="_Toc392188109">
                <a:latin typeface="Times New Roman" panose="02020603050405020304" pitchFamily="18" charset="0"/>
                <a:ea typeface="仿宋" panose="02010609060101010101" pitchFamily="49" charset="-122"/>
                <a:cs typeface="楷体" panose="02010609060101010101" pitchFamily="49" charset="-122"/>
                <a:sym typeface="楷体" panose="02010609060101010101" pitchFamily="49" charset="-122"/>
              </a:rPr>
              <a:t>同理）</a:t>
            </a:r>
          </a:p>
        </p:txBody>
      </p:sp>
      <p:graphicFrame>
        <p:nvGraphicFramePr>
          <p:cNvPr id="7" name="表格 6">
            <a:extLst>
              <a:ext uri="{FF2B5EF4-FFF2-40B4-BE49-F238E27FC236}">
                <a16:creationId xmlns:a16="http://schemas.microsoft.com/office/drawing/2014/main" xmlns="" id="{816EF757-E0C2-43F2-8D6F-5557FF56A119}"/>
              </a:ext>
            </a:extLst>
          </p:cNvPr>
          <p:cNvGraphicFramePr>
            <a:graphicFrameLocks noGrp="1"/>
          </p:cNvGraphicFramePr>
          <p:nvPr>
            <p:extLst>
              <p:ext uri="{D42A27DB-BD31-4B8C-83A1-F6EECF244321}">
                <p14:modId xmlns:p14="http://schemas.microsoft.com/office/powerpoint/2010/main" val="2985493124"/>
              </p:ext>
            </p:extLst>
          </p:nvPr>
        </p:nvGraphicFramePr>
        <p:xfrm>
          <a:off x="1017453" y="1527348"/>
          <a:ext cx="9959424" cy="1367308"/>
        </p:xfrm>
        <a:graphic>
          <a:graphicData uri="http://schemas.openxmlformats.org/drawingml/2006/table">
            <a:tbl>
              <a:tblPr firstRow="1" firstCol="1" bandRow="1"/>
              <a:tblGrid>
                <a:gridCol w="1776444">
                  <a:extLst>
                    <a:ext uri="{9D8B030D-6E8A-4147-A177-3AD203B41FA5}">
                      <a16:colId xmlns:a16="http://schemas.microsoft.com/office/drawing/2014/main" xmlns="" val="3228249294"/>
                    </a:ext>
                  </a:extLst>
                </a:gridCol>
                <a:gridCol w="1809705">
                  <a:extLst>
                    <a:ext uri="{9D8B030D-6E8A-4147-A177-3AD203B41FA5}">
                      <a16:colId xmlns:a16="http://schemas.microsoft.com/office/drawing/2014/main" xmlns="" val="473600443"/>
                    </a:ext>
                  </a:extLst>
                </a:gridCol>
                <a:gridCol w="1809705">
                  <a:extLst>
                    <a:ext uri="{9D8B030D-6E8A-4147-A177-3AD203B41FA5}">
                      <a16:colId xmlns:a16="http://schemas.microsoft.com/office/drawing/2014/main" xmlns="" val="2769669499"/>
                    </a:ext>
                  </a:extLst>
                </a:gridCol>
                <a:gridCol w="1846745">
                  <a:extLst>
                    <a:ext uri="{9D8B030D-6E8A-4147-A177-3AD203B41FA5}">
                      <a16:colId xmlns:a16="http://schemas.microsoft.com/office/drawing/2014/main" xmlns="" val="1363077966"/>
                    </a:ext>
                  </a:extLst>
                </a:gridCol>
                <a:gridCol w="2716825">
                  <a:extLst>
                    <a:ext uri="{9D8B030D-6E8A-4147-A177-3AD203B41FA5}">
                      <a16:colId xmlns:a16="http://schemas.microsoft.com/office/drawing/2014/main" xmlns="" val="4263761666"/>
                    </a:ext>
                  </a:extLst>
                </a:gridCol>
              </a:tblGrid>
              <a:tr h="341827">
                <a:tc>
                  <a:txBody>
                    <a:bodyPr/>
                    <a:lstStyle/>
                    <a:p>
                      <a:pPr algn="ctr">
                        <a:spcAft>
                          <a:spcPts val="0"/>
                        </a:spcAft>
                      </a:pPr>
                      <a:r>
                        <a:rPr lang="zh-CN" sz="1600" b="1" kern="1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名称</a:t>
                      </a:r>
                      <a:endParaRPr lang="zh-CN" sz="16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学科代码</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单位名称</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单位号</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类型</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38083192"/>
                  </a:ext>
                </a:extLst>
              </a:tr>
              <a:tr h="341827">
                <a:tc>
                  <a:txBody>
                    <a:bodyPr/>
                    <a:lstStyle/>
                    <a:p>
                      <a:pPr algn="ctr">
                        <a:spcAft>
                          <a:spcPts val="0"/>
                        </a:spcAft>
                      </a:pPr>
                      <a:r>
                        <a:rPr lang="en-US" sz="1600" b="1" kern="100" dirty="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6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下拉选择</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88056682"/>
                  </a:ext>
                </a:extLst>
              </a:tr>
              <a:tr h="341827">
                <a:tc>
                  <a:txBody>
                    <a:bodyPr/>
                    <a:lstStyle/>
                    <a:p>
                      <a:pPr algn="ctr">
                        <a:spcAft>
                          <a:spcPts val="0"/>
                        </a:spcAft>
                      </a:pPr>
                      <a:r>
                        <a:rPr lang="zh-CN" sz="1600"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机械工程</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0802</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机电工程学院</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102</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博士学位授权一级学科点</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49774338"/>
                  </a:ext>
                </a:extLst>
              </a:tr>
              <a:tr h="341827">
                <a:tc>
                  <a:txBody>
                    <a:bodyPr/>
                    <a:lstStyle/>
                    <a:p>
                      <a:pPr algn="ctr">
                        <a:spcAft>
                          <a:spcPts val="0"/>
                        </a:spcAft>
                      </a:pPr>
                      <a:r>
                        <a:rPr lang="zh-CN" sz="1600"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电气工程</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0808</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自动化学院</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103</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硕士学位授权一级学科点</a:t>
                      </a:r>
                      <a:endParaRPr lang="zh-CN" sz="16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75042731"/>
                  </a:ext>
                </a:extLst>
              </a:tr>
            </a:tbl>
          </a:graphicData>
        </a:graphic>
      </p:graphicFrame>
    </p:spTree>
    <p:extLst>
      <p:ext uri="{BB962C8B-B14F-4D97-AF65-F5344CB8AC3E}">
        <p14:creationId xmlns:p14="http://schemas.microsoft.com/office/powerpoint/2010/main" val="35753117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bwMode="auto">
          <a:xfrm>
            <a:off x="410449" y="374156"/>
            <a:ext cx="6368824" cy="512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algn="ctr" rtl="0" eaLnBrk="1" fontAlgn="base" hangingPunct="1">
              <a:spcBef>
                <a:spcPct val="0"/>
              </a:spcBef>
              <a:spcAft>
                <a:spcPct val="0"/>
              </a:spcAft>
              <a:buFont typeface="Arial" panose="020B0604020202020204" pitchFamily="34" charset="0"/>
              <a:defRPr sz="1200" kern="1200">
                <a:solidFill>
                  <a:srgbClr val="898989"/>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l"/>
            <a:r>
              <a:rPr lang="zh-CN" altLang="en-US" sz="2800" b="1" dirty="0">
                <a:latin typeface="Times New Roman" panose="02020603050405020304" pitchFamily="18" charset="0"/>
                <a:ea typeface="仿宋" panose="02010609060101010101" pitchFamily="49" charset="-122"/>
              </a:rPr>
              <a:t>（四）学科专业</a:t>
            </a:r>
          </a:p>
        </p:txBody>
      </p:sp>
      <p:sp>
        <p:nvSpPr>
          <p:cNvPr id="3" name="矩形 2"/>
          <p:cNvSpPr/>
          <p:nvPr/>
        </p:nvSpPr>
        <p:spPr>
          <a:xfrm>
            <a:off x="1468274" y="886192"/>
            <a:ext cx="9595863" cy="461665"/>
          </a:xfrm>
          <a:prstGeom prst="rect">
            <a:avLst/>
          </a:prstGeom>
        </p:spPr>
        <p:txBody>
          <a:bodyPr wrap="square" anchor="b">
            <a:spAutoFit/>
          </a:bodyPr>
          <a:lstStyle/>
          <a:p>
            <a:pPr lvl="0" algn="just">
              <a:defRPr/>
            </a:pPr>
            <a:r>
              <a:rPr lang="zh-CN" altLang="en-US" sz="2400" b="1" dirty="0">
                <a:solidFill>
                  <a:srgbClr val="4EA4DD"/>
                </a:solidFill>
                <a:latin typeface="Times New Roman" panose="02020603050405020304" pitchFamily="18" charset="0"/>
                <a:ea typeface="仿宋" panose="02010609060101010101" pitchFamily="49" charset="-122"/>
              </a:rPr>
              <a:t>表</a:t>
            </a:r>
            <a:r>
              <a:rPr lang="en-US" altLang="zh-CN" sz="2400" b="1" dirty="0">
                <a:solidFill>
                  <a:srgbClr val="4EA4DD"/>
                </a:solidFill>
                <a:latin typeface="Times New Roman" panose="02020603050405020304" pitchFamily="18" charset="0"/>
                <a:ea typeface="仿宋" panose="02010609060101010101" pitchFamily="49" charset="-122"/>
              </a:rPr>
              <a:t>4-2 </a:t>
            </a:r>
            <a:r>
              <a:rPr lang="zh-CN" altLang="en-US" sz="2400" b="1" dirty="0">
                <a:solidFill>
                  <a:srgbClr val="4EA4DD"/>
                </a:solidFill>
                <a:latin typeface="Times New Roman" panose="02020603050405020304" pitchFamily="18" charset="0"/>
                <a:ea typeface="仿宋" panose="02010609060101010101" pitchFamily="49" charset="-122"/>
              </a:rPr>
              <a:t>专业培养计划表（时点</a:t>
            </a:r>
            <a:r>
              <a:rPr lang="en-US" altLang="zh-CN" sz="2400" b="1" dirty="0">
                <a:solidFill>
                  <a:srgbClr val="4EA4DD"/>
                </a:solidFill>
                <a:latin typeface="Times New Roman" panose="02020603050405020304" pitchFamily="18" charset="0"/>
                <a:ea typeface="仿宋" panose="02010609060101010101" pitchFamily="49" charset="-122"/>
              </a:rPr>
              <a:t>)   </a:t>
            </a:r>
          </a:p>
        </p:txBody>
      </p:sp>
      <p:sp>
        <p:nvSpPr>
          <p:cNvPr id="5" name="文本框 6">
            <a:extLst>
              <a:ext uri="{FF2B5EF4-FFF2-40B4-BE49-F238E27FC236}">
                <a16:creationId xmlns:a16="http://schemas.microsoft.com/office/drawing/2014/main" xmlns="" id="{AAC50814-131C-41E6-BCA8-F68DE0258E54}"/>
              </a:ext>
            </a:extLst>
          </p:cNvPr>
          <p:cNvSpPr>
            <a:spLocks noChangeArrowheads="1"/>
          </p:cNvSpPr>
          <p:nvPr/>
        </p:nvSpPr>
        <p:spPr bwMode="auto">
          <a:xfrm>
            <a:off x="799901" y="4419873"/>
            <a:ext cx="1093260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lgn="just">
              <a:lnSpc>
                <a:spcPct val="150000"/>
              </a:lnSpc>
              <a:spcBef>
                <a:spcPct val="0"/>
              </a:spcBef>
              <a:buFont typeface="Wingdings" panose="05000000000000000000" pitchFamily="2" charset="2"/>
              <a:buChar char="n"/>
            </a:pPr>
            <a:r>
              <a:rPr lang="zh-CN" altLang="en-US" sz="2000" dirty="0">
                <a:latin typeface="Times New Roman" panose="02020603050405020304" pitchFamily="18" charset="0"/>
                <a:ea typeface="仿宋" panose="02010609060101010101" pitchFamily="49" charset="-122"/>
                <a:cs typeface="楷体" panose="02010609060101010101" pitchFamily="49" charset="-122"/>
              </a:rPr>
              <a:t>填报表</a:t>
            </a:r>
            <a:r>
              <a:rPr lang="en-US" altLang="zh-CN" sz="2000" dirty="0">
                <a:latin typeface="Times New Roman" panose="02020603050405020304" pitchFamily="18" charset="0"/>
                <a:ea typeface="仿宋" panose="02010609060101010101" pitchFamily="49" charset="-122"/>
                <a:cs typeface="楷体" panose="02010609060101010101" pitchFamily="49" charset="-122"/>
              </a:rPr>
              <a:t>1-4-1</a:t>
            </a:r>
            <a:r>
              <a:rPr lang="zh-CN" altLang="en-US" sz="2000" dirty="0">
                <a:latin typeface="Times New Roman" panose="02020603050405020304" pitchFamily="18" charset="0"/>
                <a:ea typeface="仿宋" panose="02010609060101010101" pitchFamily="49" charset="-122"/>
                <a:cs typeface="楷体" panose="02010609060101010101" pitchFamily="49" charset="-122"/>
              </a:rPr>
              <a:t>中</a:t>
            </a:r>
            <a:r>
              <a:rPr lang="zh-CN" altLang="en-US" sz="2000" dirty="0">
                <a:solidFill>
                  <a:srgbClr val="FF0000"/>
                </a:solidFill>
                <a:latin typeface="Times New Roman" panose="02020603050405020304" pitchFamily="18" charset="0"/>
                <a:ea typeface="仿宋" panose="02010609060101010101" pitchFamily="49" charset="-122"/>
                <a:cs typeface="楷体" panose="02010609060101010101" pitchFamily="49" charset="-122"/>
              </a:rPr>
              <a:t>所有专业</a:t>
            </a:r>
            <a:r>
              <a:rPr lang="zh-CN" altLang="en-US" sz="2000" dirty="0">
                <a:latin typeface="Times New Roman" panose="02020603050405020304" pitchFamily="18" charset="0"/>
                <a:ea typeface="仿宋" panose="02010609060101010101" pitchFamily="49" charset="-122"/>
                <a:cs typeface="楷体" panose="02010609060101010101" pitchFamily="49" charset="-122"/>
              </a:rPr>
              <a:t>的最新版培养方案情况。</a:t>
            </a:r>
          </a:p>
          <a:p>
            <a:pPr algn="just">
              <a:lnSpc>
                <a:spcPct val="150000"/>
              </a:lnSpc>
              <a:spcBef>
                <a:spcPct val="0"/>
              </a:spcBef>
              <a:buFont typeface="Wingdings" panose="05000000000000000000" pitchFamily="2" charset="2"/>
              <a:buChar char="n"/>
            </a:pPr>
            <a:r>
              <a:rPr lang="zh-CN" altLang="en-US" sz="2000" dirty="0">
                <a:latin typeface="Times New Roman" panose="02020603050405020304" pitchFamily="18" charset="0"/>
                <a:ea typeface="仿宋" panose="02010609060101010101" pitchFamily="49" charset="-122"/>
                <a:cs typeface="楷体" panose="02010609060101010101" pitchFamily="49" charset="-122"/>
              </a:rPr>
              <a:t>“专业培养计划学时与学分”学分、学时统计：学分总数</a:t>
            </a:r>
            <a:r>
              <a:rPr lang="en-US" altLang="zh-CN" sz="2000" dirty="0">
                <a:latin typeface="Times New Roman" panose="02020603050405020304" pitchFamily="18" charset="0"/>
                <a:ea typeface="仿宋" panose="02010609060101010101" pitchFamily="49" charset="-122"/>
                <a:cs typeface="楷体" panose="02010609060101010101" pitchFamily="49" charset="-122"/>
              </a:rPr>
              <a:t>=</a:t>
            </a:r>
            <a:r>
              <a:rPr lang="zh-CN" altLang="en-US" sz="2000" dirty="0">
                <a:latin typeface="Times New Roman" panose="02020603050405020304" pitchFamily="18" charset="0"/>
                <a:ea typeface="仿宋" panose="02010609060101010101" pitchFamily="49" charset="-122"/>
                <a:cs typeface="楷体" panose="02010609060101010101" pitchFamily="49" charset="-122"/>
              </a:rPr>
              <a:t>集中性实践教学环节</a:t>
            </a:r>
            <a:r>
              <a:rPr lang="en-US" altLang="zh-CN" sz="2000" dirty="0">
                <a:latin typeface="Times New Roman" panose="02020603050405020304" pitchFamily="18" charset="0"/>
                <a:ea typeface="仿宋" panose="02010609060101010101" pitchFamily="49" charset="-122"/>
                <a:cs typeface="楷体" panose="02010609060101010101" pitchFamily="49" charset="-122"/>
              </a:rPr>
              <a:t>+</a:t>
            </a:r>
            <a:r>
              <a:rPr lang="zh-CN" altLang="en-US" sz="2000" dirty="0">
                <a:latin typeface="Times New Roman" panose="02020603050405020304" pitchFamily="18" charset="0"/>
                <a:ea typeface="仿宋" panose="02010609060101010101" pitchFamily="49" charset="-122"/>
                <a:cs typeface="楷体" panose="02010609060101010101" pitchFamily="49" charset="-122"/>
              </a:rPr>
              <a:t>课内教学</a:t>
            </a:r>
            <a:r>
              <a:rPr lang="en-US" altLang="zh-CN" sz="2000" dirty="0">
                <a:latin typeface="Times New Roman" panose="02020603050405020304" pitchFamily="18" charset="0"/>
                <a:ea typeface="仿宋" panose="02010609060101010101" pitchFamily="49" charset="-122"/>
                <a:cs typeface="楷体" panose="02010609060101010101" pitchFamily="49" charset="-122"/>
              </a:rPr>
              <a:t>+</a:t>
            </a:r>
            <a:r>
              <a:rPr lang="zh-CN" altLang="en-US" sz="2000" dirty="0">
                <a:latin typeface="Times New Roman" panose="02020603050405020304" pitchFamily="18" charset="0"/>
                <a:ea typeface="仿宋" panose="02010609060101010101" pitchFamily="49" charset="-122"/>
                <a:cs typeface="楷体" panose="02010609060101010101" pitchFamily="49" charset="-122"/>
              </a:rPr>
              <a:t>实验教学</a:t>
            </a:r>
            <a:r>
              <a:rPr lang="en-US" altLang="zh-CN" sz="2000" dirty="0">
                <a:latin typeface="Times New Roman" panose="02020603050405020304" pitchFamily="18" charset="0"/>
                <a:ea typeface="仿宋" panose="02010609060101010101" pitchFamily="49" charset="-122"/>
                <a:cs typeface="楷体" panose="02010609060101010101" pitchFamily="49" charset="-122"/>
              </a:rPr>
              <a:t>+</a:t>
            </a:r>
            <a:r>
              <a:rPr lang="zh-CN" altLang="en-US" sz="2000" dirty="0">
                <a:latin typeface="Times New Roman" panose="02020603050405020304" pitchFamily="18" charset="0"/>
                <a:ea typeface="仿宋" panose="02010609060101010101" pitchFamily="49" charset="-122"/>
                <a:cs typeface="楷体" panose="02010609060101010101" pitchFamily="49" charset="-122"/>
              </a:rPr>
              <a:t>课外≧必修</a:t>
            </a:r>
            <a:r>
              <a:rPr lang="en-US" altLang="zh-CN" sz="2000" dirty="0">
                <a:latin typeface="Times New Roman" panose="02020603050405020304" pitchFamily="18" charset="0"/>
                <a:ea typeface="仿宋" panose="02010609060101010101" pitchFamily="49" charset="-122"/>
                <a:cs typeface="楷体" panose="02010609060101010101" pitchFamily="49" charset="-122"/>
              </a:rPr>
              <a:t>+</a:t>
            </a:r>
            <a:r>
              <a:rPr lang="zh-CN" altLang="en-US" sz="2000" dirty="0">
                <a:latin typeface="Times New Roman" panose="02020603050405020304" pitchFamily="18" charset="0"/>
                <a:ea typeface="仿宋" panose="02010609060101010101" pitchFamily="49" charset="-122"/>
                <a:cs typeface="楷体" panose="02010609060101010101" pitchFamily="49" charset="-122"/>
              </a:rPr>
              <a:t>选修；学时总数</a:t>
            </a:r>
            <a:r>
              <a:rPr lang="en-US" altLang="zh-CN" sz="2000" dirty="0">
                <a:latin typeface="Times New Roman" panose="02020603050405020304" pitchFamily="18" charset="0"/>
                <a:ea typeface="仿宋" panose="02010609060101010101" pitchFamily="49" charset="-122"/>
                <a:cs typeface="楷体" panose="02010609060101010101" pitchFamily="49" charset="-122"/>
              </a:rPr>
              <a:t>=</a:t>
            </a:r>
            <a:r>
              <a:rPr lang="zh-CN" altLang="en-US" sz="2000" dirty="0">
                <a:latin typeface="Times New Roman" panose="02020603050405020304" pitchFamily="18" charset="0"/>
                <a:ea typeface="仿宋" panose="02010609060101010101" pitchFamily="49" charset="-122"/>
                <a:cs typeface="楷体" panose="02010609060101010101" pitchFamily="49" charset="-122"/>
              </a:rPr>
              <a:t>必修</a:t>
            </a:r>
            <a:r>
              <a:rPr lang="en-US" altLang="zh-CN" sz="2000" dirty="0">
                <a:latin typeface="Times New Roman" panose="02020603050405020304" pitchFamily="18" charset="0"/>
                <a:ea typeface="仿宋" panose="02010609060101010101" pitchFamily="49" charset="-122"/>
                <a:cs typeface="楷体" panose="02010609060101010101" pitchFamily="49" charset="-122"/>
              </a:rPr>
              <a:t>+</a:t>
            </a:r>
            <a:r>
              <a:rPr lang="zh-CN" altLang="en-US" sz="2000" dirty="0">
                <a:latin typeface="Times New Roman" panose="02020603050405020304" pitchFamily="18" charset="0"/>
                <a:ea typeface="仿宋" panose="02010609060101010101" pitchFamily="49" charset="-122"/>
                <a:cs typeface="楷体" panose="02010609060101010101" pitchFamily="49" charset="-122"/>
              </a:rPr>
              <a:t>选修</a:t>
            </a:r>
            <a:r>
              <a:rPr lang="en-US" altLang="zh-CN" sz="2000" dirty="0">
                <a:latin typeface="Times New Roman" panose="02020603050405020304" pitchFamily="18" charset="0"/>
                <a:ea typeface="仿宋" panose="02010609060101010101" pitchFamily="49" charset="-122"/>
              </a:rPr>
              <a:t>&gt;</a:t>
            </a:r>
            <a:r>
              <a:rPr lang="zh-CN" altLang="en-US" sz="2000" dirty="0">
                <a:latin typeface="Times New Roman" panose="02020603050405020304" pitchFamily="18" charset="0"/>
                <a:ea typeface="仿宋" panose="02010609060101010101" pitchFamily="49" charset="-122"/>
                <a:cs typeface="楷体" panose="02010609060101010101" pitchFamily="49" charset="-122"/>
              </a:rPr>
              <a:t>课内教学</a:t>
            </a:r>
            <a:r>
              <a:rPr lang="en-US" altLang="zh-CN" sz="2000" dirty="0">
                <a:latin typeface="Times New Roman" panose="02020603050405020304" pitchFamily="18" charset="0"/>
                <a:ea typeface="仿宋" panose="02010609060101010101" pitchFamily="49" charset="-122"/>
                <a:cs typeface="楷体" panose="02010609060101010101" pitchFamily="49" charset="-122"/>
              </a:rPr>
              <a:t>+</a:t>
            </a:r>
            <a:r>
              <a:rPr lang="zh-CN" altLang="en-US" sz="2000" dirty="0">
                <a:latin typeface="Times New Roman" panose="02020603050405020304" pitchFamily="18" charset="0"/>
                <a:ea typeface="仿宋" panose="02010609060101010101" pitchFamily="49" charset="-122"/>
                <a:cs typeface="楷体" panose="02010609060101010101" pitchFamily="49" charset="-122"/>
              </a:rPr>
              <a:t>实验教学</a:t>
            </a:r>
          </a:p>
          <a:p>
            <a:pPr algn="just">
              <a:lnSpc>
                <a:spcPct val="150000"/>
              </a:lnSpc>
              <a:spcBef>
                <a:spcPct val="0"/>
              </a:spcBef>
              <a:buFont typeface="Wingdings" panose="05000000000000000000" pitchFamily="2" charset="2"/>
              <a:buChar char="n"/>
            </a:pPr>
            <a:r>
              <a:rPr lang="zh-CN" altLang="en-US" sz="2000" dirty="0">
                <a:latin typeface="Times New Roman" panose="02020603050405020304" pitchFamily="18" charset="0"/>
                <a:ea typeface="仿宋" panose="02010609060101010101" pitchFamily="49" charset="-122"/>
                <a:cs typeface="楷体" panose="02010609060101010101" pitchFamily="49" charset="-122"/>
              </a:rPr>
              <a:t>实验教学学时学分包含课内实验教学活动的学时与学分。</a:t>
            </a:r>
          </a:p>
        </p:txBody>
      </p:sp>
      <p:graphicFrame>
        <p:nvGraphicFramePr>
          <p:cNvPr id="6" name="表格 5">
            <a:extLst>
              <a:ext uri="{FF2B5EF4-FFF2-40B4-BE49-F238E27FC236}">
                <a16:creationId xmlns:a16="http://schemas.microsoft.com/office/drawing/2014/main" xmlns="" id="{A7CC6AF4-F3FA-4FDA-8F06-DB4EBD66E48E}"/>
              </a:ext>
            </a:extLst>
          </p:cNvPr>
          <p:cNvGraphicFramePr>
            <a:graphicFrameLocks noGrp="1"/>
          </p:cNvGraphicFramePr>
          <p:nvPr>
            <p:extLst>
              <p:ext uri="{D42A27DB-BD31-4B8C-83A1-F6EECF244321}">
                <p14:modId xmlns:p14="http://schemas.microsoft.com/office/powerpoint/2010/main" val="2693347109"/>
              </p:ext>
            </p:extLst>
          </p:nvPr>
        </p:nvGraphicFramePr>
        <p:xfrm>
          <a:off x="1093121" y="1347857"/>
          <a:ext cx="9971016" cy="2887492"/>
        </p:xfrm>
        <a:graphic>
          <a:graphicData uri="http://schemas.openxmlformats.org/drawingml/2006/table">
            <a:tbl>
              <a:tblPr firstRow="1" firstCol="1" bandRow="1"/>
              <a:tblGrid>
                <a:gridCol w="756974">
                  <a:extLst>
                    <a:ext uri="{9D8B030D-6E8A-4147-A177-3AD203B41FA5}">
                      <a16:colId xmlns:a16="http://schemas.microsoft.com/office/drawing/2014/main" xmlns="" val="1745416564"/>
                    </a:ext>
                  </a:extLst>
                </a:gridCol>
                <a:gridCol w="702133">
                  <a:extLst>
                    <a:ext uri="{9D8B030D-6E8A-4147-A177-3AD203B41FA5}">
                      <a16:colId xmlns:a16="http://schemas.microsoft.com/office/drawing/2014/main" xmlns="" val="389819714"/>
                    </a:ext>
                  </a:extLst>
                </a:gridCol>
                <a:gridCol w="702133">
                  <a:extLst>
                    <a:ext uri="{9D8B030D-6E8A-4147-A177-3AD203B41FA5}">
                      <a16:colId xmlns:a16="http://schemas.microsoft.com/office/drawing/2014/main" xmlns="" val="3044190914"/>
                    </a:ext>
                  </a:extLst>
                </a:gridCol>
                <a:gridCol w="627099">
                  <a:extLst>
                    <a:ext uri="{9D8B030D-6E8A-4147-A177-3AD203B41FA5}">
                      <a16:colId xmlns:a16="http://schemas.microsoft.com/office/drawing/2014/main" xmlns="" val="1248096188"/>
                    </a:ext>
                  </a:extLst>
                </a:gridCol>
                <a:gridCol w="208989">
                  <a:extLst>
                    <a:ext uri="{9D8B030D-6E8A-4147-A177-3AD203B41FA5}">
                      <a16:colId xmlns:a16="http://schemas.microsoft.com/office/drawing/2014/main" xmlns="" val="2972979632"/>
                    </a:ext>
                  </a:extLst>
                </a:gridCol>
                <a:gridCol w="493376">
                  <a:extLst>
                    <a:ext uri="{9D8B030D-6E8A-4147-A177-3AD203B41FA5}">
                      <a16:colId xmlns:a16="http://schemas.microsoft.com/office/drawing/2014/main" xmlns="" val="1735549393"/>
                    </a:ext>
                  </a:extLst>
                </a:gridCol>
                <a:gridCol w="914400">
                  <a:extLst>
                    <a:ext uri="{9D8B030D-6E8A-4147-A177-3AD203B41FA5}">
                      <a16:colId xmlns:a16="http://schemas.microsoft.com/office/drawing/2014/main" xmlns="" val="303024726"/>
                    </a:ext>
                  </a:extLst>
                </a:gridCol>
                <a:gridCol w="589844">
                  <a:extLst>
                    <a:ext uri="{9D8B030D-6E8A-4147-A177-3AD203B41FA5}">
                      <a16:colId xmlns:a16="http://schemas.microsoft.com/office/drawing/2014/main" xmlns="" val="818934019"/>
                    </a:ext>
                  </a:extLst>
                </a:gridCol>
                <a:gridCol w="616104">
                  <a:extLst>
                    <a:ext uri="{9D8B030D-6E8A-4147-A177-3AD203B41FA5}">
                      <a16:colId xmlns:a16="http://schemas.microsoft.com/office/drawing/2014/main" xmlns="" val="799227012"/>
                    </a:ext>
                  </a:extLst>
                </a:gridCol>
                <a:gridCol w="326067">
                  <a:extLst>
                    <a:ext uri="{9D8B030D-6E8A-4147-A177-3AD203B41FA5}">
                      <a16:colId xmlns:a16="http://schemas.microsoft.com/office/drawing/2014/main" xmlns="" val="2118605301"/>
                    </a:ext>
                  </a:extLst>
                </a:gridCol>
                <a:gridCol w="792934">
                  <a:extLst>
                    <a:ext uri="{9D8B030D-6E8A-4147-A177-3AD203B41FA5}">
                      <a16:colId xmlns:a16="http://schemas.microsoft.com/office/drawing/2014/main" xmlns="" val="2010827344"/>
                    </a:ext>
                  </a:extLst>
                </a:gridCol>
                <a:gridCol w="61133">
                  <a:extLst>
                    <a:ext uri="{9D8B030D-6E8A-4147-A177-3AD203B41FA5}">
                      <a16:colId xmlns:a16="http://schemas.microsoft.com/office/drawing/2014/main" xmlns="" val="1144897679"/>
                    </a:ext>
                  </a:extLst>
                </a:gridCol>
                <a:gridCol w="731801">
                  <a:extLst>
                    <a:ext uri="{9D8B030D-6E8A-4147-A177-3AD203B41FA5}">
                      <a16:colId xmlns:a16="http://schemas.microsoft.com/office/drawing/2014/main" xmlns="" val="1766211405"/>
                    </a:ext>
                  </a:extLst>
                </a:gridCol>
                <a:gridCol w="732700">
                  <a:extLst>
                    <a:ext uri="{9D8B030D-6E8A-4147-A177-3AD203B41FA5}">
                      <a16:colId xmlns:a16="http://schemas.microsoft.com/office/drawing/2014/main" xmlns="" val="2163510675"/>
                    </a:ext>
                  </a:extLst>
                </a:gridCol>
                <a:gridCol w="61133">
                  <a:extLst>
                    <a:ext uri="{9D8B030D-6E8A-4147-A177-3AD203B41FA5}">
                      <a16:colId xmlns:a16="http://schemas.microsoft.com/office/drawing/2014/main" xmlns="" val="720232175"/>
                    </a:ext>
                  </a:extLst>
                </a:gridCol>
                <a:gridCol w="827098">
                  <a:extLst>
                    <a:ext uri="{9D8B030D-6E8A-4147-A177-3AD203B41FA5}">
                      <a16:colId xmlns:a16="http://schemas.microsoft.com/office/drawing/2014/main" xmlns="" val="4136487583"/>
                    </a:ext>
                  </a:extLst>
                </a:gridCol>
                <a:gridCol w="827098">
                  <a:extLst>
                    <a:ext uri="{9D8B030D-6E8A-4147-A177-3AD203B41FA5}">
                      <a16:colId xmlns:a16="http://schemas.microsoft.com/office/drawing/2014/main" xmlns="" val="439602737"/>
                    </a:ext>
                  </a:extLst>
                </a:gridCol>
              </a:tblGrid>
              <a:tr h="312899">
                <a:tc gridSpan="5">
                  <a:txBody>
                    <a:bodyPr/>
                    <a:lstStyle/>
                    <a:p>
                      <a:pPr algn="ctr">
                        <a:spcAft>
                          <a:spcPts val="0"/>
                        </a:spcAft>
                      </a:pPr>
                      <a:r>
                        <a:rPr lang="zh-CN" sz="1050" b="1" kern="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校内专业代码</a:t>
                      </a:r>
                      <a:endParaRPr lang="zh-CN" sz="105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pPr algn="ctr">
                        <a:spcAft>
                          <a:spcPts val="0"/>
                        </a:spcAft>
                      </a:pPr>
                      <a:endParaRPr lang="zh-CN" sz="1050" kern="100">
                        <a:effectLst/>
                        <a:latin typeface="Calibri" panose="020F0502020204030204" pitchFamily="34" charset="0"/>
                        <a:ea typeface="宋体" panose="02010600030101010101" pitchFamily="2" charset="-122"/>
                        <a:cs typeface="黑体" panose="02010609060101010101" pitchFamily="49"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zh-CN" sz="1050" b="1" kern="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校内专业名称</a:t>
                      </a:r>
                      <a:endParaRPr lang="zh-CN" sz="1050" kern="100">
                        <a:effectLst/>
                        <a:latin typeface="Times New Roman" panose="02020603050405020304" pitchFamily="18" charset="0"/>
                        <a:ea typeface="仿宋" panose="02010609060101010101" pitchFamily="49" charset="-122"/>
                        <a:cs typeface="黑体" panose="02010609060101010101" pitchFamily="49"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lnL w="12700" cap="flat" cmpd="sng" algn="ctr">
                      <a:solidFill>
                        <a:srgbClr val="000000"/>
                      </a:solidFill>
                      <a:prstDash val="solid"/>
                      <a:round/>
                      <a:headEnd type="none" w="med" len="med"/>
                      <a:tailEnd type="none" w="med" len="med"/>
                    </a:lnL>
                  </a:tcPr>
                </a:tc>
                <a:tc hMerge="1">
                  <a:txBody>
                    <a:bodyPr/>
                    <a:lstStyle/>
                    <a:p>
                      <a:endParaRPr lang="zh-CN" altLang="en-US"/>
                    </a:p>
                  </a:txBody>
                  <a:tcPr/>
                </a:tc>
                <a:tc gridSpan="2">
                  <a:txBody>
                    <a:bodyPr/>
                    <a:lstStyle/>
                    <a:p>
                      <a:pPr algn="ctr">
                        <a:spcAft>
                          <a:spcPts val="0"/>
                        </a:spcAft>
                      </a:pPr>
                      <a:r>
                        <a:rPr lang="zh-CN" sz="1050" b="1" kern="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专业带头人姓名</a:t>
                      </a:r>
                      <a:endParaRPr lang="zh-CN" sz="1050" kern="100">
                        <a:effectLst/>
                        <a:latin typeface="Times New Roman" panose="02020603050405020304" pitchFamily="18" charset="0"/>
                        <a:ea typeface="仿宋" panose="02010609060101010101" pitchFamily="49" charset="-122"/>
                        <a:cs typeface="黑体" panose="02010609060101010101" pitchFamily="49"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lnL w="12700" cap="flat" cmpd="sng" algn="ctr">
                      <a:solidFill>
                        <a:srgbClr val="000000"/>
                      </a:solidFill>
                      <a:prstDash val="solid"/>
                      <a:round/>
                      <a:headEnd type="none" w="med" len="med"/>
                      <a:tailEnd type="none" w="med" len="med"/>
                    </a:lnL>
                  </a:tcPr>
                </a:tc>
                <a:tc>
                  <a:txBody>
                    <a:bodyPr/>
                    <a:lstStyle/>
                    <a:p>
                      <a:pPr algn="ctr">
                        <a:spcAft>
                          <a:spcPts val="0"/>
                        </a:spcAft>
                      </a:pPr>
                      <a:r>
                        <a:rPr lang="zh-CN" sz="1050" b="1" kern="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专业带头人工号</a:t>
                      </a:r>
                      <a:endParaRPr lang="zh-CN" sz="1050" kern="100">
                        <a:effectLst/>
                        <a:latin typeface="Times New Roman" panose="02020603050405020304" pitchFamily="18" charset="0"/>
                        <a:ea typeface="仿宋" panose="02010609060101010101" pitchFamily="49" charset="-122"/>
                        <a:cs typeface="黑体" panose="02010609060101010101" pitchFamily="49"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zh-CN" sz="1050" b="1" kern="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培养目标</a:t>
                      </a:r>
                      <a:endParaRPr lang="zh-CN" sz="1050" kern="100">
                        <a:effectLst/>
                        <a:latin typeface="Times New Roman" panose="02020603050405020304" pitchFamily="18" charset="0"/>
                        <a:ea typeface="仿宋" panose="02010609060101010101" pitchFamily="49" charset="-122"/>
                        <a:cs typeface="黑体" panose="02010609060101010101" pitchFamily="49"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gridSpan="3">
                  <a:txBody>
                    <a:bodyPr/>
                    <a:lstStyle/>
                    <a:p>
                      <a:pPr algn="ctr">
                        <a:spcAft>
                          <a:spcPts val="0"/>
                        </a:spcAft>
                      </a:pPr>
                      <a:r>
                        <a:rPr lang="zh-CN" sz="1050" b="1" kern="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毕业要求</a:t>
                      </a:r>
                      <a:endParaRPr lang="zh-CN" sz="1050" kern="100">
                        <a:effectLst/>
                        <a:latin typeface="Times New Roman" panose="02020603050405020304" pitchFamily="18" charset="0"/>
                        <a:ea typeface="仿宋" panose="02010609060101010101" pitchFamily="49" charset="-122"/>
                        <a:cs typeface="黑体" panose="02010609060101010101" pitchFamily="49"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2152492486"/>
                  </a:ext>
                </a:extLst>
              </a:tr>
              <a:tr h="744998">
                <a:tc gridSpan="5">
                  <a:txBody>
                    <a:bodyPr/>
                    <a:lstStyle/>
                    <a:p>
                      <a:pPr algn="ctr">
                        <a:spcAft>
                          <a:spcPts val="0"/>
                        </a:spcAft>
                      </a:pPr>
                      <a:r>
                        <a:rPr lang="en-US" sz="1050" kern="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0211</a:t>
                      </a:r>
                      <a:endParaRPr lang="zh-CN" sz="1050" kern="100">
                        <a:effectLst/>
                        <a:latin typeface="Times New Roman" panose="02020603050405020304" pitchFamily="18" charset="0"/>
                        <a:ea typeface="仿宋" panose="02010609060101010101" pitchFamily="49" charset="-122"/>
                        <a:cs typeface="黑体" panose="02010609060101010101" pitchFamily="49"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pPr algn="ctr">
                        <a:spcAft>
                          <a:spcPts val="0"/>
                        </a:spcAft>
                      </a:pPr>
                      <a:endParaRPr lang="zh-CN" sz="1050" kern="100">
                        <a:effectLst/>
                        <a:latin typeface="Calibri" panose="020F0502020204030204" pitchFamily="34" charset="0"/>
                        <a:ea typeface="宋体" panose="02010600030101010101" pitchFamily="2" charset="-122"/>
                        <a:cs typeface="黑体" panose="02010609060101010101" pitchFamily="49"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zh-CN" sz="1050" kern="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自动化</a:t>
                      </a:r>
                      <a:endParaRPr lang="zh-CN" sz="1050" kern="100">
                        <a:effectLst/>
                        <a:latin typeface="Times New Roman" panose="02020603050405020304" pitchFamily="18" charset="0"/>
                        <a:ea typeface="仿宋" panose="02010609060101010101" pitchFamily="49" charset="-122"/>
                        <a:cs typeface="黑体" panose="02010609060101010101" pitchFamily="49"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lnL w="12700" cap="flat" cmpd="sng" algn="ctr">
                      <a:solidFill>
                        <a:srgbClr val="000000"/>
                      </a:solidFill>
                      <a:prstDash val="solid"/>
                      <a:round/>
                      <a:headEnd type="none" w="med" len="med"/>
                      <a:tailEnd type="none" w="med" len="med"/>
                    </a:lnL>
                  </a:tcPr>
                </a:tc>
                <a:tc hMerge="1">
                  <a:txBody>
                    <a:bodyPr/>
                    <a:lstStyle/>
                    <a:p>
                      <a:endParaRPr lang="zh-CN" altLang="en-US"/>
                    </a:p>
                  </a:txBody>
                  <a:tcPr/>
                </a:tc>
                <a:tc gridSpan="2">
                  <a:txBody>
                    <a:bodyPr/>
                    <a:lstStyle/>
                    <a:p>
                      <a:pPr algn="ctr">
                        <a:spcAft>
                          <a:spcPts val="0"/>
                        </a:spcAft>
                      </a:pPr>
                      <a:r>
                        <a:rPr lang="zh-CN" sz="1050" kern="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章某</a:t>
                      </a:r>
                      <a:endParaRPr lang="zh-CN" sz="1050" kern="100">
                        <a:effectLst/>
                        <a:latin typeface="Times New Roman" panose="02020603050405020304" pitchFamily="18" charset="0"/>
                        <a:ea typeface="仿宋" panose="02010609060101010101" pitchFamily="49" charset="-122"/>
                        <a:cs typeface="黑体" panose="02010609060101010101" pitchFamily="49"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lnL w="12700" cap="flat" cmpd="sng" algn="ctr">
                      <a:solidFill>
                        <a:srgbClr val="000000"/>
                      </a:solidFill>
                      <a:prstDash val="solid"/>
                      <a:round/>
                      <a:headEnd type="none" w="med" len="med"/>
                      <a:tailEnd type="none" w="med" len="med"/>
                    </a:lnL>
                  </a:tcPr>
                </a:tc>
                <a:tc>
                  <a:txBody>
                    <a:bodyPr/>
                    <a:lstStyle/>
                    <a:p>
                      <a:pPr algn="ctr">
                        <a:spcAft>
                          <a:spcPts val="0"/>
                        </a:spcAft>
                      </a:pPr>
                      <a:r>
                        <a:rPr lang="en-US" sz="1050" kern="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00002451</a:t>
                      </a:r>
                      <a:endParaRPr lang="zh-CN" sz="1050" kern="100">
                        <a:effectLst/>
                        <a:latin typeface="Times New Roman" panose="02020603050405020304" pitchFamily="18" charset="0"/>
                        <a:ea typeface="仿宋" panose="02010609060101010101" pitchFamily="49" charset="-122"/>
                        <a:cs typeface="黑体" panose="02010609060101010101" pitchFamily="49"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fontAlgn="ctr">
                        <a:spcAft>
                          <a:spcPts val="0"/>
                        </a:spcAft>
                      </a:pPr>
                      <a:r>
                        <a:rPr lang="zh-CN" sz="1000" kern="0">
                          <a:solidFill>
                            <a:srgbClr val="000000"/>
                          </a:solidFill>
                          <a:effectLst/>
                          <a:latin typeface="Times New Roman" panose="02020603050405020304" pitchFamily="18" charset="0"/>
                          <a:ea typeface="仿宋" panose="02010609060101010101" pitchFamily="49" charset="-122"/>
                          <a:cs typeface="宋体" panose="02010600030101010101" pitchFamily="2" charset="-122"/>
                        </a:rPr>
                        <a:t>基于</a:t>
                      </a:r>
                      <a:r>
                        <a:rPr lang="en-US" sz="1000" kern="0">
                          <a:solidFill>
                            <a:srgbClr val="000000"/>
                          </a:solidFill>
                          <a:effectLst/>
                          <a:latin typeface="Times New Roman" panose="02020603050405020304" pitchFamily="18" charset="0"/>
                          <a:ea typeface="仿宋" panose="02010609060101010101" pitchFamily="49" charset="-122"/>
                          <a:cs typeface="宋体" panose="02010600030101010101" pitchFamily="2" charset="-122"/>
                        </a:rPr>
                        <a:t>xx</a:t>
                      </a:r>
                      <a:r>
                        <a:rPr lang="zh-CN" sz="1000" kern="0">
                          <a:solidFill>
                            <a:srgbClr val="000000"/>
                          </a:solidFill>
                          <a:effectLst/>
                          <a:latin typeface="Times New Roman" panose="02020603050405020304" pitchFamily="18" charset="0"/>
                          <a:ea typeface="仿宋" panose="02010609060101010101" pitchFamily="49" charset="-122"/>
                          <a:cs typeface="宋体" panose="02010600030101010101" pitchFamily="2" charset="-122"/>
                        </a:rPr>
                        <a:t>大学的定位和广东社会经济的需求</a:t>
                      </a:r>
                      <a:r>
                        <a:rPr lang="en-US" sz="1000" u="none" strike="noStrike" kern="100">
                          <a:solidFill>
                            <a:srgbClr val="000000"/>
                          </a:solidFill>
                          <a:effectLst/>
                          <a:latin typeface="Times New Roman" panose="02020603050405020304" pitchFamily="18" charset="0"/>
                          <a:ea typeface="仿宋" panose="02010609060101010101" pitchFamily="49" charset="-122"/>
                          <a:cs typeface="宋体" panose="02010600030101010101" pitchFamily="2" charset="-122"/>
                        </a:rPr>
                        <a:t>......</a:t>
                      </a:r>
                      <a:endParaRPr lang="zh-CN" sz="1050" kern="100">
                        <a:effectLst/>
                        <a:latin typeface="Times New Roman" panose="02020603050405020304" pitchFamily="18" charset="0"/>
                        <a:ea typeface="仿宋" panose="02010609060101010101" pitchFamily="49" charset="-122"/>
                        <a:cs typeface="黑体" panose="02010609060101010101" pitchFamily="49"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gridSpan="3">
                  <a:txBody>
                    <a:bodyPr/>
                    <a:lstStyle/>
                    <a:p>
                      <a:pPr algn="l" fontAlgn="ctr">
                        <a:spcAft>
                          <a:spcPts val="0"/>
                        </a:spcAft>
                      </a:pPr>
                      <a:r>
                        <a:rPr lang="zh-CN" sz="1000" kern="0">
                          <a:solidFill>
                            <a:srgbClr val="0000FF"/>
                          </a:solidFill>
                          <a:effectLst/>
                          <a:latin typeface="Times New Roman" panose="02020603050405020304" pitchFamily="18" charset="0"/>
                          <a:ea typeface="仿宋" panose="02010609060101010101" pitchFamily="49" charset="-122"/>
                          <a:cs typeface="Arial" panose="020B0604020202020204" pitchFamily="34" charset="0"/>
                        </a:rPr>
                        <a:t>经</a:t>
                      </a:r>
                      <a:r>
                        <a:rPr lang="zh-CN" sz="1000" kern="0">
                          <a:solidFill>
                            <a:srgbClr val="000000"/>
                          </a:solidFill>
                          <a:effectLst/>
                          <a:latin typeface="Times New Roman" panose="02020603050405020304" pitchFamily="18" charset="0"/>
                          <a:ea typeface="仿宋" panose="02010609060101010101" pitchFamily="49" charset="-122"/>
                          <a:cs typeface="Arial" panose="020B0604020202020204" pitchFamily="34" charset="0"/>
                        </a:rPr>
                        <a:t>过四年的系统学习，本专业学生在毕业时应达成以下毕业要求</a:t>
                      </a:r>
                      <a:r>
                        <a:rPr lang="en-US" sz="1000" u="none" strike="noStrike" kern="100">
                          <a:solidFill>
                            <a:srgbClr val="000000"/>
                          </a:solidFill>
                          <a:effectLst/>
                          <a:latin typeface="Times New Roman" panose="02020603050405020304" pitchFamily="18" charset="0"/>
                          <a:ea typeface="仿宋" panose="02010609060101010101" pitchFamily="49" charset="-122"/>
                          <a:cs typeface="宋体" panose="02010600030101010101" pitchFamily="2" charset="-122"/>
                        </a:rPr>
                        <a:t>......</a:t>
                      </a:r>
                      <a:endParaRPr lang="zh-CN" sz="1050" kern="100">
                        <a:effectLst/>
                        <a:latin typeface="Times New Roman" panose="02020603050405020304" pitchFamily="18" charset="0"/>
                        <a:ea typeface="仿宋" panose="02010609060101010101" pitchFamily="49" charset="-122"/>
                        <a:cs typeface="黑体" panose="02010609060101010101" pitchFamily="49"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1281198819"/>
                  </a:ext>
                </a:extLst>
              </a:tr>
              <a:tr h="281858">
                <a:tc gridSpan="17">
                  <a:txBody>
                    <a:bodyPr/>
                    <a:lstStyle/>
                    <a:p>
                      <a:pPr algn="ctr">
                        <a:spcAft>
                          <a:spcPts val="0"/>
                        </a:spcAft>
                      </a:pPr>
                      <a:r>
                        <a:rPr lang="zh-CN" sz="105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专业培养计划学时与学分</a:t>
                      </a:r>
                      <a:endParaRPr lang="zh-CN" sz="1050" kern="100">
                        <a:effectLst/>
                        <a:latin typeface="Times New Roman" panose="02020603050405020304" pitchFamily="18" charset="0"/>
                        <a:ea typeface="仿宋" panose="02010609060101010101" pitchFamily="49" charset="-122"/>
                        <a:cs typeface="黑体" panose="02010609060101010101" pitchFamily="49"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lnL w="12700" cap="flat" cmpd="sng" algn="ctr">
                      <a:solidFill>
                        <a:srgbClr val="000000"/>
                      </a:solidFill>
                      <a:prstDash val="solid"/>
                      <a:round/>
                      <a:headEnd type="none" w="med" len="med"/>
                      <a:tailEnd type="none" w="med" len="med"/>
                    </a:ln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lnL w="12700" cap="flat" cmpd="sng" algn="ctr">
                      <a:solidFill>
                        <a:srgbClr val="000000"/>
                      </a:solidFill>
                      <a:prstDash val="solid"/>
                      <a:round/>
                      <a:headEnd type="none" w="med" len="med"/>
                      <a:tailEnd type="none" w="med" len="med"/>
                    </a:lnL>
                  </a:tcPr>
                </a:tc>
                <a:tc hMerge="1">
                  <a:txBody>
                    <a:bodyPr/>
                    <a:lstStyle/>
                    <a:p>
                      <a:endParaRPr lang="zh-CN" altLang="en-US"/>
                    </a:p>
                  </a:txBody>
                  <a:tcPr/>
                </a:tc>
                <a:tc hMerge="1">
                  <a:txBody>
                    <a:bodyPr/>
                    <a:lstStyle/>
                    <a:p>
                      <a:endParaRPr lang="zh-CN"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2293895882"/>
                  </a:ext>
                </a:extLst>
              </a:tr>
              <a:tr h="312899">
                <a:tc gridSpan="6">
                  <a:txBody>
                    <a:bodyPr/>
                    <a:lstStyle/>
                    <a:p>
                      <a:pPr algn="ctr">
                        <a:spcAft>
                          <a:spcPts val="0"/>
                        </a:spcAft>
                      </a:pPr>
                      <a:r>
                        <a:rPr lang="zh-CN" sz="1050" b="1" kern="1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学时数（学时）</a:t>
                      </a:r>
                      <a:endParaRPr lang="zh-CN" sz="105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a:spcAft>
                          <a:spcPts val="0"/>
                        </a:spcAft>
                      </a:pPr>
                      <a:r>
                        <a:rPr lang="zh-CN" sz="1050" b="1" kern="100">
                          <a:solidFill>
                            <a:srgbClr val="000000"/>
                          </a:solidFill>
                          <a:effectLst/>
                          <a:highlight>
                            <a:srgbClr val="FFFF00"/>
                          </a:highlight>
                          <a:latin typeface="Times New Roman" panose="02020603050405020304" pitchFamily="18" charset="0"/>
                          <a:ea typeface="仿宋" panose="02010609060101010101" pitchFamily="49" charset="-122"/>
                          <a:cs typeface="Times New Roman" panose="02020603050405020304" pitchFamily="18" charset="0"/>
                        </a:rPr>
                        <a:t>集中性实践环节周数（周）</a:t>
                      </a:r>
                      <a:endParaRPr lang="zh-CN" sz="1050" kern="100">
                        <a:effectLst/>
                        <a:latin typeface="Times New Roman" panose="02020603050405020304" pitchFamily="18" charset="0"/>
                        <a:ea typeface="仿宋" panose="02010609060101010101" pitchFamily="49" charset="-122"/>
                        <a:cs typeface="黑体" panose="02010609060101010101" pitchFamily="49"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gridSpan="10">
                  <a:txBody>
                    <a:bodyPr/>
                    <a:lstStyle/>
                    <a:p>
                      <a:pPr algn="ctr">
                        <a:spcAft>
                          <a:spcPts val="0"/>
                        </a:spcAft>
                      </a:pPr>
                      <a:r>
                        <a:rPr lang="zh-CN" sz="105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学分数（分）</a:t>
                      </a:r>
                      <a:endParaRPr lang="zh-CN" sz="1050" kern="100">
                        <a:effectLst/>
                        <a:latin typeface="Times New Roman" panose="02020603050405020304" pitchFamily="18" charset="0"/>
                        <a:ea typeface="仿宋" panose="02010609060101010101" pitchFamily="49" charset="-122"/>
                        <a:cs typeface="黑体" panose="02010609060101010101" pitchFamily="49"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lnL w="12700" cap="flat" cmpd="sng" algn="ctr">
                      <a:solidFill>
                        <a:srgbClr val="000000"/>
                      </a:solidFill>
                      <a:prstDash val="solid"/>
                      <a:round/>
                      <a:headEnd type="none" w="med" len="med"/>
                      <a:tailEnd type="none" w="med" len="med"/>
                    </a:lnL>
                  </a:tcPr>
                </a:tc>
                <a:tc hMerge="1">
                  <a:txBody>
                    <a:bodyPr/>
                    <a:lstStyle/>
                    <a:p>
                      <a:endParaRPr lang="zh-CN" altLang="en-US"/>
                    </a:p>
                  </a:txBody>
                  <a:tcPr/>
                </a:tc>
                <a:tc hMerge="1">
                  <a:txBody>
                    <a:bodyPr/>
                    <a:lstStyle/>
                    <a:p>
                      <a:endParaRPr lang="zh-CN" altLang="en-US"/>
                    </a:p>
                  </a:txBody>
                  <a:tcPr>
                    <a:lnL w="12700" cap="flat" cmpd="sng" algn="ctr">
                      <a:solidFill>
                        <a:srgbClr val="000000"/>
                      </a:solidFill>
                      <a:prstDash val="solid"/>
                      <a:round/>
                      <a:headEnd type="none" w="med" len="med"/>
                      <a:tailEnd type="none" w="med" len="med"/>
                    </a:ln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200880433"/>
                  </a:ext>
                </a:extLst>
              </a:tr>
              <a:tr h="281858">
                <a:tc rowSpan="2">
                  <a:txBody>
                    <a:bodyPr/>
                    <a:lstStyle/>
                    <a:p>
                      <a:pPr algn="ctr">
                        <a:spcAft>
                          <a:spcPts val="0"/>
                        </a:spcAft>
                      </a:pPr>
                      <a:r>
                        <a:rPr lang="zh-CN" sz="105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总数</a:t>
                      </a:r>
                      <a:endParaRPr lang="zh-CN" sz="1050" kern="100">
                        <a:effectLst/>
                        <a:latin typeface="Times New Roman" panose="02020603050405020304" pitchFamily="18" charset="0"/>
                        <a:ea typeface="仿宋" panose="02010609060101010101" pitchFamily="49" charset="-122"/>
                        <a:cs typeface="黑体" panose="02010609060101010101" pitchFamily="49"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zh-CN" sz="105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其中：</a:t>
                      </a:r>
                      <a:endParaRPr lang="zh-CN" sz="1050" kern="100">
                        <a:effectLst/>
                        <a:latin typeface="Times New Roman" panose="02020603050405020304" pitchFamily="18" charset="0"/>
                        <a:ea typeface="仿宋" panose="02010609060101010101" pitchFamily="49" charset="-122"/>
                        <a:cs typeface="黑体" panose="02010609060101010101" pitchFamily="49"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3">
                  <a:txBody>
                    <a:bodyPr/>
                    <a:lstStyle/>
                    <a:p>
                      <a:pPr algn="ctr">
                        <a:spcAft>
                          <a:spcPts val="0"/>
                        </a:spcAft>
                      </a:pPr>
                      <a:r>
                        <a:rPr lang="zh-CN" sz="105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其中：</a:t>
                      </a:r>
                      <a:endParaRPr lang="zh-CN" sz="1050" kern="100">
                        <a:effectLst/>
                        <a:latin typeface="Times New Roman" panose="02020603050405020304" pitchFamily="18" charset="0"/>
                        <a:ea typeface="仿宋" panose="02010609060101010101" pitchFamily="49" charset="-122"/>
                        <a:cs typeface="黑体" panose="02010609060101010101" pitchFamily="49"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rowSpan="3">
                  <a:txBody>
                    <a:bodyPr/>
                    <a:lstStyle/>
                    <a:p>
                      <a:pPr algn="ctr">
                        <a:spcAft>
                          <a:spcPts val="0"/>
                        </a:spcAft>
                      </a:pPr>
                      <a:r>
                        <a:rPr lang="en-US" sz="1600" b="1"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050" kern="100">
                        <a:effectLst/>
                        <a:latin typeface="Times New Roman" panose="02020603050405020304" pitchFamily="18" charset="0"/>
                        <a:ea typeface="仿宋" panose="02010609060101010101" pitchFamily="49" charset="-122"/>
                        <a:cs typeface="黑体" panose="02010609060101010101" pitchFamily="49" charset="-122"/>
                      </a:endParaRPr>
                    </a:p>
                    <a:p>
                      <a:pPr algn="ctr">
                        <a:spcAft>
                          <a:spcPts val="0"/>
                        </a:spcAft>
                      </a:pPr>
                      <a:r>
                        <a:rPr lang="en-US" sz="1600" b="1"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050" kern="100">
                        <a:effectLst/>
                        <a:latin typeface="Times New Roman" panose="02020603050405020304" pitchFamily="18" charset="0"/>
                        <a:ea typeface="仿宋" panose="02010609060101010101" pitchFamily="49" charset="-122"/>
                        <a:cs typeface="黑体" panose="02010609060101010101" pitchFamily="49" charset="-122"/>
                      </a:endParaRPr>
                    </a:p>
                    <a:p>
                      <a:pPr algn="ctr">
                        <a:spcAft>
                          <a:spcPts val="0"/>
                        </a:spcAft>
                      </a:pPr>
                      <a:r>
                        <a:rPr lang="en-US" sz="1050" kern="100">
                          <a:solidFill>
                            <a:srgbClr val="000000"/>
                          </a:solidFill>
                          <a:effectLst/>
                          <a:highlight>
                            <a:srgbClr val="FFFF00"/>
                          </a:highlight>
                          <a:latin typeface="Times New Roman" panose="02020603050405020304" pitchFamily="18" charset="0"/>
                          <a:ea typeface="仿宋" panose="02010609060101010101" pitchFamily="49" charset="-122"/>
                          <a:cs typeface="黑体" panose="02010609060101010101" pitchFamily="49" charset="-122"/>
                        </a:rPr>
                        <a:t>24</a:t>
                      </a:r>
                      <a:endParaRPr lang="zh-CN" sz="1050" kern="100">
                        <a:effectLst/>
                        <a:latin typeface="Times New Roman" panose="02020603050405020304" pitchFamily="18" charset="0"/>
                        <a:ea typeface="仿宋" panose="02010609060101010101" pitchFamily="49" charset="-122"/>
                        <a:cs typeface="黑体" panose="02010609060101010101" pitchFamily="49" charset="-122"/>
                      </a:endParaRPr>
                    </a:p>
                    <a:p>
                      <a:pPr algn="ctr">
                        <a:spcAft>
                          <a:spcPts val="0"/>
                        </a:spcAft>
                      </a:pPr>
                      <a:r>
                        <a:rPr lang="en-US" sz="1600" b="1"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050" kern="100">
                        <a:effectLst/>
                        <a:latin typeface="Times New Roman" panose="02020603050405020304" pitchFamily="18" charset="0"/>
                        <a:ea typeface="仿宋" panose="02010609060101010101" pitchFamily="49" charset="-122"/>
                        <a:cs typeface="黑体" panose="02010609060101010101" pitchFamily="49"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algn="ctr">
                        <a:spcAft>
                          <a:spcPts val="0"/>
                        </a:spcAft>
                      </a:pPr>
                      <a:r>
                        <a:rPr lang="zh-CN" sz="105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总数</a:t>
                      </a:r>
                      <a:endParaRPr lang="zh-CN" sz="1050" kern="100">
                        <a:effectLst/>
                        <a:latin typeface="Times New Roman" panose="02020603050405020304" pitchFamily="18" charset="0"/>
                        <a:ea typeface="仿宋" panose="02010609060101010101" pitchFamily="49" charset="-122"/>
                        <a:cs typeface="黑体" panose="02010609060101010101" pitchFamily="49"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r>
                        <a:rPr lang="zh-CN" sz="105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其中：</a:t>
                      </a:r>
                      <a:endParaRPr lang="zh-CN" altLang="en-US">
                        <a:latin typeface="Times New Roman" panose="02020603050405020304" pitchFamily="18" charset="0"/>
                        <a:ea typeface="仿宋" panose="02010609060101010101" pitchFamily="49"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lnL w="12700" cap="flat" cmpd="sng" algn="ctr">
                      <a:solidFill>
                        <a:srgbClr val="000000"/>
                      </a:solidFill>
                      <a:prstDash val="solid"/>
                      <a:round/>
                      <a:headEnd type="none" w="med" len="med"/>
                      <a:tailEnd type="none" w="med" len="med"/>
                    </a:lnL>
                  </a:tcPr>
                </a:tc>
                <a:tc gridSpan="6">
                  <a:txBody>
                    <a:bodyPr/>
                    <a:lstStyle/>
                    <a:p>
                      <a:r>
                        <a:rPr lang="zh-CN" sz="105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其中：</a:t>
                      </a:r>
                      <a:endParaRPr lang="zh-CN" altLang="en-US">
                        <a:latin typeface="Times New Roman" panose="02020603050405020304" pitchFamily="18" charset="0"/>
                        <a:ea typeface="仿宋" panose="02010609060101010101" pitchFamily="49"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lnL w="12700" cap="flat" cmpd="sng" algn="ctr">
                      <a:solidFill>
                        <a:srgbClr val="000000"/>
                      </a:solidFill>
                      <a:prstDash val="solid"/>
                      <a:round/>
                      <a:headEnd type="none" w="med" len="med"/>
                      <a:tailEnd type="none" w="med" len="med"/>
                    </a:ln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a:spcAft>
                          <a:spcPts val="0"/>
                        </a:spcAft>
                      </a:pPr>
                      <a:r>
                        <a:rPr lang="zh-CN" sz="1050" b="1" kern="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其中：</a:t>
                      </a:r>
                      <a:endParaRPr lang="zh-CN" sz="1050" kern="100">
                        <a:effectLst/>
                        <a:latin typeface="Times New Roman" panose="02020603050405020304" pitchFamily="18" charset="0"/>
                        <a:ea typeface="仿宋" panose="02010609060101010101" pitchFamily="49" charset="-122"/>
                        <a:cs typeface="黑体" panose="02010609060101010101" pitchFamily="49"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22574491"/>
                  </a:ext>
                </a:extLst>
              </a:tr>
              <a:tr h="469349">
                <a:tc vMerge="1">
                  <a:txBody>
                    <a:bodyPr/>
                    <a:lstStyle/>
                    <a:p>
                      <a:endParaRPr lang="zh-CN" altLang="en-US"/>
                    </a:p>
                  </a:txBody>
                  <a:tcPr/>
                </a:tc>
                <a:tc>
                  <a:txBody>
                    <a:bodyPr/>
                    <a:lstStyle/>
                    <a:p>
                      <a:pPr algn="ctr">
                        <a:spcAft>
                          <a:spcPts val="0"/>
                        </a:spcAft>
                      </a:pPr>
                      <a:r>
                        <a:rPr lang="zh-CN" sz="105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必修课</a:t>
                      </a:r>
                      <a:endParaRPr lang="zh-CN" sz="1050" kern="100">
                        <a:effectLst/>
                        <a:latin typeface="Times New Roman" panose="02020603050405020304" pitchFamily="18" charset="0"/>
                        <a:ea typeface="仿宋" panose="02010609060101010101" pitchFamily="49" charset="-122"/>
                        <a:cs typeface="黑体" panose="02010609060101010101" pitchFamily="49"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5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选修课</a:t>
                      </a:r>
                      <a:endParaRPr lang="zh-CN" sz="1050" kern="100">
                        <a:effectLst/>
                        <a:latin typeface="Times New Roman" panose="02020603050405020304" pitchFamily="18" charset="0"/>
                        <a:ea typeface="仿宋" panose="02010609060101010101" pitchFamily="49" charset="-122"/>
                        <a:cs typeface="黑体" panose="02010609060101010101" pitchFamily="49"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5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理论教学</a:t>
                      </a:r>
                      <a:endParaRPr lang="zh-CN" sz="1050" kern="100">
                        <a:effectLst/>
                        <a:latin typeface="Times New Roman" panose="02020603050405020304" pitchFamily="18" charset="0"/>
                        <a:ea typeface="仿宋" panose="02010609060101010101" pitchFamily="49" charset="-122"/>
                        <a:cs typeface="黑体" panose="02010609060101010101" pitchFamily="49"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r>
                        <a:rPr lang="zh-CN" sz="105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实验教学</a:t>
                      </a:r>
                      <a:endParaRPr lang="zh-CN" altLang="en-US">
                        <a:latin typeface="Times New Roman" panose="02020603050405020304" pitchFamily="18" charset="0"/>
                        <a:ea typeface="仿宋" panose="02010609060101010101" pitchFamily="49"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r>
                        <a:rPr lang="zh-CN" sz="105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必修课</a:t>
                      </a:r>
                      <a:endParaRPr lang="zh-CN" altLang="en-US">
                        <a:latin typeface="Times New Roman" panose="02020603050405020304" pitchFamily="18" charset="0"/>
                        <a:ea typeface="仿宋" panose="02010609060101010101" pitchFamily="49"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5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选修课</a:t>
                      </a:r>
                      <a:endParaRPr lang="zh-CN" sz="1050" kern="100">
                        <a:effectLst/>
                        <a:latin typeface="Times New Roman" panose="02020603050405020304" pitchFamily="18" charset="0"/>
                        <a:ea typeface="仿宋" panose="02010609060101010101" pitchFamily="49" charset="-122"/>
                        <a:cs typeface="黑体" panose="02010609060101010101" pitchFamily="49"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gridSpan="2">
                  <a:txBody>
                    <a:bodyPr/>
                    <a:lstStyle/>
                    <a:p>
                      <a:r>
                        <a:rPr lang="zh-CN" sz="105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集中性实践教学环节</a:t>
                      </a:r>
                      <a:endParaRPr lang="zh-CN" altLang="en-US">
                        <a:latin typeface="Times New Roman" panose="02020603050405020304" pitchFamily="18" charset="0"/>
                        <a:ea typeface="仿宋" panose="02010609060101010101" pitchFamily="49"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lnL w="12700" cap="flat" cmpd="sng" algn="ctr">
                      <a:solidFill>
                        <a:srgbClr val="000000"/>
                      </a:solidFill>
                      <a:prstDash val="solid"/>
                      <a:round/>
                      <a:headEnd type="none" w="med" len="med"/>
                      <a:tailEnd type="none" w="med" len="med"/>
                    </a:lnL>
                  </a:tcPr>
                </a:tc>
                <a:tc>
                  <a:txBody>
                    <a:bodyPr/>
                    <a:lstStyle/>
                    <a:p>
                      <a:pPr algn="ctr">
                        <a:spcAft>
                          <a:spcPts val="0"/>
                        </a:spcAft>
                      </a:pPr>
                      <a:r>
                        <a:rPr lang="zh-CN" sz="105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理论</a:t>
                      </a:r>
                      <a:endParaRPr lang="zh-CN" sz="1050" kern="100">
                        <a:effectLst/>
                        <a:latin typeface="Times New Roman" panose="02020603050405020304" pitchFamily="18" charset="0"/>
                        <a:ea typeface="仿宋" panose="02010609060101010101" pitchFamily="49" charset="-122"/>
                        <a:cs typeface="黑体" panose="02010609060101010101" pitchFamily="49" charset="-122"/>
                      </a:endParaRPr>
                    </a:p>
                    <a:p>
                      <a:pPr algn="ctr">
                        <a:spcAft>
                          <a:spcPts val="0"/>
                        </a:spcAft>
                      </a:pPr>
                      <a:r>
                        <a:rPr lang="zh-CN" sz="105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教学</a:t>
                      </a:r>
                      <a:endParaRPr lang="zh-CN" sz="1050" kern="100">
                        <a:effectLst/>
                        <a:latin typeface="Times New Roman" panose="02020603050405020304" pitchFamily="18" charset="0"/>
                        <a:ea typeface="仿宋" panose="02010609060101010101" pitchFamily="49" charset="-122"/>
                        <a:cs typeface="黑体" panose="02010609060101010101" pitchFamily="49"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zh-CN" sz="105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实验</a:t>
                      </a:r>
                      <a:endParaRPr lang="zh-CN" sz="1050" kern="100">
                        <a:effectLst/>
                        <a:latin typeface="Times New Roman" panose="02020603050405020304" pitchFamily="18" charset="0"/>
                        <a:ea typeface="仿宋" panose="02010609060101010101" pitchFamily="49" charset="-122"/>
                        <a:cs typeface="黑体" panose="02010609060101010101" pitchFamily="49" charset="-122"/>
                      </a:endParaRPr>
                    </a:p>
                    <a:p>
                      <a:pPr algn="ctr">
                        <a:spcAft>
                          <a:spcPts val="0"/>
                        </a:spcAft>
                      </a:pPr>
                      <a:r>
                        <a:rPr lang="zh-CN" sz="105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教学</a:t>
                      </a:r>
                      <a:endParaRPr lang="zh-CN" sz="1050" kern="100">
                        <a:effectLst/>
                        <a:latin typeface="Times New Roman" panose="02020603050405020304" pitchFamily="18" charset="0"/>
                        <a:ea typeface="仿宋" panose="02010609060101010101" pitchFamily="49" charset="-122"/>
                        <a:cs typeface="黑体" panose="02010609060101010101" pitchFamily="49"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spcAft>
                          <a:spcPts val="0"/>
                        </a:spcAft>
                      </a:pPr>
                      <a:r>
                        <a:rPr lang="zh-CN" sz="105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课外科技活动</a:t>
                      </a:r>
                      <a:endParaRPr lang="zh-CN" sz="1050" kern="100">
                        <a:effectLst/>
                        <a:latin typeface="Times New Roman" panose="02020603050405020304" pitchFamily="18" charset="0"/>
                        <a:ea typeface="仿宋" panose="02010609060101010101" pitchFamily="49" charset="-122"/>
                        <a:cs typeface="黑体" panose="02010609060101010101" pitchFamily="49"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50" b="1" kern="1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创新创业教育</a:t>
                      </a:r>
                      <a:endParaRPr lang="zh-CN" sz="105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73563013"/>
                  </a:ext>
                </a:extLst>
              </a:tr>
              <a:tr h="469349">
                <a:tc>
                  <a:txBody>
                    <a:bodyPr/>
                    <a:lstStyle/>
                    <a:p>
                      <a:pPr algn="ctr">
                        <a:spcAft>
                          <a:spcPts val="0"/>
                        </a:spcAft>
                      </a:pPr>
                      <a:r>
                        <a:rPr lang="en-US" sz="1050" kern="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2584</a:t>
                      </a:r>
                      <a:endParaRPr lang="zh-CN" sz="1050" kern="100">
                        <a:effectLst/>
                        <a:latin typeface="Times New Roman" panose="02020603050405020304" pitchFamily="18" charset="0"/>
                        <a:ea typeface="仿宋" panose="02010609060101010101" pitchFamily="49" charset="-122"/>
                        <a:cs typeface="黑体" panose="02010609060101010101" pitchFamily="49"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2312</a:t>
                      </a:r>
                      <a:endParaRPr lang="zh-CN" sz="1050" kern="100">
                        <a:effectLst/>
                        <a:latin typeface="Times New Roman" panose="02020603050405020304" pitchFamily="18" charset="0"/>
                        <a:ea typeface="仿宋" panose="02010609060101010101" pitchFamily="49" charset="-122"/>
                        <a:cs typeface="黑体" panose="02010609060101010101" pitchFamily="49"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272</a:t>
                      </a:r>
                      <a:endParaRPr lang="zh-CN" sz="1050" kern="100">
                        <a:effectLst/>
                        <a:latin typeface="Times New Roman" panose="02020603050405020304" pitchFamily="18" charset="0"/>
                        <a:ea typeface="仿宋" panose="02010609060101010101" pitchFamily="49" charset="-122"/>
                        <a:cs typeface="黑体" panose="02010609060101010101" pitchFamily="49"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1952</a:t>
                      </a:r>
                      <a:endParaRPr lang="zh-CN" sz="1050" kern="100">
                        <a:effectLst/>
                        <a:latin typeface="Times New Roman" panose="02020603050405020304" pitchFamily="18" charset="0"/>
                        <a:ea typeface="仿宋" panose="02010609060101010101" pitchFamily="49" charset="-122"/>
                        <a:cs typeface="黑体" panose="02010609060101010101" pitchFamily="49"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r>
                        <a:rPr lang="en-US" sz="1050" kern="0" dirty="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224</a:t>
                      </a:r>
                      <a:endParaRPr lang="zh-CN" altLang="en-US" dirty="0">
                        <a:latin typeface="Times New Roman" panose="02020603050405020304" pitchFamily="18" charset="0"/>
                        <a:ea typeface="仿宋" panose="02010609060101010101" pitchFamily="49"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zh-CN" altLang="en-US"/>
                    </a:p>
                  </a:txBody>
                  <a:tcPr/>
                </a:tc>
                <a:tc vMerge="1">
                  <a:txBody>
                    <a:bodyPr/>
                    <a:lstStyle/>
                    <a:p>
                      <a:endParaRPr lang="zh-CN" altLang="en-US"/>
                    </a:p>
                  </a:txBody>
                  <a:tcPr/>
                </a:tc>
                <a:tc>
                  <a:txBody>
                    <a:bodyPr/>
                    <a:lstStyle/>
                    <a:p>
                      <a:pPr algn="ctr">
                        <a:spcAft>
                          <a:spcPts val="0"/>
                        </a:spcAft>
                      </a:pPr>
                      <a:r>
                        <a:rPr lang="en-US" sz="1050" kern="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160</a:t>
                      </a:r>
                      <a:endParaRPr lang="zh-CN" sz="1050" kern="100">
                        <a:effectLst/>
                        <a:latin typeface="Times New Roman" panose="02020603050405020304" pitchFamily="18" charset="0"/>
                        <a:ea typeface="仿宋" panose="02010609060101010101" pitchFamily="49" charset="-122"/>
                        <a:cs typeface="黑体" panose="02010609060101010101" pitchFamily="49"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r>
                        <a:rPr lang="en-US" sz="1050" kern="0" dirty="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143</a:t>
                      </a:r>
                      <a:endParaRPr lang="zh-CN" altLang="en-US" dirty="0">
                        <a:latin typeface="Times New Roman" panose="02020603050405020304" pitchFamily="18" charset="0"/>
                        <a:ea typeface="仿宋" panose="02010609060101010101" pitchFamily="49"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17</a:t>
                      </a:r>
                      <a:endParaRPr lang="zh-CN" sz="1050" kern="100">
                        <a:effectLst/>
                        <a:latin typeface="Times New Roman" panose="02020603050405020304" pitchFamily="18" charset="0"/>
                        <a:ea typeface="仿宋" panose="02010609060101010101" pitchFamily="49" charset="-122"/>
                        <a:cs typeface="黑体" panose="02010609060101010101" pitchFamily="49"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r>
                        <a:rPr lang="en-US" sz="1050" kern="0" dirty="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24</a:t>
                      </a:r>
                      <a:endParaRPr lang="zh-CN" altLang="en-US" dirty="0">
                        <a:latin typeface="Times New Roman" panose="02020603050405020304" pitchFamily="18" charset="0"/>
                        <a:ea typeface="仿宋" panose="02010609060101010101" pitchFamily="49"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zh-CN" altLang="en-US"/>
                    </a:p>
                  </a:txBody>
                  <a:tcPr>
                    <a:lnL w="12700" cap="flat" cmpd="sng" algn="ctr">
                      <a:solidFill>
                        <a:srgbClr val="000000"/>
                      </a:solidFill>
                      <a:prstDash val="solid"/>
                      <a:round/>
                      <a:headEnd type="none" w="med" len="med"/>
                      <a:tailEnd type="none" w="med" len="med"/>
                    </a:lnL>
                  </a:tcPr>
                </a:tc>
                <a:tc>
                  <a:txBody>
                    <a:bodyPr/>
                    <a:lstStyle/>
                    <a:p>
                      <a:pPr algn="ctr">
                        <a:spcAft>
                          <a:spcPts val="0"/>
                        </a:spcAft>
                      </a:pPr>
                      <a:r>
                        <a:rPr lang="en-US" sz="1050" kern="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122</a:t>
                      </a:r>
                      <a:endParaRPr lang="zh-CN" sz="1050" kern="100">
                        <a:effectLst/>
                        <a:latin typeface="Times New Roman" panose="02020603050405020304" pitchFamily="18" charset="0"/>
                        <a:ea typeface="仿宋" panose="02010609060101010101" pitchFamily="49" charset="-122"/>
                        <a:cs typeface="黑体" panose="02010609060101010101" pitchFamily="49"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algn="ctr">
                        <a:spcAft>
                          <a:spcPts val="0"/>
                        </a:spcAft>
                      </a:pPr>
                      <a:r>
                        <a:rPr lang="en-US" sz="1050" kern="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14</a:t>
                      </a:r>
                      <a:endParaRPr lang="zh-CN" sz="1050" kern="100">
                        <a:effectLst/>
                        <a:latin typeface="Times New Roman" panose="02020603050405020304" pitchFamily="18" charset="0"/>
                        <a:ea typeface="仿宋" panose="02010609060101010101" pitchFamily="49" charset="-122"/>
                        <a:cs typeface="黑体" panose="02010609060101010101" pitchFamily="49"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spcAft>
                          <a:spcPts val="0"/>
                        </a:spcAft>
                      </a:pPr>
                      <a:r>
                        <a:rPr lang="en-US" sz="1050" kern="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0</a:t>
                      </a:r>
                      <a:endParaRPr lang="zh-CN" sz="1050" kern="100">
                        <a:effectLst/>
                        <a:latin typeface="Times New Roman" panose="02020603050405020304" pitchFamily="18" charset="0"/>
                        <a:ea typeface="仿宋" panose="02010609060101010101" pitchFamily="49" charset="-122"/>
                        <a:cs typeface="黑体" panose="02010609060101010101" pitchFamily="49"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050" kern="0" dirty="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2.5</a:t>
                      </a:r>
                      <a:endParaRPr lang="zh-CN" sz="105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05025172"/>
                  </a:ext>
                </a:extLst>
              </a:tr>
            </a:tbl>
          </a:graphicData>
        </a:graphic>
      </p:graphicFrame>
    </p:spTree>
    <p:extLst>
      <p:ext uri="{BB962C8B-B14F-4D97-AF65-F5344CB8AC3E}">
        <p14:creationId xmlns:p14="http://schemas.microsoft.com/office/powerpoint/2010/main" val="38626362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bwMode="auto">
          <a:xfrm>
            <a:off x="410449" y="374156"/>
            <a:ext cx="6368824" cy="512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algn="ctr" rtl="0" eaLnBrk="1" fontAlgn="base" hangingPunct="1">
              <a:spcBef>
                <a:spcPct val="0"/>
              </a:spcBef>
              <a:spcAft>
                <a:spcPct val="0"/>
              </a:spcAft>
              <a:buFont typeface="Arial" panose="020B0604020202020204" pitchFamily="34" charset="0"/>
              <a:defRPr sz="1200" kern="1200">
                <a:solidFill>
                  <a:srgbClr val="898989"/>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l"/>
            <a:r>
              <a:rPr lang="zh-CN" altLang="en-US" sz="2800" b="1" dirty="0">
                <a:latin typeface="Times New Roman" panose="02020603050405020304" pitchFamily="18" charset="0"/>
                <a:ea typeface="仿宋" panose="02010609060101010101" pitchFamily="49" charset="-122"/>
              </a:rPr>
              <a:t>（四）学科专业</a:t>
            </a:r>
          </a:p>
        </p:txBody>
      </p:sp>
      <p:sp>
        <p:nvSpPr>
          <p:cNvPr id="3" name="矩形 2"/>
          <p:cNvSpPr/>
          <p:nvPr/>
        </p:nvSpPr>
        <p:spPr>
          <a:xfrm>
            <a:off x="1468274" y="886192"/>
            <a:ext cx="9595863" cy="461665"/>
          </a:xfrm>
          <a:prstGeom prst="rect">
            <a:avLst/>
          </a:prstGeom>
        </p:spPr>
        <p:txBody>
          <a:bodyPr wrap="square" anchor="b">
            <a:spAutoFit/>
          </a:bodyPr>
          <a:lstStyle/>
          <a:p>
            <a:pPr lvl="0" algn="just">
              <a:defRPr/>
            </a:pPr>
            <a:r>
              <a:rPr lang="zh-CN" altLang="en-US" sz="2400" b="1" dirty="0">
                <a:solidFill>
                  <a:srgbClr val="4EA4DD"/>
                </a:solidFill>
                <a:latin typeface="Times New Roman" panose="02020603050405020304" pitchFamily="18" charset="0"/>
                <a:ea typeface="仿宋" panose="02010609060101010101" pitchFamily="49" charset="-122"/>
              </a:rPr>
              <a:t>表</a:t>
            </a:r>
            <a:r>
              <a:rPr lang="en-US" altLang="zh-CN" sz="2400" b="1" dirty="0">
                <a:solidFill>
                  <a:srgbClr val="4EA4DD"/>
                </a:solidFill>
                <a:latin typeface="Times New Roman" panose="02020603050405020304" pitchFamily="18" charset="0"/>
                <a:ea typeface="仿宋" panose="02010609060101010101" pitchFamily="49" charset="-122"/>
              </a:rPr>
              <a:t>4-3</a:t>
            </a:r>
            <a:r>
              <a:rPr lang="zh-CN" altLang="en-US" sz="2400" b="1" dirty="0">
                <a:solidFill>
                  <a:srgbClr val="4EA4DD"/>
                </a:solidFill>
                <a:latin typeface="Times New Roman" panose="02020603050405020304" pitchFamily="18" charset="0"/>
                <a:ea typeface="仿宋" panose="02010609060101010101" pitchFamily="49" charset="-122"/>
              </a:rPr>
              <a:t>优势（一流）专业情况（时点</a:t>
            </a:r>
            <a:r>
              <a:rPr lang="en-US" altLang="zh-CN" sz="2400" b="1" dirty="0">
                <a:solidFill>
                  <a:srgbClr val="4EA4DD"/>
                </a:solidFill>
                <a:latin typeface="Times New Roman" panose="02020603050405020304" pitchFamily="18" charset="0"/>
                <a:ea typeface="仿宋" panose="02010609060101010101" pitchFamily="49" charset="-122"/>
              </a:rPr>
              <a:t>)   </a:t>
            </a:r>
          </a:p>
        </p:txBody>
      </p:sp>
      <p:sp>
        <p:nvSpPr>
          <p:cNvPr id="5" name="文本框 6">
            <a:extLst>
              <a:ext uri="{FF2B5EF4-FFF2-40B4-BE49-F238E27FC236}">
                <a16:creationId xmlns:a16="http://schemas.microsoft.com/office/drawing/2014/main" xmlns="" id="{AAC50814-131C-41E6-BCA8-F68DE0258E54}"/>
              </a:ext>
            </a:extLst>
          </p:cNvPr>
          <p:cNvSpPr>
            <a:spLocks noChangeArrowheads="1"/>
          </p:cNvSpPr>
          <p:nvPr/>
        </p:nvSpPr>
        <p:spPr bwMode="auto">
          <a:xfrm>
            <a:off x="799900" y="3827021"/>
            <a:ext cx="1093260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lnSpc>
                <a:spcPct val="150000"/>
              </a:lnSpc>
              <a:spcBef>
                <a:spcPct val="0"/>
              </a:spcBef>
              <a:buFont typeface="Wingdings" panose="05000000000000000000" pitchFamily="2" charset="2"/>
              <a:buChar char="n"/>
            </a:pPr>
            <a:r>
              <a:rPr lang="zh-CN" altLang="en-US" sz="2000" dirty="0">
                <a:latin typeface="Times New Roman" panose="02020603050405020304" pitchFamily="18" charset="0"/>
                <a:ea typeface="仿宋" panose="02010609060101010101" pitchFamily="49" charset="-122"/>
                <a:cs typeface="楷体" panose="02010609060101010101" pitchFamily="49" charset="-122"/>
              </a:rPr>
              <a:t>此表全面统计本科优势专业情况。类型仅填写所列出的几类。</a:t>
            </a:r>
            <a:endParaRPr lang="en-US" altLang="zh-CN" sz="2000" dirty="0">
              <a:latin typeface="Times New Roman" panose="02020603050405020304" pitchFamily="18" charset="0"/>
              <a:ea typeface="仿宋" panose="02010609060101010101" pitchFamily="49" charset="-122"/>
              <a:cs typeface="楷体" panose="02010609060101010101" pitchFamily="49" charset="-122"/>
            </a:endParaRPr>
          </a:p>
          <a:p>
            <a:pPr>
              <a:lnSpc>
                <a:spcPct val="150000"/>
              </a:lnSpc>
              <a:spcBef>
                <a:spcPct val="0"/>
              </a:spcBef>
              <a:buFont typeface="Wingdings" panose="05000000000000000000" pitchFamily="2" charset="2"/>
              <a:buChar char="n"/>
            </a:pPr>
            <a:r>
              <a:rPr lang="zh-CN" altLang="en-US" sz="2000" dirty="0">
                <a:latin typeface="Times New Roman" panose="02020603050405020304" pitchFamily="18" charset="0"/>
                <a:ea typeface="仿宋" panose="02010609060101010101" pitchFamily="49" charset="-122"/>
              </a:rPr>
              <a:t>同一校内专业或大类，如获得多个优势专业称号，可重复填报。</a:t>
            </a:r>
            <a:endParaRPr lang="en-US" altLang="zh-CN" sz="2000" dirty="0">
              <a:latin typeface="Times New Roman" panose="02020603050405020304" pitchFamily="18" charset="0"/>
              <a:ea typeface="仿宋" panose="02010609060101010101" pitchFamily="49" charset="-122"/>
              <a:cs typeface="楷体" panose="02010609060101010101" pitchFamily="49" charset="-122"/>
            </a:endParaRPr>
          </a:p>
          <a:p>
            <a:pPr>
              <a:lnSpc>
                <a:spcPct val="150000"/>
              </a:lnSpc>
              <a:spcBef>
                <a:spcPct val="0"/>
              </a:spcBef>
              <a:buFont typeface="Wingdings" panose="05000000000000000000" pitchFamily="2" charset="2"/>
              <a:buChar char="n"/>
            </a:pPr>
            <a:r>
              <a:rPr lang="zh-CN" altLang="en-US" sz="2000" dirty="0">
                <a:latin typeface="Times New Roman" panose="02020603050405020304" pitchFamily="18" charset="0"/>
                <a:ea typeface="仿宋" panose="02010609060101010101" pitchFamily="49" charset="-122"/>
              </a:rPr>
              <a:t>“六卓越一拔尖”均指国家级建设项目，</a:t>
            </a:r>
            <a:endParaRPr lang="en-US" altLang="zh-CN" sz="2000" dirty="0">
              <a:latin typeface="Times New Roman" panose="02020603050405020304" pitchFamily="18" charset="0"/>
              <a:ea typeface="仿宋" panose="02010609060101010101" pitchFamily="49" charset="-122"/>
            </a:endParaRPr>
          </a:p>
          <a:p>
            <a:pPr>
              <a:lnSpc>
                <a:spcPct val="150000"/>
              </a:lnSpc>
              <a:spcBef>
                <a:spcPct val="0"/>
              </a:spcBef>
              <a:buFont typeface="Wingdings" panose="05000000000000000000" pitchFamily="2" charset="2"/>
              <a:buChar char="n"/>
            </a:pPr>
            <a:r>
              <a:rPr lang="zh-CN" altLang="en-US" sz="2000" dirty="0">
                <a:latin typeface="Times New Roman" panose="02020603050405020304" pitchFamily="18" charset="0"/>
                <a:ea typeface="仿宋" panose="02010609060101010101" pitchFamily="49" charset="-122"/>
              </a:rPr>
              <a:t>此表允许填报校内大类。</a:t>
            </a:r>
            <a:endParaRPr lang="en-US" altLang="zh-CN" sz="2000" dirty="0">
              <a:latin typeface="Times New Roman" panose="02020603050405020304" pitchFamily="18" charset="0"/>
              <a:ea typeface="仿宋" panose="02010609060101010101" pitchFamily="49" charset="-122"/>
            </a:endParaRPr>
          </a:p>
        </p:txBody>
      </p:sp>
      <p:graphicFrame>
        <p:nvGraphicFramePr>
          <p:cNvPr id="7" name="表格 6">
            <a:extLst>
              <a:ext uri="{FF2B5EF4-FFF2-40B4-BE49-F238E27FC236}">
                <a16:creationId xmlns:a16="http://schemas.microsoft.com/office/drawing/2014/main" xmlns="" id="{1295B6A5-C418-41CD-B1CE-7F3BC36DFA51}"/>
              </a:ext>
            </a:extLst>
          </p:cNvPr>
          <p:cNvGraphicFramePr>
            <a:graphicFrameLocks noGrp="1"/>
          </p:cNvGraphicFramePr>
          <p:nvPr>
            <p:extLst>
              <p:ext uri="{D42A27DB-BD31-4B8C-83A1-F6EECF244321}">
                <p14:modId xmlns:p14="http://schemas.microsoft.com/office/powerpoint/2010/main" val="3560361458"/>
              </p:ext>
            </p:extLst>
          </p:nvPr>
        </p:nvGraphicFramePr>
        <p:xfrm>
          <a:off x="907838" y="1461327"/>
          <a:ext cx="9742833" cy="1978995"/>
        </p:xfrm>
        <a:graphic>
          <a:graphicData uri="http://schemas.openxmlformats.org/drawingml/2006/table">
            <a:tbl>
              <a:tblPr firstRow="1" firstCol="1" bandRow="1"/>
              <a:tblGrid>
                <a:gridCol w="2692676">
                  <a:extLst>
                    <a:ext uri="{9D8B030D-6E8A-4147-A177-3AD203B41FA5}">
                      <a16:colId xmlns:a16="http://schemas.microsoft.com/office/drawing/2014/main" xmlns="" val="546085321"/>
                    </a:ext>
                  </a:extLst>
                </a:gridCol>
                <a:gridCol w="2570922">
                  <a:extLst>
                    <a:ext uri="{9D8B030D-6E8A-4147-A177-3AD203B41FA5}">
                      <a16:colId xmlns:a16="http://schemas.microsoft.com/office/drawing/2014/main" xmlns="" val="306718466"/>
                    </a:ext>
                  </a:extLst>
                </a:gridCol>
                <a:gridCol w="2276039">
                  <a:extLst>
                    <a:ext uri="{9D8B030D-6E8A-4147-A177-3AD203B41FA5}">
                      <a16:colId xmlns:a16="http://schemas.microsoft.com/office/drawing/2014/main" xmlns="" val="2118063123"/>
                    </a:ext>
                  </a:extLst>
                </a:gridCol>
                <a:gridCol w="2203196">
                  <a:extLst>
                    <a:ext uri="{9D8B030D-6E8A-4147-A177-3AD203B41FA5}">
                      <a16:colId xmlns:a16="http://schemas.microsoft.com/office/drawing/2014/main" xmlns="" val="4033693447"/>
                    </a:ext>
                  </a:extLst>
                </a:gridCol>
              </a:tblGrid>
              <a:tr h="659665">
                <a:tc>
                  <a:txBody>
                    <a:bodyPr/>
                    <a:lstStyle/>
                    <a:p>
                      <a:pPr algn="ctr">
                        <a:lnSpc>
                          <a:spcPct val="150000"/>
                        </a:lnSpc>
                        <a:spcAft>
                          <a:spcPts val="0"/>
                        </a:spcAft>
                      </a:pPr>
                      <a:r>
                        <a:rPr lang="zh-CN" sz="1800" b="1" kern="1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校内专业</a:t>
                      </a:r>
                      <a:r>
                        <a:rPr lang="zh-CN" sz="1800" b="1" kern="100" dirty="0">
                          <a:solidFill>
                            <a:srgbClr val="000000"/>
                          </a:solidFill>
                          <a:effectLst/>
                          <a:highlight>
                            <a:srgbClr val="FFFF00"/>
                          </a:highlight>
                          <a:latin typeface="Times New Roman" panose="02020603050405020304" pitchFamily="18" charset="0"/>
                          <a:ea typeface="仿宋" panose="02010609060101010101" pitchFamily="49" charset="-122"/>
                          <a:cs typeface="Times New Roman" panose="02020603050405020304" pitchFamily="18" charset="0"/>
                        </a:rPr>
                        <a:t>（大类）</a:t>
                      </a:r>
                      <a:r>
                        <a:rPr lang="zh-CN" sz="1800" b="1" kern="1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代码</a:t>
                      </a:r>
                      <a:endParaRPr lang="zh-CN" sz="18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80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校内专业</a:t>
                      </a:r>
                      <a:r>
                        <a:rPr lang="zh-CN" sz="1800" b="1" kern="100">
                          <a:solidFill>
                            <a:srgbClr val="000000"/>
                          </a:solidFill>
                          <a:effectLst/>
                          <a:highlight>
                            <a:srgbClr val="FFFF00"/>
                          </a:highlight>
                          <a:latin typeface="Times New Roman" panose="02020603050405020304" pitchFamily="18" charset="0"/>
                          <a:ea typeface="仿宋" panose="02010609060101010101" pitchFamily="49" charset="-122"/>
                          <a:cs typeface="Times New Roman" panose="02020603050405020304" pitchFamily="18" charset="0"/>
                        </a:rPr>
                        <a:t>（大类）</a:t>
                      </a:r>
                      <a:r>
                        <a:rPr lang="zh-CN" sz="180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名称</a:t>
                      </a:r>
                      <a:endParaRPr lang="zh-CN" sz="18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80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优势专业类型</a:t>
                      </a:r>
                      <a:endParaRPr lang="zh-CN" sz="18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80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优势专业获批时间</a:t>
                      </a:r>
                      <a:endParaRPr lang="zh-CN" sz="18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72740320"/>
                  </a:ext>
                </a:extLst>
              </a:tr>
              <a:tr h="659665">
                <a:tc>
                  <a:txBody>
                    <a:bodyPr/>
                    <a:lstStyle/>
                    <a:p>
                      <a:pPr algn="ctr">
                        <a:lnSpc>
                          <a:spcPct val="150000"/>
                        </a:lnSpc>
                        <a:spcAft>
                          <a:spcPts val="0"/>
                        </a:spcAft>
                      </a:pPr>
                      <a:r>
                        <a:rPr lang="en-US" sz="1800" kern="100" dirty="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0211</a:t>
                      </a:r>
                      <a:endParaRPr lang="zh-CN" sz="18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800"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自动化</a:t>
                      </a:r>
                      <a:endParaRPr lang="zh-CN" sz="18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800"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国家特色专业</a:t>
                      </a:r>
                      <a:endParaRPr lang="zh-CN" sz="18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2007</a:t>
                      </a:r>
                      <a:endParaRPr lang="zh-CN" sz="18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49671877"/>
                  </a:ext>
                </a:extLst>
              </a:tr>
              <a:tr h="659665">
                <a:tc>
                  <a:txBody>
                    <a:bodyPr/>
                    <a:lstStyle/>
                    <a:p>
                      <a:pPr algn="ctr">
                        <a:lnSpc>
                          <a:spcPct val="150000"/>
                        </a:lnSpc>
                        <a:spcAft>
                          <a:spcPts val="0"/>
                        </a:spcAft>
                      </a:pPr>
                      <a:r>
                        <a:rPr lang="en-US" sz="18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0321</a:t>
                      </a:r>
                      <a:endParaRPr lang="zh-CN" sz="18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800"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化学工程与工艺</a:t>
                      </a:r>
                      <a:endParaRPr lang="zh-CN" sz="18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800"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国家特色专业</a:t>
                      </a:r>
                      <a:endParaRPr lang="zh-CN" sz="18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kern="100" dirty="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2008</a:t>
                      </a:r>
                      <a:endParaRPr lang="zh-CN" sz="18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01647805"/>
                  </a:ext>
                </a:extLst>
              </a:tr>
            </a:tbl>
          </a:graphicData>
        </a:graphic>
      </p:graphicFrame>
    </p:spTree>
    <p:extLst>
      <p:ext uri="{BB962C8B-B14F-4D97-AF65-F5344CB8AC3E}">
        <p14:creationId xmlns:p14="http://schemas.microsoft.com/office/powerpoint/2010/main" val="31199407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bwMode="auto">
          <a:xfrm>
            <a:off x="410449" y="374156"/>
            <a:ext cx="6368824" cy="512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algn="ctr" rtl="0" eaLnBrk="1" fontAlgn="base" hangingPunct="1">
              <a:spcBef>
                <a:spcPct val="0"/>
              </a:spcBef>
              <a:spcAft>
                <a:spcPct val="0"/>
              </a:spcAft>
              <a:buFont typeface="Arial" panose="020B0604020202020204" pitchFamily="34" charset="0"/>
              <a:defRPr sz="1200" kern="1200">
                <a:solidFill>
                  <a:srgbClr val="898989"/>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l"/>
            <a:r>
              <a:rPr lang="zh-CN" altLang="en-US" sz="2800" b="1" dirty="0">
                <a:latin typeface="Times New Roman" panose="02020603050405020304" pitchFamily="18" charset="0"/>
                <a:ea typeface="仿宋" panose="02010609060101010101" pitchFamily="49" charset="-122"/>
              </a:rPr>
              <a:t>（五）人才培养</a:t>
            </a:r>
          </a:p>
        </p:txBody>
      </p:sp>
      <p:sp>
        <p:nvSpPr>
          <p:cNvPr id="3" name="矩形 2"/>
          <p:cNvSpPr/>
          <p:nvPr/>
        </p:nvSpPr>
        <p:spPr>
          <a:xfrm>
            <a:off x="1468274" y="886192"/>
            <a:ext cx="9595863" cy="461665"/>
          </a:xfrm>
          <a:prstGeom prst="rect">
            <a:avLst/>
          </a:prstGeom>
        </p:spPr>
        <p:txBody>
          <a:bodyPr wrap="square" anchor="b">
            <a:spAutoFit/>
          </a:bodyPr>
          <a:lstStyle/>
          <a:p>
            <a:pPr lvl="0" algn="just">
              <a:defRPr/>
            </a:pPr>
            <a:r>
              <a:rPr lang="zh-CN" altLang="en-US" sz="2400" b="1" dirty="0">
                <a:solidFill>
                  <a:srgbClr val="4EA4DD"/>
                </a:solidFill>
                <a:latin typeface="Times New Roman" panose="02020603050405020304" pitchFamily="18" charset="0"/>
                <a:ea typeface="仿宋" panose="02010609060101010101" pitchFamily="49" charset="-122"/>
              </a:rPr>
              <a:t>表</a:t>
            </a:r>
            <a:r>
              <a:rPr lang="en-US" altLang="zh-CN" sz="2400" b="1" dirty="0">
                <a:solidFill>
                  <a:srgbClr val="4EA4DD"/>
                </a:solidFill>
                <a:latin typeface="Times New Roman" panose="02020603050405020304" pitchFamily="18" charset="0"/>
                <a:ea typeface="仿宋" panose="02010609060101010101" pitchFamily="49" charset="-122"/>
              </a:rPr>
              <a:t>5-1-1  </a:t>
            </a:r>
            <a:r>
              <a:rPr lang="zh-CN" altLang="en-US" sz="2400" b="1" dirty="0">
                <a:solidFill>
                  <a:srgbClr val="4EA4DD"/>
                </a:solidFill>
                <a:latin typeface="Times New Roman" panose="02020603050405020304" pitchFamily="18" charset="0"/>
                <a:ea typeface="仿宋" panose="02010609060101010101" pitchFamily="49" charset="-122"/>
              </a:rPr>
              <a:t>开课情况  （学年</a:t>
            </a:r>
            <a:r>
              <a:rPr lang="en-US" altLang="zh-CN" sz="2400" b="1" dirty="0">
                <a:solidFill>
                  <a:srgbClr val="4EA4DD"/>
                </a:solidFill>
                <a:latin typeface="Times New Roman" panose="02020603050405020304" pitchFamily="18" charset="0"/>
                <a:ea typeface="仿宋" panose="02010609060101010101" pitchFamily="49" charset="-122"/>
              </a:rPr>
              <a:t>)   </a:t>
            </a:r>
          </a:p>
        </p:txBody>
      </p:sp>
      <p:sp>
        <p:nvSpPr>
          <p:cNvPr id="5" name="文本框 6">
            <a:extLst>
              <a:ext uri="{FF2B5EF4-FFF2-40B4-BE49-F238E27FC236}">
                <a16:creationId xmlns:a16="http://schemas.microsoft.com/office/drawing/2014/main" xmlns="" id="{AAC50814-131C-41E6-BCA8-F68DE0258E54}"/>
              </a:ext>
            </a:extLst>
          </p:cNvPr>
          <p:cNvSpPr>
            <a:spLocks noChangeArrowheads="1"/>
          </p:cNvSpPr>
          <p:nvPr/>
        </p:nvSpPr>
        <p:spPr bwMode="auto">
          <a:xfrm>
            <a:off x="659224" y="3364797"/>
            <a:ext cx="10932607" cy="3251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lgn="just">
              <a:lnSpc>
                <a:spcPct val="150000"/>
              </a:lnSpc>
              <a:spcBef>
                <a:spcPct val="0"/>
              </a:spcBef>
              <a:buFont typeface="Wingdings" panose="05000000000000000000" pitchFamily="2" charset="2"/>
              <a:buChar char="n"/>
            </a:pPr>
            <a:r>
              <a:rPr lang="zh-CN" altLang="en-US" sz="2000" dirty="0">
                <a:latin typeface="Times New Roman" panose="02020603050405020304" pitchFamily="18" charset="0"/>
                <a:ea typeface="仿宋" panose="02010609060101010101" pitchFamily="49" charset="-122"/>
                <a:cs typeface="楷体" panose="02010609060101010101" pitchFamily="49" charset="-122"/>
              </a:rPr>
              <a:t> 统计学年内开设的所有本科课程。不含课外实践。</a:t>
            </a:r>
          </a:p>
          <a:p>
            <a:pPr algn="just">
              <a:lnSpc>
                <a:spcPct val="150000"/>
              </a:lnSpc>
              <a:spcBef>
                <a:spcPct val="0"/>
              </a:spcBef>
              <a:buFont typeface="Wingdings" panose="05000000000000000000" pitchFamily="2" charset="2"/>
              <a:buChar char="n"/>
            </a:pPr>
            <a:r>
              <a:rPr lang="zh-CN" altLang="en-US" sz="2000" dirty="0">
                <a:latin typeface="Times New Roman" panose="02020603050405020304" pitchFamily="18" charset="0"/>
                <a:ea typeface="仿宋" panose="02010609060101010101" pitchFamily="49" charset="-122"/>
                <a:cs typeface="楷体" panose="02010609060101010101" pitchFamily="49" charset="-122"/>
              </a:rPr>
              <a:t>“开课号”为教学班的编号，是</a:t>
            </a:r>
            <a:r>
              <a:rPr lang="zh-CN" altLang="en-US" sz="2000" dirty="0">
                <a:solidFill>
                  <a:srgbClr val="FF0000"/>
                </a:solidFill>
                <a:latin typeface="Times New Roman" panose="02020603050405020304" pitchFamily="18" charset="0"/>
                <a:ea typeface="仿宋" panose="02010609060101010101" pitchFamily="49" charset="-122"/>
                <a:cs typeface="楷体" panose="02010609060101010101" pitchFamily="49" charset="-122"/>
              </a:rPr>
              <a:t>唯一</a:t>
            </a:r>
            <a:r>
              <a:rPr lang="zh-CN" altLang="en-US" sz="2000" dirty="0">
                <a:latin typeface="Times New Roman" panose="02020603050405020304" pitchFamily="18" charset="0"/>
                <a:ea typeface="仿宋" panose="02010609060101010101" pitchFamily="49" charset="-122"/>
                <a:cs typeface="楷体" panose="02010609060101010101" pitchFamily="49" charset="-122"/>
              </a:rPr>
              <a:t>的，对应门次； </a:t>
            </a:r>
          </a:p>
          <a:p>
            <a:pPr algn="just">
              <a:lnSpc>
                <a:spcPct val="150000"/>
              </a:lnSpc>
              <a:spcBef>
                <a:spcPct val="0"/>
              </a:spcBef>
              <a:buFont typeface="Wingdings" panose="05000000000000000000" pitchFamily="2" charset="2"/>
              <a:buChar char="n"/>
            </a:pPr>
            <a:r>
              <a:rPr lang="zh-CN" altLang="en-US" sz="2000" dirty="0">
                <a:latin typeface="Times New Roman" panose="02020603050405020304" pitchFamily="18" charset="0"/>
                <a:ea typeface="仿宋" panose="02010609060101010101" pitchFamily="49" charset="-122"/>
                <a:cs typeface="楷体" panose="02010609060101010101" pitchFamily="49" charset="-122"/>
              </a:rPr>
              <a:t>“课程号”是对课程本身的编号，对应课程名称，也对应课程门数，在本表中可以重复。</a:t>
            </a:r>
          </a:p>
          <a:p>
            <a:pPr algn="just">
              <a:lnSpc>
                <a:spcPct val="150000"/>
              </a:lnSpc>
              <a:spcBef>
                <a:spcPct val="0"/>
              </a:spcBef>
              <a:buFont typeface="Wingdings" panose="05000000000000000000" pitchFamily="2" charset="2"/>
              <a:buChar char="n"/>
            </a:pPr>
            <a:r>
              <a:rPr lang="zh-CN" altLang="en-US" sz="2000" dirty="0">
                <a:latin typeface="Times New Roman" panose="02020603050405020304" pitchFamily="18" charset="0"/>
                <a:ea typeface="仿宋" panose="02010609060101010101" pitchFamily="49" charset="-122"/>
                <a:cs typeface="楷体" panose="02010609060101010101" pitchFamily="49" charset="-122"/>
              </a:rPr>
              <a:t>“授课方式”中的双语、</a:t>
            </a:r>
            <a:r>
              <a:rPr lang="zh-CN" altLang="en-US" sz="2000" dirty="0">
                <a:solidFill>
                  <a:srgbClr val="FF0000"/>
                </a:solidFill>
                <a:latin typeface="Times New Roman" panose="02020603050405020304" pitchFamily="18" charset="0"/>
                <a:ea typeface="仿宋" panose="02010609060101010101" pitchFamily="49" charset="-122"/>
                <a:cs typeface="楷体" panose="02010609060101010101" pitchFamily="49" charset="-122"/>
              </a:rPr>
              <a:t>全外语授课均不含语言类专业的语言课程</a:t>
            </a:r>
            <a:r>
              <a:rPr lang="zh-CN" altLang="en-US" sz="2000" dirty="0">
                <a:latin typeface="Times New Roman" panose="02020603050405020304" pitchFamily="18" charset="0"/>
                <a:ea typeface="仿宋" panose="02010609060101010101" pitchFamily="49" charset="-122"/>
                <a:cs typeface="楷体" panose="02010609060101010101" pitchFamily="49" charset="-122"/>
              </a:rPr>
              <a:t>。</a:t>
            </a:r>
          </a:p>
          <a:p>
            <a:pPr algn="just">
              <a:lnSpc>
                <a:spcPct val="150000"/>
              </a:lnSpc>
              <a:spcBef>
                <a:spcPct val="0"/>
              </a:spcBef>
              <a:buFont typeface="Wingdings" panose="05000000000000000000" pitchFamily="2" charset="2"/>
              <a:buChar char="n"/>
            </a:pPr>
            <a:r>
              <a:rPr lang="zh-CN" altLang="en-US" sz="2000" dirty="0">
                <a:latin typeface="Times New Roman" panose="02020603050405020304" pitchFamily="18" charset="0"/>
                <a:ea typeface="仿宋" panose="02010609060101010101" pitchFamily="49" charset="-122"/>
                <a:cs typeface="楷体" panose="02010609060101010101" pitchFamily="49" charset="-122"/>
              </a:rPr>
              <a:t>  多位授课教师授同一门次课程时，填报时用英文分号隔开。</a:t>
            </a:r>
          </a:p>
          <a:p>
            <a:pPr algn="just">
              <a:lnSpc>
                <a:spcPct val="150000"/>
              </a:lnSpc>
              <a:spcBef>
                <a:spcPct val="0"/>
              </a:spcBef>
              <a:buFont typeface="Wingdings" panose="05000000000000000000" pitchFamily="2" charset="2"/>
              <a:buChar char="n"/>
            </a:pPr>
            <a:r>
              <a:rPr lang="zh-CN" altLang="en-US" sz="2000" dirty="0">
                <a:latin typeface="Times New Roman" panose="02020603050405020304" pitchFamily="18" charset="0"/>
                <a:ea typeface="仿宋" panose="02010609060101010101" pitchFamily="49" charset="-122"/>
                <a:cs typeface="楷体" panose="02010609060101010101" pitchFamily="49" charset="-122"/>
              </a:rPr>
              <a:t>  培养计划内实际开设的本科网络课程纳入统计。</a:t>
            </a:r>
          </a:p>
          <a:p>
            <a:pPr algn="just">
              <a:lnSpc>
                <a:spcPct val="150000"/>
              </a:lnSpc>
              <a:spcBef>
                <a:spcPct val="0"/>
              </a:spcBef>
              <a:buFont typeface="Wingdings" panose="05000000000000000000" pitchFamily="2" charset="2"/>
              <a:buChar char="n"/>
            </a:pPr>
            <a:r>
              <a:rPr lang="zh-CN" altLang="en-US" sz="2000" dirty="0">
                <a:latin typeface="Times New Roman" panose="02020603050405020304" pitchFamily="18" charset="0"/>
                <a:ea typeface="仿宋" panose="02010609060101010101" pitchFamily="49" charset="-122"/>
                <a:cs typeface="楷体" panose="02010609060101010101" pitchFamily="49" charset="-122"/>
              </a:rPr>
              <a:t>“使用教材”为必填项，如课程无教材，则选择“无”。</a:t>
            </a:r>
            <a:endParaRPr lang="en-US" altLang="zh-CN" sz="2000" dirty="0">
              <a:latin typeface="Times New Roman" panose="02020603050405020304" pitchFamily="18" charset="0"/>
              <a:ea typeface="仿宋" panose="02010609060101010101" pitchFamily="49" charset="-122"/>
            </a:endParaRPr>
          </a:p>
        </p:txBody>
      </p:sp>
      <p:graphicFrame>
        <p:nvGraphicFramePr>
          <p:cNvPr id="6" name="表格 5">
            <a:extLst>
              <a:ext uri="{FF2B5EF4-FFF2-40B4-BE49-F238E27FC236}">
                <a16:creationId xmlns:a16="http://schemas.microsoft.com/office/drawing/2014/main" xmlns="" id="{6E2EDC80-F497-4813-8EB2-58E5189627BC}"/>
              </a:ext>
            </a:extLst>
          </p:cNvPr>
          <p:cNvGraphicFramePr>
            <a:graphicFrameLocks noGrp="1"/>
          </p:cNvGraphicFramePr>
          <p:nvPr>
            <p:extLst>
              <p:ext uri="{D42A27DB-BD31-4B8C-83A1-F6EECF244321}">
                <p14:modId xmlns:p14="http://schemas.microsoft.com/office/powerpoint/2010/main" val="2803642397"/>
              </p:ext>
            </p:extLst>
          </p:nvPr>
        </p:nvGraphicFramePr>
        <p:xfrm>
          <a:off x="287977" y="1347857"/>
          <a:ext cx="11287726" cy="1937953"/>
        </p:xfrm>
        <a:graphic>
          <a:graphicData uri="http://schemas.openxmlformats.org/drawingml/2006/table">
            <a:tbl>
              <a:tblPr firstRow="1" firstCol="1" bandRow="1"/>
              <a:tblGrid>
                <a:gridCol w="1101365">
                  <a:extLst>
                    <a:ext uri="{9D8B030D-6E8A-4147-A177-3AD203B41FA5}">
                      <a16:colId xmlns:a16="http://schemas.microsoft.com/office/drawing/2014/main" xmlns="" val="3974757679"/>
                    </a:ext>
                  </a:extLst>
                </a:gridCol>
                <a:gridCol w="719863">
                  <a:extLst>
                    <a:ext uri="{9D8B030D-6E8A-4147-A177-3AD203B41FA5}">
                      <a16:colId xmlns:a16="http://schemas.microsoft.com/office/drawing/2014/main" xmlns="" val="927485039"/>
                    </a:ext>
                  </a:extLst>
                </a:gridCol>
                <a:gridCol w="964329">
                  <a:extLst>
                    <a:ext uri="{9D8B030D-6E8A-4147-A177-3AD203B41FA5}">
                      <a16:colId xmlns:a16="http://schemas.microsoft.com/office/drawing/2014/main" xmlns="" val="1331879575"/>
                    </a:ext>
                  </a:extLst>
                </a:gridCol>
                <a:gridCol w="839136">
                  <a:extLst>
                    <a:ext uri="{9D8B030D-6E8A-4147-A177-3AD203B41FA5}">
                      <a16:colId xmlns:a16="http://schemas.microsoft.com/office/drawing/2014/main" xmlns="" val="2326933430"/>
                    </a:ext>
                  </a:extLst>
                </a:gridCol>
                <a:gridCol w="839136">
                  <a:extLst>
                    <a:ext uri="{9D8B030D-6E8A-4147-A177-3AD203B41FA5}">
                      <a16:colId xmlns:a16="http://schemas.microsoft.com/office/drawing/2014/main" xmlns="" val="1799868982"/>
                    </a:ext>
                  </a:extLst>
                </a:gridCol>
                <a:gridCol w="604820">
                  <a:extLst>
                    <a:ext uri="{9D8B030D-6E8A-4147-A177-3AD203B41FA5}">
                      <a16:colId xmlns:a16="http://schemas.microsoft.com/office/drawing/2014/main" xmlns="" val="580190521"/>
                    </a:ext>
                  </a:extLst>
                </a:gridCol>
                <a:gridCol w="602282">
                  <a:extLst>
                    <a:ext uri="{9D8B030D-6E8A-4147-A177-3AD203B41FA5}">
                      <a16:colId xmlns:a16="http://schemas.microsoft.com/office/drawing/2014/main" xmlns="" val="1072294586"/>
                    </a:ext>
                  </a:extLst>
                </a:gridCol>
                <a:gridCol w="602282">
                  <a:extLst>
                    <a:ext uri="{9D8B030D-6E8A-4147-A177-3AD203B41FA5}">
                      <a16:colId xmlns:a16="http://schemas.microsoft.com/office/drawing/2014/main" xmlns="" val="922309680"/>
                    </a:ext>
                  </a:extLst>
                </a:gridCol>
                <a:gridCol w="828985">
                  <a:extLst>
                    <a:ext uri="{9D8B030D-6E8A-4147-A177-3AD203B41FA5}">
                      <a16:colId xmlns:a16="http://schemas.microsoft.com/office/drawing/2014/main" xmlns="" val="1800102095"/>
                    </a:ext>
                  </a:extLst>
                </a:gridCol>
                <a:gridCol w="719018">
                  <a:extLst>
                    <a:ext uri="{9D8B030D-6E8A-4147-A177-3AD203B41FA5}">
                      <a16:colId xmlns:a16="http://schemas.microsoft.com/office/drawing/2014/main" xmlns="" val="1521628366"/>
                    </a:ext>
                  </a:extLst>
                </a:gridCol>
                <a:gridCol w="719863">
                  <a:extLst>
                    <a:ext uri="{9D8B030D-6E8A-4147-A177-3AD203B41FA5}">
                      <a16:colId xmlns:a16="http://schemas.microsoft.com/office/drawing/2014/main" xmlns="" val="771694684"/>
                    </a:ext>
                  </a:extLst>
                </a:gridCol>
                <a:gridCol w="719018">
                  <a:extLst>
                    <a:ext uri="{9D8B030D-6E8A-4147-A177-3AD203B41FA5}">
                      <a16:colId xmlns:a16="http://schemas.microsoft.com/office/drawing/2014/main" xmlns="" val="3612660316"/>
                    </a:ext>
                  </a:extLst>
                </a:gridCol>
                <a:gridCol w="723247">
                  <a:extLst>
                    <a:ext uri="{9D8B030D-6E8A-4147-A177-3AD203B41FA5}">
                      <a16:colId xmlns:a16="http://schemas.microsoft.com/office/drawing/2014/main" xmlns="" val="1666118347"/>
                    </a:ext>
                  </a:extLst>
                </a:gridCol>
                <a:gridCol w="652191">
                  <a:extLst>
                    <a:ext uri="{9D8B030D-6E8A-4147-A177-3AD203B41FA5}">
                      <a16:colId xmlns:a16="http://schemas.microsoft.com/office/drawing/2014/main" xmlns="" val="1599701383"/>
                    </a:ext>
                  </a:extLst>
                </a:gridCol>
                <a:gridCol w="652191">
                  <a:extLst>
                    <a:ext uri="{9D8B030D-6E8A-4147-A177-3AD203B41FA5}">
                      <a16:colId xmlns:a16="http://schemas.microsoft.com/office/drawing/2014/main" xmlns="" val="3425984689"/>
                    </a:ext>
                  </a:extLst>
                </a:gridCol>
              </a:tblGrid>
              <a:tr h="310570">
                <a:tc rowSpan="2">
                  <a:txBody>
                    <a:bodyPr/>
                    <a:lstStyle/>
                    <a:p>
                      <a:pPr algn="just">
                        <a:spcAft>
                          <a:spcPts val="0"/>
                        </a:spcAft>
                      </a:pPr>
                      <a:r>
                        <a:rPr lang="zh-CN" sz="1400" b="1" kern="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开课号</a:t>
                      </a:r>
                      <a:endParaRPr lang="zh-CN" sz="14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1400" b="1" kern="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课程名称</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1400" b="1" kern="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课程号</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1400" b="1" kern="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课程</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p>
                      <a:pPr algn="ctr">
                        <a:spcAft>
                          <a:spcPts val="0"/>
                        </a:spcAft>
                      </a:pPr>
                      <a:r>
                        <a:rPr lang="zh-CN" sz="1400" b="1" kern="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类别</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1400" b="1" kern="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课程性质</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1400" b="1" kern="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授课</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p>
                      <a:pPr algn="ctr">
                        <a:spcAft>
                          <a:spcPts val="0"/>
                        </a:spcAft>
                      </a:pPr>
                      <a:r>
                        <a:rPr lang="zh-CN" sz="1400" b="1" kern="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方式</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1400" b="1" kern="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考核方式</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1400" b="1" kern="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学时</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1400" b="1" kern="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开课单位</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1400" b="1" kern="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单位号</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1400" b="1" kern="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授课教师</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1400" b="1" kern="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授课教师工号</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1400" b="1" kern="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本科学生数</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zh-CN" sz="1400" b="1" kern="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教材使用情况</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xmlns="" val="1981983214"/>
                  </a:ext>
                </a:extLst>
              </a:tr>
              <a:tr h="542461">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l">
                        <a:spcAft>
                          <a:spcPts val="0"/>
                        </a:spcAft>
                      </a:pPr>
                      <a:r>
                        <a:rPr lang="zh-CN" sz="1400" b="1" kern="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使用</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p>
                      <a:pPr algn="l">
                        <a:spcAft>
                          <a:spcPts val="0"/>
                        </a:spcAft>
                      </a:pPr>
                      <a:r>
                        <a:rPr lang="zh-CN" sz="1400" b="1" kern="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情况</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教材</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p>
                      <a:pPr algn="l">
                        <a:spcAft>
                          <a:spcPts val="0"/>
                        </a:spcAft>
                      </a:pPr>
                      <a:r>
                        <a:rPr lang="zh-CN" sz="1400" b="1" kern="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类型</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60555004"/>
                  </a:ext>
                </a:extLst>
              </a:tr>
              <a:tr h="542461">
                <a:tc>
                  <a:txBody>
                    <a:bodyPr/>
                    <a:lstStyle/>
                    <a:p>
                      <a:pPr algn="just">
                        <a:spcAft>
                          <a:spcPts val="0"/>
                        </a:spcAft>
                      </a:pPr>
                      <a:r>
                        <a:rPr lang="en-US" sz="1400" kern="100" dirty="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4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下拉</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p>
                      <a:pPr algn="ctr">
                        <a:spcAft>
                          <a:spcPts val="0"/>
                        </a:spcAft>
                      </a:pPr>
                      <a:r>
                        <a:rPr lang="zh-CN" sz="1400"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选择</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下拉</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p>
                      <a:pPr algn="ctr">
                        <a:spcAft>
                          <a:spcPts val="0"/>
                        </a:spcAft>
                      </a:pPr>
                      <a:r>
                        <a:rPr lang="zh-CN" sz="1400"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选择</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下拉</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p>
                      <a:pPr algn="ctr">
                        <a:spcAft>
                          <a:spcPts val="0"/>
                        </a:spcAft>
                      </a:pPr>
                      <a:r>
                        <a:rPr lang="zh-CN" sz="1400"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选择</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下拉选择</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下拉选择</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 algn="ctr">
                        <a:spcAft>
                          <a:spcPts val="0"/>
                        </a:spcAft>
                      </a:pPr>
                      <a:r>
                        <a:rPr lang="zh-CN" sz="1400"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下拉选择</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05441550"/>
                  </a:ext>
                </a:extLst>
              </a:tr>
              <a:tr h="542461">
                <a:tc>
                  <a:txBody>
                    <a:bodyPr/>
                    <a:lstStyle/>
                    <a:p>
                      <a:pPr algn="just">
                        <a:spcAft>
                          <a:spcPts val="0"/>
                        </a:spcAft>
                      </a:pPr>
                      <a:r>
                        <a:rPr lang="en-US" sz="1400" kern="100" dirty="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01026302</a:t>
                      </a:r>
                      <a:r>
                        <a:rPr lang="zh-CN" sz="1400" kern="100" dirty="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a:t>
                      </a:r>
                      <a:r>
                        <a:rPr lang="en-US" sz="1400" kern="100" dirty="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2017182</a:t>
                      </a:r>
                      <a:r>
                        <a:rPr lang="zh-CN" sz="1400" kern="100" dirty="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a:t>
                      </a:r>
                      <a:r>
                        <a:rPr lang="en-US" sz="1400" kern="100" dirty="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0</a:t>
                      </a:r>
                      <a:endParaRPr lang="zh-CN" sz="14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0"/>
                        </a:spcAft>
                      </a:pPr>
                      <a:r>
                        <a:rPr lang="zh-CN" sz="14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控制工程基础</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0"/>
                        </a:spcAft>
                      </a:pPr>
                      <a:r>
                        <a:rPr lang="en-US" sz="14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01026302</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4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专业课</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4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理论课</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4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无</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4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考试</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40</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4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机械工程学院</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101</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4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张三</a:t>
                      </a:r>
                      <a:r>
                        <a:rPr lang="en-US" sz="14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p>
                      <a:pPr algn="ctr">
                        <a:spcAft>
                          <a:spcPts val="0"/>
                        </a:spcAft>
                      </a:pPr>
                      <a:r>
                        <a:rPr lang="zh-CN" sz="14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李四</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20128;</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p>
                      <a:pPr algn="ctr">
                        <a:spcAft>
                          <a:spcPts val="0"/>
                        </a:spcAft>
                      </a:pPr>
                      <a:r>
                        <a:rPr lang="en-US" sz="14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20070</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71</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4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选用</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indent="21590" algn="ctr">
                        <a:spcAft>
                          <a:spcPts val="0"/>
                        </a:spcAft>
                      </a:pPr>
                      <a:r>
                        <a:rPr lang="zh-CN" sz="1400" kern="100" dirty="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其他</a:t>
                      </a:r>
                      <a:endParaRPr lang="zh-CN" sz="14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99097088"/>
                  </a:ext>
                </a:extLst>
              </a:tr>
            </a:tbl>
          </a:graphicData>
        </a:graphic>
      </p:graphicFrame>
    </p:spTree>
    <p:extLst>
      <p:ext uri="{BB962C8B-B14F-4D97-AF65-F5344CB8AC3E}">
        <p14:creationId xmlns:p14="http://schemas.microsoft.com/office/powerpoint/2010/main" val="11683565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bwMode="auto">
          <a:xfrm>
            <a:off x="410449" y="374156"/>
            <a:ext cx="6368824" cy="512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algn="ctr" rtl="0" eaLnBrk="1" fontAlgn="base" hangingPunct="1">
              <a:spcBef>
                <a:spcPct val="0"/>
              </a:spcBef>
              <a:spcAft>
                <a:spcPct val="0"/>
              </a:spcAft>
              <a:buFont typeface="Arial" panose="020B0604020202020204" pitchFamily="34" charset="0"/>
              <a:defRPr sz="1200" kern="1200">
                <a:solidFill>
                  <a:srgbClr val="898989"/>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l"/>
            <a:r>
              <a:rPr lang="zh-CN" altLang="en-US" sz="2800" b="1" dirty="0">
                <a:latin typeface="Times New Roman" panose="02020603050405020304" pitchFamily="18" charset="0"/>
                <a:ea typeface="仿宋" panose="02010609060101010101" pitchFamily="49" charset="-122"/>
              </a:rPr>
              <a:t>（五）人才培养</a:t>
            </a:r>
          </a:p>
        </p:txBody>
      </p:sp>
      <p:sp>
        <p:nvSpPr>
          <p:cNvPr id="3" name="矩形 2"/>
          <p:cNvSpPr/>
          <p:nvPr/>
        </p:nvSpPr>
        <p:spPr>
          <a:xfrm>
            <a:off x="1468274" y="886192"/>
            <a:ext cx="9595863" cy="461665"/>
          </a:xfrm>
          <a:prstGeom prst="rect">
            <a:avLst/>
          </a:prstGeom>
        </p:spPr>
        <p:txBody>
          <a:bodyPr wrap="square" anchor="b">
            <a:spAutoFit/>
          </a:bodyPr>
          <a:lstStyle/>
          <a:p>
            <a:pPr lvl="0" algn="just">
              <a:defRPr/>
            </a:pPr>
            <a:r>
              <a:rPr lang="zh-CN" altLang="en-US" sz="2400" b="1" dirty="0">
                <a:solidFill>
                  <a:srgbClr val="4EA4DD"/>
                </a:solidFill>
                <a:latin typeface="Times New Roman" panose="02020603050405020304" pitchFamily="18" charset="0"/>
                <a:ea typeface="仿宋" panose="02010609060101010101" pitchFamily="49" charset="-122"/>
              </a:rPr>
              <a:t>表</a:t>
            </a:r>
            <a:r>
              <a:rPr lang="en-US" altLang="zh-CN" sz="2400" b="1" dirty="0">
                <a:solidFill>
                  <a:srgbClr val="4EA4DD"/>
                </a:solidFill>
                <a:latin typeface="Times New Roman" panose="02020603050405020304" pitchFamily="18" charset="0"/>
                <a:ea typeface="仿宋" panose="02010609060101010101" pitchFamily="49" charset="-122"/>
              </a:rPr>
              <a:t>5-1-2   </a:t>
            </a:r>
            <a:r>
              <a:rPr lang="zh-CN" altLang="en-US" sz="2400" b="1" dirty="0">
                <a:solidFill>
                  <a:srgbClr val="4EA4DD"/>
                </a:solidFill>
                <a:latin typeface="Times New Roman" panose="02020603050405020304" pitchFamily="18" charset="0"/>
                <a:ea typeface="仿宋" panose="02010609060101010101" pitchFamily="49" charset="-122"/>
              </a:rPr>
              <a:t>专业课教学实施情况表 （学年</a:t>
            </a:r>
            <a:r>
              <a:rPr lang="en-US" altLang="zh-CN" sz="2400" b="1" dirty="0">
                <a:solidFill>
                  <a:srgbClr val="4EA4DD"/>
                </a:solidFill>
                <a:latin typeface="Times New Roman" panose="02020603050405020304" pitchFamily="18" charset="0"/>
                <a:ea typeface="仿宋" panose="02010609060101010101" pitchFamily="49" charset="-122"/>
              </a:rPr>
              <a:t>)   </a:t>
            </a:r>
          </a:p>
        </p:txBody>
      </p:sp>
      <p:sp>
        <p:nvSpPr>
          <p:cNvPr id="5" name="文本框 6">
            <a:extLst>
              <a:ext uri="{FF2B5EF4-FFF2-40B4-BE49-F238E27FC236}">
                <a16:creationId xmlns:a16="http://schemas.microsoft.com/office/drawing/2014/main" xmlns="" id="{AAC50814-131C-41E6-BCA8-F68DE0258E54}"/>
              </a:ext>
            </a:extLst>
          </p:cNvPr>
          <p:cNvSpPr>
            <a:spLocks noChangeArrowheads="1"/>
          </p:cNvSpPr>
          <p:nvPr/>
        </p:nvSpPr>
        <p:spPr bwMode="auto">
          <a:xfrm>
            <a:off x="518547" y="3907408"/>
            <a:ext cx="10932607" cy="1866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lgn="just">
              <a:lnSpc>
                <a:spcPct val="150000"/>
              </a:lnSpc>
              <a:spcBef>
                <a:spcPct val="0"/>
              </a:spcBef>
              <a:buFont typeface="Wingdings" panose="05000000000000000000" pitchFamily="2" charset="2"/>
              <a:buChar char="n"/>
            </a:pPr>
            <a:r>
              <a:rPr lang="zh-CN" altLang="en-US" sz="2000" dirty="0">
                <a:latin typeface="Times New Roman" panose="02020603050405020304" pitchFamily="18" charset="0"/>
                <a:ea typeface="仿宋" panose="02010609060101010101" pitchFamily="49" charset="-122"/>
                <a:cs typeface="楷体" panose="02010609060101010101" pitchFamily="49" charset="-122"/>
              </a:rPr>
              <a:t> 表</a:t>
            </a:r>
            <a:r>
              <a:rPr lang="en-US" altLang="zh-CN" sz="2000" dirty="0">
                <a:latin typeface="Times New Roman" panose="02020603050405020304" pitchFamily="18" charset="0"/>
                <a:ea typeface="仿宋" panose="02010609060101010101" pitchFamily="49" charset="-122"/>
                <a:cs typeface="楷体" panose="02010609060101010101" pitchFamily="49" charset="-122"/>
              </a:rPr>
              <a:t>5-1-2</a:t>
            </a:r>
            <a:r>
              <a:rPr lang="zh-CN" altLang="en-US" sz="2000" dirty="0">
                <a:latin typeface="Times New Roman" panose="02020603050405020304" pitchFamily="18" charset="0"/>
                <a:ea typeface="仿宋" panose="02010609060101010101" pitchFamily="49" charset="-122"/>
                <a:cs typeface="楷体" panose="02010609060101010101" pitchFamily="49" charset="-122"/>
              </a:rPr>
              <a:t>填报的是每个校内专业（大类）开设的专业课程。</a:t>
            </a:r>
          </a:p>
          <a:p>
            <a:pPr algn="just">
              <a:lnSpc>
                <a:spcPct val="150000"/>
              </a:lnSpc>
              <a:spcBef>
                <a:spcPct val="0"/>
              </a:spcBef>
              <a:buFont typeface="Wingdings" panose="05000000000000000000" pitchFamily="2" charset="2"/>
              <a:buChar char="n"/>
            </a:pPr>
            <a:r>
              <a:rPr lang="zh-CN" altLang="en-US" sz="2000" dirty="0">
                <a:latin typeface="Times New Roman" panose="02020603050405020304" pitchFamily="18" charset="0"/>
                <a:ea typeface="仿宋" panose="02010609060101010101" pitchFamily="49" charset="-122"/>
                <a:cs typeface="楷体" panose="02010609060101010101" pitchFamily="49" charset="-122"/>
              </a:rPr>
              <a:t> 注意“课程性质”要求，仅填报专业课。不同专业（大类）之间，同一开课号可重复填报</a:t>
            </a:r>
          </a:p>
          <a:p>
            <a:pPr algn="just">
              <a:lnSpc>
                <a:spcPct val="150000"/>
              </a:lnSpc>
              <a:spcBef>
                <a:spcPct val="0"/>
              </a:spcBef>
              <a:buFont typeface="Wingdings" panose="05000000000000000000" pitchFamily="2" charset="2"/>
              <a:buChar char="n"/>
            </a:pPr>
            <a:r>
              <a:rPr lang="zh-CN" altLang="en-US" sz="2000" dirty="0">
                <a:latin typeface="Times New Roman" panose="02020603050405020304" pitchFamily="18" charset="0"/>
                <a:ea typeface="仿宋" panose="02010609060101010101" pitchFamily="49" charset="-122"/>
                <a:cs typeface="楷体" panose="02010609060101010101" pitchFamily="49" charset="-122"/>
              </a:rPr>
              <a:t>“学分”是指专业的某一门专业课程的学分，而不是某一类课程的总学分。</a:t>
            </a:r>
          </a:p>
          <a:p>
            <a:pPr algn="just">
              <a:lnSpc>
                <a:spcPct val="150000"/>
              </a:lnSpc>
              <a:spcBef>
                <a:spcPct val="0"/>
              </a:spcBef>
              <a:buFont typeface="Wingdings" panose="05000000000000000000" pitchFamily="2" charset="2"/>
              <a:buChar char="n"/>
            </a:pPr>
            <a:r>
              <a:rPr lang="zh-CN" altLang="en-US" sz="2000" dirty="0">
                <a:latin typeface="Times New Roman" panose="02020603050405020304" pitchFamily="18" charset="0"/>
                <a:ea typeface="仿宋" panose="02010609060101010101" pitchFamily="49" charset="-122"/>
                <a:cs typeface="楷体" panose="02010609060101010101" pitchFamily="49" charset="-122"/>
              </a:rPr>
              <a:t>“年级”按“年份”格式填报，如</a:t>
            </a:r>
            <a:r>
              <a:rPr lang="en-US" altLang="zh-CN" sz="2000" dirty="0">
                <a:latin typeface="Times New Roman" panose="02020603050405020304" pitchFamily="18" charset="0"/>
                <a:ea typeface="仿宋" panose="02010609060101010101" pitchFamily="49" charset="-122"/>
                <a:cs typeface="楷体" panose="02010609060101010101" pitchFamily="49" charset="-122"/>
              </a:rPr>
              <a:t>2020</a:t>
            </a:r>
            <a:r>
              <a:rPr lang="zh-CN" altLang="en-US" sz="2000" dirty="0">
                <a:latin typeface="Times New Roman" panose="02020603050405020304" pitchFamily="18" charset="0"/>
                <a:ea typeface="仿宋" panose="02010609060101010101" pitchFamily="49" charset="-122"/>
                <a:cs typeface="楷体" panose="02010609060101010101" pitchFamily="49" charset="-122"/>
              </a:rPr>
              <a:t>。</a:t>
            </a:r>
          </a:p>
        </p:txBody>
      </p:sp>
      <p:graphicFrame>
        <p:nvGraphicFramePr>
          <p:cNvPr id="7" name="表格 6">
            <a:extLst>
              <a:ext uri="{FF2B5EF4-FFF2-40B4-BE49-F238E27FC236}">
                <a16:creationId xmlns:a16="http://schemas.microsoft.com/office/drawing/2014/main" xmlns="" id="{9ABB9693-F817-47E4-B897-B2766647F45C}"/>
              </a:ext>
            </a:extLst>
          </p:cNvPr>
          <p:cNvGraphicFramePr>
            <a:graphicFrameLocks noGrp="1"/>
          </p:cNvGraphicFramePr>
          <p:nvPr>
            <p:extLst>
              <p:ext uri="{D42A27DB-BD31-4B8C-83A1-F6EECF244321}">
                <p14:modId xmlns:p14="http://schemas.microsoft.com/office/powerpoint/2010/main" val="3014468486"/>
              </p:ext>
            </p:extLst>
          </p:nvPr>
        </p:nvGraphicFramePr>
        <p:xfrm>
          <a:off x="680643" y="1359283"/>
          <a:ext cx="10383494" cy="2194890"/>
        </p:xfrm>
        <a:graphic>
          <a:graphicData uri="http://schemas.openxmlformats.org/drawingml/2006/table">
            <a:tbl>
              <a:tblPr firstRow="1" firstCol="1" bandRow="1"/>
              <a:tblGrid>
                <a:gridCol w="1584621">
                  <a:extLst>
                    <a:ext uri="{9D8B030D-6E8A-4147-A177-3AD203B41FA5}">
                      <a16:colId xmlns:a16="http://schemas.microsoft.com/office/drawing/2014/main" xmlns="" val="3366314938"/>
                    </a:ext>
                  </a:extLst>
                </a:gridCol>
                <a:gridCol w="1591013">
                  <a:extLst>
                    <a:ext uri="{9D8B030D-6E8A-4147-A177-3AD203B41FA5}">
                      <a16:colId xmlns:a16="http://schemas.microsoft.com/office/drawing/2014/main" xmlns="" val="3095112114"/>
                    </a:ext>
                  </a:extLst>
                </a:gridCol>
                <a:gridCol w="1644994">
                  <a:extLst>
                    <a:ext uri="{9D8B030D-6E8A-4147-A177-3AD203B41FA5}">
                      <a16:colId xmlns:a16="http://schemas.microsoft.com/office/drawing/2014/main" xmlns="" val="3396268389"/>
                    </a:ext>
                  </a:extLst>
                </a:gridCol>
                <a:gridCol w="1196101">
                  <a:extLst>
                    <a:ext uri="{9D8B030D-6E8A-4147-A177-3AD203B41FA5}">
                      <a16:colId xmlns:a16="http://schemas.microsoft.com/office/drawing/2014/main" xmlns="" val="3512271740"/>
                    </a:ext>
                  </a:extLst>
                </a:gridCol>
                <a:gridCol w="1308325">
                  <a:extLst>
                    <a:ext uri="{9D8B030D-6E8A-4147-A177-3AD203B41FA5}">
                      <a16:colId xmlns:a16="http://schemas.microsoft.com/office/drawing/2014/main" xmlns="" val="1665457357"/>
                    </a:ext>
                  </a:extLst>
                </a:gridCol>
                <a:gridCol w="1007168">
                  <a:extLst>
                    <a:ext uri="{9D8B030D-6E8A-4147-A177-3AD203B41FA5}">
                      <a16:colId xmlns:a16="http://schemas.microsoft.com/office/drawing/2014/main" xmlns="" val="1014399790"/>
                    </a:ext>
                  </a:extLst>
                </a:gridCol>
                <a:gridCol w="1025636">
                  <a:extLst>
                    <a:ext uri="{9D8B030D-6E8A-4147-A177-3AD203B41FA5}">
                      <a16:colId xmlns:a16="http://schemas.microsoft.com/office/drawing/2014/main" xmlns="" val="3125840898"/>
                    </a:ext>
                  </a:extLst>
                </a:gridCol>
                <a:gridCol w="1025636">
                  <a:extLst>
                    <a:ext uri="{9D8B030D-6E8A-4147-A177-3AD203B41FA5}">
                      <a16:colId xmlns:a16="http://schemas.microsoft.com/office/drawing/2014/main" xmlns="" val="20007"/>
                    </a:ext>
                  </a:extLst>
                </a:gridCol>
              </a:tblGrid>
              <a:tr h="611010">
                <a:tc>
                  <a:txBody>
                    <a:bodyPr/>
                    <a:lstStyle/>
                    <a:p>
                      <a:pPr algn="ctr">
                        <a:spcAft>
                          <a:spcPts val="0"/>
                        </a:spcAft>
                      </a:pPr>
                      <a:r>
                        <a:rPr lang="zh-CN" sz="1600" b="1" kern="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校内专业（大类）名称</a:t>
                      </a:r>
                      <a:endParaRPr lang="zh-CN" sz="16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校内专业（大类）代码</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开课号</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课程名称</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课程类别</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学分</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年级</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600" kern="100" dirty="0">
                          <a:effectLst/>
                          <a:latin typeface="Times New Roman" panose="02020603050405020304" pitchFamily="18" charset="0"/>
                          <a:ea typeface="仿宋" panose="02010609060101010101" pitchFamily="49" charset="-122"/>
                          <a:cs typeface="黑体" panose="02010609060101010101" pitchFamily="49" charset="-122"/>
                        </a:rPr>
                        <a:t>是否专业核心课程</a:t>
                      </a:r>
                      <a:endParaRPr lang="zh-CN" sz="16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93052173"/>
                  </a:ext>
                </a:extLst>
              </a:tr>
              <a:tr h="361860">
                <a:tc>
                  <a:txBody>
                    <a:bodyPr/>
                    <a:lstStyle/>
                    <a:p>
                      <a:pPr algn="ctr">
                        <a:spcAft>
                          <a:spcPts val="0"/>
                        </a:spcAft>
                      </a:pPr>
                      <a:r>
                        <a:rPr lang="en-US" sz="1600" b="1" kern="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u="none" strike="noStrike"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下拉选择</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94181483"/>
                  </a:ext>
                </a:extLst>
              </a:tr>
              <a:tr h="611010">
                <a:tc>
                  <a:txBody>
                    <a:bodyPr/>
                    <a:lstStyle/>
                    <a:p>
                      <a:pPr algn="ctr">
                        <a:spcAft>
                          <a:spcPts val="0"/>
                        </a:spcAft>
                      </a:pPr>
                      <a:r>
                        <a:rPr lang="zh-CN" sz="16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电子信息类</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201105</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04026302—2017182—8</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数字逻辑电路</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必修课</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4</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2017</a:t>
                      </a:r>
                      <a:endParaRPr lang="zh-CN" sz="16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6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13356733"/>
                  </a:ext>
                </a:extLst>
              </a:tr>
              <a:tr h="611010">
                <a:tc>
                  <a:txBody>
                    <a:bodyPr/>
                    <a:lstStyle/>
                    <a:p>
                      <a:pPr algn="ctr">
                        <a:spcAft>
                          <a:spcPts val="0"/>
                        </a:spcAft>
                      </a:pPr>
                      <a:r>
                        <a:rPr lang="zh-CN" sz="1600" kern="100" dirty="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日语</a:t>
                      </a:r>
                      <a:endParaRPr lang="zh-CN" sz="16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050206</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14045201—2017181—0</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经贸日语选读</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选修课</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2</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2016;2017</a:t>
                      </a:r>
                      <a:endParaRPr lang="zh-CN" sz="16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endParaRPr lang="zh-CN" sz="16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90176522"/>
                  </a:ext>
                </a:extLst>
              </a:tr>
            </a:tbl>
          </a:graphicData>
        </a:graphic>
      </p:graphicFrame>
    </p:spTree>
    <p:extLst>
      <p:ext uri="{BB962C8B-B14F-4D97-AF65-F5344CB8AC3E}">
        <p14:creationId xmlns:p14="http://schemas.microsoft.com/office/powerpoint/2010/main" val="37013648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bwMode="auto">
          <a:xfrm>
            <a:off x="410449" y="374156"/>
            <a:ext cx="6368824" cy="512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algn="ctr" rtl="0" eaLnBrk="1" fontAlgn="base" hangingPunct="1">
              <a:spcBef>
                <a:spcPct val="0"/>
              </a:spcBef>
              <a:spcAft>
                <a:spcPct val="0"/>
              </a:spcAft>
              <a:buFont typeface="Arial" panose="020B0604020202020204" pitchFamily="34" charset="0"/>
              <a:defRPr sz="1200" kern="1200">
                <a:solidFill>
                  <a:srgbClr val="898989"/>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l"/>
            <a:r>
              <a:rPr lang="zh-CN" altLang="en-US" sz="2800" b="1" dirty="0">
                <a:latin typeface="Times New Roman" panose="02020603050405020304" pitchFamily="18" charset="0"/>
                <a:ea typeface="仿宋" panose="02010609060101010101" pitchFamily="49" charset="-122"/>
              </a:rPr>
              <a:t>（五）人才培养</a:t>
            </a:r>
          </a:p>
        </p:txBody>
      </p:sp>
      <p:sp>
        <p:nvSpPr>
          <p:cNvPr id="3" name="矩形 2"/>
          <p:cNvSpPr/>
          <p:nvPr/>
        </p:nvSpPr>
        <p:spPr>
          <a:xfrm>
            <a:off x="1468274" y="886192"/>
            <a:ext cx="9595863" cy="461665"/>
          </a:xfrm>
          <a:prstGeom prst="rect">
            <a:avLst/>
          </a:prstGeom>
        </p:spPr>
        <p:txBody>
          <a:bodyPr wrap="square" anchor="b">
            <a:spAutoFit/>
          </a:bodyPr>
          <a:lstStyle/>
          <a:p>
            <a:pPr lvl="0" algn="just">
              <a:defRPr/>
            </a:pPr>
            <a:r>
              <a:rPr lang="zh-CN" altLang="en-US" sz="2400" b="1" dirty="0">
                <a:solidFill>
                  <a:srgbClr val="4EA4DD"/>
                </a:solidFill>
                <a:latin typeface="Times New Roman" panose="02020603050405020304" pitchFamily="18" charset="0"/>
                <a:ea typeface="仿宋" panose="02010609060101010101" pitchFamily="49" charset="-122"/>
              </a:rPr>
              <a:t>表</a:t>
            </a:r>
            <a:r>
              <a:rPr lang="en-US" altLang="zh-CN" sz="2400" b="1" dirty="0">
                <a:solidFill>
                  <a:srgbClr val="4EA4DD"/>
                </a:solidFill>
                <a:latin typeface="Times New Roman" panose="02020603050405020304" pitchFamily="18" charset="0"/>
                <a:ea typeface="仿宋" panose="02010609060101010101" pitchFamily="49" charset="-122"/>
              </a:rPr>
              <a:t>5-1-3  </a:t>
            </a:r>
            <a:r>
              <a:rPr lang="zh-CN" altLang="en-US" sz="2400" b="1" dirty="0">
                <a:solidFill>
                  <a:srgbClr val="4EA4DD"/>
                </a:solidFill>
                <a:latin typeface="Times New Roman" panose="02020603050405020304" pitchFamily="18" charset="0"/>
                <a:ea typeface="仿宋" panose="02010609060101010101" pitchFamily="49" charset="-122"/>
              </a:rPr>
              <a:t>分专业（大类）实验课情况（学年</a:t>
            </a:r>
            <a:r>
              <a:rPr lang="en-US" altLang="zh-CN" sz="2400" b="1" dirty="0">
                <a:solidFill>
                  <a:srgbClr val="4EA4DD"/>
                </a:solidFill>
                <a:latin typeface="Times New Roman" panose="02020603050405020304" pitchFamily="18" charset="0"/>
                <a:ea typeface="仿宋" panose="02010609060101010101" pitchFamily="49" charset="-122"/>
              </a:rPr>
              <a:t>)   </a:t>
            </a:r>
          </a:p>
        </p:txBody>
      </p:sp>
      <p:sp>
        <p:nvSpPr>
          <p:cNvPr id="5" name="文本框 6">
            <a:extLst>
              <a:ext uri="{FF2B5EF4-FFF2-40B4-BE49-F238E27FC236}">
                <a16:creationId xmlns:a16="http://schemas.microsoft.com/office/drawing/2014/main" xmlns="" id="{AAC50814-131C-41E6-BCA8-F68DE0258E54}"/>
              </a:ext>
            </a:extLst>
          </p:cNvPr>
          <p:cNvSpPr>
            <a:spLocks noChangeArrowheads="1"/>
          </p:cNvSpPr>
          <p:nvPr/>
        </p:nvSpPr>
        <p:spPr bwMode="auto">
          <a:xfrm>
            <a:off x="518547" y="3907408"/>
            <a:ext cx="1093260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lgn="just">
              <a:lnSpc>
                <a:spcPct val="150000"/>
              </a:lnSpc>
              <a:spcBef>
                <a:spcPct val="0"/>
              </a:spcBef>
              <a:buFont typeface="Wingdings" panose="05000000000000000000" pitchFamily="2" charset="2"/>
              <a:buChar char="n"/>
            </a:pPr>
            <a:r>
              <a:rPr lang="zh-CN" altLang="en-US" sz="2000" dirty="0">
                <a:latin typeface="Times New Roman" panose="02020603050405020304" pitchFamily="18" charset="0"/>
                <a:ea typeface="仿宋" panose="02010609060101010101" pitchFamily="49" charset="-122"/>
                <a:cs typeface="楷体" panose="02010609060101010101" pitchFamily="49" charset="-122"/>
              </a:rPr>
              <a:t>填报学年实际开设的本科实验课程（课程号来自于</a:t>
            </a:r>
            <a:r>
              <a:rPr lang="en-US" altLang="zh-CN" sz="2000" dirty="0">
                <a:latin typeface="Times New Roman" panose="02020603050405020304" pitchFamily="18" charset="0"/>
                <a:ea typeface="仿宋" panose="02010609060101010101" pitchFamily="49" charset="-122"/>
                <a:cs typeface="楷体" panose="02010609060101010101" pitchFamily="49" charset="-122"/>
              </a:rPr>
              <a:t>5-1-1</a:t>
            </a:r>
            <a:r>
              <a:rPr lang="zh-CN" altLang="en-US" sz="2000" dirty="0">
                <a:latin typeface="Times New Roman" panose="02020603050405020304" pitchFamily="18" charset="0"/>
                <a:ea typeface="仿宋" panose="02010609060101010101" pitchFamily="49" charset="-122"/>
                <a:cs typeface="楷体" panose="02010609060101010101" pitchFamily="49" charset="-122"/>
              </a:rPr>
              <a:t>）。</a:t>
            </a:r>
          </a:p>
          <a:p>
            <a:pPr algn="just">
              <a:lnSpc>
                <a:spcPct val="150000"/>
              </a:lnSpc>
              <a:spcBef>
                <a:spcPct val="0"/>
              </a:spcBef>
              <a:buFont typeface="Wingdings" panose="05000000000000000000" pitchFamily="2" charset="2"/>
              <a:buChar char="n"/>
            </a:pPr>
            <a:r>
              <a:rPr lang="zh-CN" altLang="en-US" sz="2000" dirty="0">
                <a:latin typeface="Times New Roman" panose="02020603050405020304" pitchFamily="18" charset="0"/>
                <a:ea typeface="仿宋" panose="02010609060101010101" pitchFamily="49" charset="-122"/>
                <a:cs typeface="楷体" panose="02010609060101010101" pitchFamily="49" charset="-122"/>
              </a:rPr>
              <a:t> 如一门课程使用多个实验场所，按多条填报，一行一个实验场所（场所代码来自于</a:t>
            </a:r>
            <a:r>
              <a:rPr lang="en-US" altLang="zh-CN" sz="2000" dirty="0">
                <a:latin typeface="Times New Roman" panose="02020603050405020304" pitchFamily="18" charset="0"/>
                <a:ea typeface="仿宋" panose="02010609060101010101" pitchFamily="49" charset="-122"/>
                <a:cs typeface="楷体" panose="02010609060101010101" pitchFamily="49" charset="-122"/>
              </a:rPr>
              <a:t>1-8-1</a:t>
            </a:r>
            <a:r>
              <a:rPr lang="zh-CN" altLang="en-US" sz="2000" dirty="0">
                <a:latin typeface="Times New Roman" panose="02020603050405020304" pitchFamily="18" charset="0"/>
                <a:ea typeface="仿宋" panose="02010609060101010101" pitchFamily="49" charset="-122"/>
                <a:cs typeface="楷体" panose="02010609060101010101" pitchFamily="49" charset="-122"/>
              </a:rPr>
              <a:t>）。</a:t>
            </a:r>
          </a:p>
          <a:p>
            <a:pPr algn="just">
              <a:lnSpc>
                <a:spcPct val="150000"/>
              </a:lnSpc>
              <a:spcBef>
                <a:spcPct val="0"/>
              </a:spcBef>
              <a:buFont typeface="Wingdings" panose="05000000000000000000" pitchFamily="2" charset="2"/>
              <a:buChar char="n"/>
            </a:pPr>
            <a:r>
              <a:rPr lang="zh-CN" altLang="en-US" sz="2000" dirty="0">
                <a:latin typeface="Times New Roman" panose="02020603050405020304" pitchFamily="18" charset="0"/>
                <a:ea typeface="仿宋" panose="02010609060101010101" pitchFamily="49" charset="-122"/>
                <a:cs typeface="楷体" panose="02010609060101010101" pitchFamily="49" charset="-122"/>
              </a:rPr>
              <a:t> 场所名称、场所代码：如不在</a:t>
            </a:r>
            <a:r>
              <a:rPr lang="en-US" altLang="zh-CN" sz="2000" dirty="0">
                <a:latin typeface="Times New Roman" panose="02020603050405020304" pitchFamily="18" charset="0"/>
                <a:ea typeface="仿宋" panose="02010609060101010101" pitchFamily="49" charset="-122"/>
                <a:cs typeface="楷体" panose="02010609060101010101" pitchFamily="49" charset="-122"/>
              </a:rPr>
              <a:t>1-7-1</a:t>
            </a:r>
            <a:r>
              <a:rPr lang="zh-CN" altLang="en-US" sz="2000" dirty="0">
                <a:latin typeface="Times New Roman" panose="02020603050405020304" pitchFamily="18" charset="0"/>
                <a:ea typeface="仿宋" panose="02010609060101010101" pitchFamily="49" charset="-122"/>
                <a:cs typeface="楷体" panose="02010609060101010101" pitchFamily="49" charset="-122"/>
              </a:rPr>
              <a:t>中，名称填报实际名称，场所代码填报“</a:t>
            </a:r>
            <a:r>
              <a:rPr lang="en-US" altLang="zh-CN" sz="2000" dirty="0">
                <a:latin typeface="Times New Roman" panose="02020603050405020304" pitchFamily="18" charset="0"/>
                <a:ea typeface="仿宋" panose="02010609060101010101" pitchFamily="49" charset="-122"/>
                <a:cs typeface="楷体" panose="02010609060101010101" pitchFamily="49" charset="-122"/>
              </a:rPr>
              <a:t>000000”</a:t>
            </a:r>
            <a:r>
              <a:rPr lang="zh-CN" altLang="en-US" sz="2000" dirty="0">
                <a:latin typeface="Times New Roman" panose="02020603050405020304" pitchFamily="18" charset="0"/>
                <a:ea typeface="仿宋" panose="02010609060101010101" pitchFamily="49" charset="-122"/>
                <a:cs typeface="楷体" panose="02010609060101010101" pitchFamily="49" charset="-122"/>
              </a:rPr>
              <a:t>。如疫情期间开设的实验课，名称按照实际情况填报，场所代码为“</a:t>
            </a:r>
            <a:r>
              <a:rPr lang="en-US" altLang="zh-CN" sz="2000" dirty="0">
                <a:latin typeface="Times New Roman" panose="02020603050405020304" pitchFamily="18" charset="0"/>
                <a:ea typeface="仿宋" panose="02010609060101010101" pitchFamily="49" charset="-122"/>
                <a:cs typeface="楷体" panose="02010609060101010101" pitchFamily="49" charset="-122"/>
              </a:rPr>
              <a:t>000000</a:t>
            </a:r>
            <a:r>
              <a:rPr lang="zh-CN" altLang="en-US" sz="2000" dirty="0">
                <a:latin typeface="Times New Roman" panose="02020603050405020304" pitchFamily="18" charset="0"/>
                <a:ea typeface="仿宋" panose="02010609060101010101" pitchFamily="49" charset="-122"/>
                <a:cs typeface="楷体" panose="02010609060101010101" pitchFamily="49" charset="-122"/>
              </a:rPr>
              <a:t>”</a:t>
            </a:r>
          </a:p>
        </p:txBody>
      </p:sp>
      <p:graphicFrame>
        <p:nvGraphicFramePr>
          <p:cNvPr id="6" name="表格 5">
            <a:extLst>
              <a:ext uri="{FF2B5EF4-FFF2-40B4-BE49-F238E27FC236}">
                <a16:creationId xmlns:a16="http://schemas.microsoft.com/office/drawing/2014/main" xmlns="" id="{3B58E246-0EDD-4920-847E-A544F2A55FF2}"/>
              </a:ext>
            </a:extLst>
          </p:cNvPr>
          <p:cNvGraphicFramePr>
            <a:graphicFrameLocks noGrp="1"/>
          </p:cNvGraphicFramePr>
          <p:nvPr>
            <p:extLst>
              <p:ext uri="{D42A27DB-BD31-4B8C-83A1-F6EECF244321}">
                <p14:modId xmlns:p14="http://schemas.microsoft.com/office/powerpoint/2010/main" val="1689185546"/>
              </p:ext>
            </p:extLst>
          </p:nvPr>
        </p:nvGraphicFramePr>
        <p:xfrm>
          <a:off x="518547" y="1422698"/>
          <a:ext cx="10506855" cy="1408608"/>
        </p:xfrm>
        <a:graphic>
          <a:graphicData uri="http://schemas.openxmlformats.org/drawingml/2006/table">
            <a:tbl>
              <a:tblPr firstRow="1" firstCol="1" bandRow="1"/>
              <a:tblGrid>
                <a:gridCol w="2028800">
                  <a:extLst>
                    <a:ext uri="{9D8B030D-6E8A-4147-A177-3AD203B41FA5}">
                      <a16:colId xmlns:a16="http://schemas.microsoft.com/office/drawing/2014/main" xmlns="" val="468184647"/>
                    </a:ext>
                  </a:extLst>
                </a:gridCol>
                <a:gridCol w="2034382">
                  <a:extLst>
                    <a:ext uri="{9D8B030D-6E8A-4147-A177-3AD203B41FA5}">
                      <a16:colId xmlns:a16="http://schemas.microsoft.com/office/drawing/2014/main" xmlns="" val="2861003837"/>
                    </a:ext>
                  </a:extLst>
                </a:gridCol>
                <a:gridCol w="996856">
                  <a:extLst>
                    <a:ext uri="{9D8B030D-6E8A-4147-A177-3AD203B41FA5}">
                      <a16:colId xmlns:a16="http://schemas.microsoft.com/office/drawing/2014/main" xmlns="" val="2718676002"/>
                    </a:ext>
                  </a:extLst>
                </a:gridCol>
                <a:gridCol w="1603740">
                  <a:extLst>
                    <a:ext uri="{9D8B030D-6E8A-4147-A177-3AD203B41FA5}">
                      <a16:colId xmlns:a16="http://schemas.microsoft.com/office/drawing/2014/main" xmlns="" val="3529820240"/>
                    </a:ext>
                  </a:extLst>
                </a:gridCol>
                <a:gridCol w="2079840">
                  <a:extLst>
                    <a:ext uri="{9D8B030D-6E8A-4147-A177-3AD203B41FA5}">
                      <a16:colId xmlns:a16="http://schemas.microsoft.com/office/drawing/2014/main" xmlns="" val="2601484559"/>
                    </a:ext>
                  </a:extLst>
                </a:gridCol>
                <a:gridCol w="1763237">
                  <a:extLst>
                    <a:ext uri="{9D8B030D-6E8A-4147-A177-3AD203B41FA5}">
                      <a16:colId xmlns:a16="http://schemas.microsoft.com/office/drawing/2014/main" xmlns="" val="2830502351"/>
                    </a:ext>
                  </a:extLst>
                </a:gridCol>
              </a:tblGrid>
              <a:tr h="704304">
                <a:tc>
                  <a:txBody>
                    <a:bodyPr/>
                    <a:lstStyle/>
                    <a:p>
                      <a:pPr algn="ctr">
                        <a:spcAft>
                          <a:spcPts val="0"/>
                        </a:spcAft>
                      </a:pPr>
                      <a:r>
                        <a:rPr lang="zh-CN" sz="1400" b="1" kern="1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校内专业（大类）代码</a:t>
                      </a:r>
                      <a:endParaRPr lang="zh-CN" sz="14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校内专业（大类）名称</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课程号</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课程名称</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所用实验场所名称</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实验场所代码</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07465707"/>
                  </a:ext>
                </a:extLst>
              </a:tr>
              <a:tr h="704304">
                <a:tc>
                  <a:txBody>
                    <a:bodyPr/>
                    <a:lstStyle/>
                    <a:p>
                      <a:pPr algn="ctr">
                        <a:spcAft>
                          <a:spcPts val="0"/>
                        </a:spcAft>
                      </a:pPr>
                      <a:r>
                        <a:rPr lang="en-US" sz="1400" kern="100" dirty="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080205Y</a:t>
                      </a:r>
                      <a:endParaRPr lang="zh-CN" sz="14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4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材料科学与工程</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16035801</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4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薄膜材料与技术</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4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材料科学与工程实验室</a:t>
                      </a:r>
                      <a:r>
                        <a:rPr lang="en-US" sz="14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1</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dirty="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1605</a:t>
                      </a:r>
                      <a:endParaRPr lang="zh-CN" sz="14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28057561"/>
                  </a:ext>
                </a:extLst>
              </a:tr>
            </a:tbl>
          </a:graphicData>
        </a:graphic>
      </p:graphicFrame>
    </p:spTree>
    <p:extLst>
      <p:ext uri="{BB962C8B-B14F-4D97-AF65-F5344CB8AC3E}">
        <p14:creationId xmlns:p14="http://schemas.microsoft.com/office/powerpoint/2010/main" val="8012161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bwMode="auto">
          <a:xfrm>
            <a:off x="410449" y="374156"/>
            <a:ext cx="6368824" cy="512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algn="ctr" rtl="0" eaLnBrk="1" fontAlgn="base" hangingPunct="1">
              <a:spcBef>
                <a:spcPct val="0"/>
              </a:spcBef>
              <a:spcAft>
                <a:spcPct val="0"/>
              </a:spcAft>
              <a:buFont typeface="Arial" panose="020B0604020202020204" pitchFamily="34" charset="0"/>
              <a:defRPr sz="1200" kern="1200">
                <a:solidFill>
                  <a:srgbClr val="898989"/>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l"/>
            <a:r>
              <a:rPr lang="zh-CN" altLang="en-US" sz="2800" b="1" dirty="0">
                <a:latin typeface="Times New Roman" panose="02020603050405020304" pitchFamily="18" charset="0"/>
                <a:ea typeface="仿宋" panose="02010609060101010101" pitchFamily="49" charset="-122"/>
              </a:rPr>
              <a:t>（五）人才培养</a:t>
            </a:r>
          </a:p>
        </p:txBody>
      </p:sp>
      <p:sp>
        <p:nvSpPr>
          <p:cNvPr id="3" name="矩形 2"/>
          <p:cNvSpPr/>
          <p:nvPr/>
        </p:nvSpPr>
        <p:spPr>
          <a:xfrm>
            <a:off x="1468274" y="886192"/>
            <a:ext cx="9595863" cy="461665"/>
          </a:xfrm>
          <a:prstGeom prst="rect">
            <a:avLst/>
          </a:prstGeom>
        </p:spPr>
        <p:txBody>
          <a:bodyPr wrap="square" anchor="b">
            <a:spAutoFit/>
          </a:bodyPr>
          <a:lstStyle/>
          <a:p>
            <a:pPr lvl="0" algn="just">
              <a:defRPr/>
            </a:pPr>
            <a:r>
              <a:rPr lang="zh-CN" altLang="en-US" sz="2400" b="1" dirty="0">
                <a:solidFill>
                  <a:srgbClr val="4EA4DD"/>
                </a:solidFill>
                <a:latin typeface="Times New Roman" panose="02020603050405020304" pitchFamily="18" charset="0"/>
                <a:ea typeface="仿宋" panose="02010609060101010101" pitchFamily="49" charset="-122"/>
              </a:rPr>
              <a:t>表</a:t>
            </a:r>
            <a:r>
              <a:rPr lang="en-US" altLang="zh-CN" sz="2400" b="1" dirty="0">
                <a:solidFill>
                  <a:srgbClr val="4EA4DD"/>
                </a:solidFill>
                <a:latin typeface="Times New Roman" panose="02020603050405020304" pitchFamily="18" charset="0"/>
                <a:ea typeface="仿宋" panose="02010609060101010101" pitchFamily="49" charset="-122"/>
              </a:rPr>
              <a:t>5-1-4 </a:t>
            </a:r>
            <a:r>
              <a:rPr lang="zh-CN" altLang="en-US" sz="2400" b="1" dirty="0">
                <a:solidFill>
                  <a:srgbClr val="4EA4DD"/>
                </a:solidFill>
                <a:latin typeface="Times New Roman" panose="02020603050405020304" pitchFamily="18" charset="0"/>
                <a:ea typeface="仿宋" panose="02010609060101010101" pitchFamily="49" charset="-122"/>
              </a:rPr>
              <a:t>有关课程情况表</a:t>
            </a:r>
            <a:r>
              <a:rPr lang="en-US" altLang="zh-CN" sz="2400" b="1" dirty="0">
                <a:solidFill>
                  <a:srgbClr val="4EA4DD"/>
                </a:solidFill>
                <a:latin typeface="Times New Roman" panose="02020603050405020304" pitchFamily="18" charset="0"/>
                <a:ea typeface="仿宋" panose="02010609060101010101" pitchFamily="49" charset="-122"/>
              </a:rPr>
              <a:t>(</a:t>
            </a:r>
            <a:r>
              <a:rPr lang="zh-CN" altLang="en-US" sz="2400" b="1" dirty="0">
                <a:solidFill>
                  <a:srgbClr val="4EA4DD"/>
                </a:solidFill>
                <a:latin typeface="Times New Roman" panose="02020603050405020304" pitchFamily="18" charset="0"/>
                <a:ea typeface="仿宋" panose="02010609060101010101" pitchFamily="49" charset="-122"/>
              </a:rPr>
              <a:t>时点</a:t>
            </a:r>
            <a:r>
              <a:rPr lang="en-US" altLang="zh-CN" sz="2400" b="1" dirty="0">
                <a:solidFill>
                  <a:srgbClr val="4EA4DD"/>
                </a:solidFill>
                <a:latin typeface="Times New Roman" panose="02020603050405020304" pitchFamily="18" charset="0"/>
                <a:ea typeface="仿宋" panose="02010609060101010101" pitchFamily="49" charset="-122"/>
              </a:rPr>
              <a:t>)   </a:t>
            </a:r>
          </a:p>
        </p:txBody>
      </p:sp>
      <p:sp>
        <p:nvSpPr>
          <p:cNvPr id="5" name="文本框 6">
            <a:extLst>
              <a:ext uri="{FF2B5EF4-FFF2-40B4-BE49-F238E27FC236}">
                <a16:creationId xmlns:a16="http://schemas.microsoft.com/office/drawing/2014/main" xmlns="" id="{AAC50814-131C-41E6-BCA8-F68DE0258E54}"/>
              </a:ext>
            </a:extLst>
          </p:cNvPr>
          <p:cNvSpPr>
            <a:spLocks noChangeArrowheads="1"/>
          </p:cNvSpPr>
          <p:nvPr/>
        </p:nvSpPr>
        <p:spPr bwMode="auto">
          <a:xfrm>
            <a:off x="518547" y="3907408"/>
            <a:ext cx="10932607"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lnSpc>
                <a:spcPct val="150000"/>
              </a:lnSpc>
              <a:spcBef>
                <a:spcPct val="0"/>
              </a:spcBef>
              <a:buFont typeface="Wingdings" panose="05000000000000000000" pitchFamily="2" charset="2"/>
              <a:buChar char="n"/>
            </a:pPr>
            <a:r>
              <a:rPr lang="zh-CN" altLang="en-US" sz="2000" dirty="0">
                <a:latin typeface="Times New Roman" panose="02020603050405020304" pitchFamily="18" charset="0"/>
                <a:ea typeface="仿宋" panose="02010609060101010101" pitchFamily="49" charset="-122"/>
              </a:rPr>
              <a:t>“课程类别”：包含了公共课和专业课。</a:t>
            </a:r>
            <a:endParaRPr lang="en-US" altLang="zh-CN" sz="2000" dirty="0">
              <a:latin typeface="Times New Roman" panose="02020603050405020304" pitchFamily="18" charset="0"/>
              <a:ea typeface="仿宋" panose="02010609060101010101" pitchFamily="49" charset="-122"/>
              <a:cs typeface="楷体" panose="02010609060101010101" pitchFamily="49" charset="-122"/>
            </a:endParaRPr>
          </a:p>
          <a:p>
            <a:pPr>
              <a:lnSpc>
                <a:spcPct val="150000"/>
              </a:lnSpc>
              <a:spcBef>
                <a:spcPct val="0"/>
              </a:spcBef>
              <a:buFont typeface="Wingdings" panose="05000000000000000000" pitchFamily="2" charset="2"/>
              <a:buChar char="n"/>
            </a:pPr>
            <a:r>
              <a:rPr lang="zh-CN" altLang="en-US" sz="2000" dirty="0">
                <a:latin typeface="Times New Roman" panose="02020603050405020304" pitchFamily="18" charset="0"/>
                <a:ea typeface="仿宋" panose="02010609060101010101" pitchFamily="49" charset="-122"/>
              </a:rPr>
              <a:t>“课程类型”：</a:t>
            </a:r>
            <a:r>
              <a:rPr lang="zh-CN" altLang="en-US" sz="2000" dirty="0">
                <a:solidFill>
                  <a:srgbClr val="FF0000"/>
                </a:solidFill>
                <a:latin typeface="Times New Roman" panose="02020603050405020304" pitchFamily="18" charset="0"/>
                <a:ea typeface="仿宋" panose="02010609060101010101" pitchFamily="49" charset="-122"/>
              </a:rPr>
              <a:t>创新创业教育课程（公共</a:t>
            </a:r>
            <a:r>
              <a:rPr lang="en-US" altLang="zh-CN" sz="2000" dirty="0">
                <a:solidFill>
                  <a:srgbClr val="FF0000"/>
                </a:solidFill>
                <a:latin typeface="Times New Roman" panose="02020603050405020304" pitchFamily="18" charset="0"/>
                <a:ea typeface="仿宋" panose="02010609060101010101" pitchFamily="49" charset="-122"/>
              </a:rPr>
              <a:t>+</a:t>
            </a:r>
            <a:r>
              <a:rPr lang="zh-CN" altLang="en-US" sz="2000" dirty="0">
                <a:solidFill>
                  <a:srgbClr val="FF0000"/>
                </a:solidFill>
                <a:latin typeface="Times New Roman" panose="02020603050405020304" pitchFamily="18" charset="0"/>
                <a:ea typeface="仿宋" panose="02010609060101010101" pitchFamily="49" charset="-122"/>
              </a:rPr>
              <a:t>专业）</a:t>
            </a:r>
            <a:r>
              <a:rPr lang="zh-CN" altLang="en-US" sz="2000" dirty="0">
                <a:latin typeface="Times New Roman" panose="02020603050405020304" pitchFamily="18" charset="0"/>
                <a:ea typeface="仿宋" panose="02010609060101010101" pitchFamily="49" charset="-122"/>
              </a:rPr>
              <a:t>、思想政治教育课程（</a:t>
            </a:r>
            <a:r>
              <a:rPr lang="zh-CN" altLang="en-US" sz="2000" dirty="0">
                <a:solidFill>
                  <a:srgbClr val="FF0000"/>
                </a:solidFill>
                <a:latin typeface="Times New Roman" panose="02020603050405020304" pitchFamily="18" charset="0"/>
                <a:ea typeface="仿宋" panose="02010609060101010101" pitchFamily="49" charset="-122"/>
              </a:rPr>
              <a:t>应仅为公共必修</a:t>
            </a:r>
            <a:r>
              <a:rPr lang="zh-CN" altLang="en-US" sz="2000" dirty="0">
                <a:latin typeface="Times New Roman" panose="02020603050405020304" pitchFamily="18" charset="0"/>
                <a:ea typeface="仿宋" panose="02010609060101010101" pitchFamily="49" charset="-122"/>
              </a:rPr>
              <a:t>）、心理健康课程、职业生涯规划与就业指导课程。</a:t>
            </a:r>
            <a:endParaRPr lang="en-US" altLang="zh-CN" sz="2000" dirty="0">
              <a:latin typeface="Times New Roman" panose="02020603050405020304" pitchFamily="18" charset="0"/>
              <a:ea typeface="仿宋" panose="02010609060101010101" pitchFamily="49" charset="-122"/>
            </a:endParaRPr>
          </a:p>
          <a:p>
            <a:pPr>
              <a:lnSpc>
                <a:spcPct val="150000"/>
              </a:lnSpc>
              <a:spcBef>
                <a:spcPct val="0"/>
              </a:spcBef>
              <a:buFont typeface="Wingdings" panose="05000000000000000000" pitchFamily="2" charset="2"/>
              <a:buChar char="n"/>
            </a:pPr>
            <a:r>
              <a:rPr lang="zh-CN" altLang="en-US" sz="2000" dirty="0">
                <a:latin typeface="Times New Roman" panose="02020603050405020304" pitchFamily="18" charset="0"/>
                <a:ea typeface="仿宋" panose="02010609060101010101" pitchFamily="49" charset="-122"/>
              </a:rPr>
              <a:t>思想政治理论课：</a:t>
            </a:r>
            <a:r>
              <a:rPr lang="zh-CN" altLang="en-US" sz="2000" dirty="0">
                <a:solidFill>
                  <a:srgbClr val="FF0000"/>
                </a:solidFill>
                <a:latin typeface="Times New Roman" panose="02020603050405020304" pitchFamily="18" charset="0"/>
                <a:ea typeface="仿宋" panose="02010609060101010101" pitchFamily="49" charset="-122"/>
              </a:rPr>
              <a:t>严格按照国家规定名称填写（全称）</a:t>
            </a:r>
            <a:r>
              <a:rPr lang="zh-CN" altLang="en-US" sz="2000" dirty="0">
                <a:latin typeface="Times New Roman" panose="02020603050405020304" pitchFamily="18" charset="0"/>
                <a:ea typeface="仿宋" panose="02010609060101010101" pitchFamily="49" charset="-122"/>
              </a:rPr>
              <a:t>。</a:t>
            </a:r>
            <a:endParaRPr lang="en-US" altLang="zh-CN" sz="2000" dirty="0">
              <a:latin typeface="Times New Roman" panose="02020603050405020304" pitchFamily="18" charset="0"/>
              <a:ea typeface="仿宋" panose="02010609060101010101" pitchFamily="49" charset="-122"/>
            </a:endParaRPr>
          </a:p>
          <a:p>
            <a:pPr>
              <a:lnSpc>
                <a:spcPct val="150000"/>
              </a:lnSpc>
              <a:spcBef>
                <a:spcPct val="0"/>
              </a:spcBef>
              <a:buFont typeface="Wingdings" panose="05000000000000000000" pitchFamily="2" charset="2"/>
              <a:buChar char="n"/>
            </a:pPr>
            <a:r>
              <a:rPr lang="zh-CN" altLang="en-US" sz="2000" dirty="0">
                <a:latin typeface="Times New Roman" panose="02020603050405020304" pitchFamily="18" charset="0"/>
                <a:ea typeface="仿宋" panose="02010609060101010101" pitchFamily="49" charset="-122"/>
              </a:rPr>
              <a:t>课程类型新增：课程思政课、劳动教育课、行业企业共建、共同讲授课程。</a:t>
            </a:r>
            <a:endParaRPr lang="en-US" altLang="zh-CN" sz="2000" dirty="0">
              <a:latin typeface="Times New Roman" panose="02020603050405020304" pitchFamily="18" charset="0"/>
              <a:ea typeface="仿宋" panose="02010609060101010101" pitchFamily="49" charset="-122"/>
            </a:endParaRPr>
          </a:p>
        </p:txBody>
      </p:sp>
      <p:graphicFrame>
        <p:nvGraphicFramePr>
          <p:cNvPr id="7" name="表格 6">
            <a:extLst>
              <a:ext uri="{FF2B5EF4-FFF2-40B4-BE49-F238E27FC236}">
                <a16:creationId xmlns:a16="http://schemas.microsoft.com/office/drawing/2014/main" xmlns="" id="{D9E460C7-8F4A-49B7-BF7B-F6228DAE32B3}"/>
              </a:ext>
            </a:extLst>
          </p:cNvPr>
          <p:cNvGraphicFramePr>
            <a:graphicFrameLocks noGrp="1"/>
          </p:cNvGraphicFramePr>
          <p:nvPr>
            <p:extLst>
              <p:ext uri="{D42A27DB-BD31-4B8C-83A1-F6EECF244321}">
                <p14:modId xmlns:p14="http://schemas.microsoft.com/office/powerpoint/2010/main" val="2055367358"/>
              </p:ext>
            </p:extLst>
          </p:nvPr>
        </p:nvGraphicFramePr>
        <p:xfrm>
          <a:off x="926405" y="2116632"/>
          <a:ext cx="10086150" cy="1312367"/>
        </p:xfrm>
        <a:graphic>
          <a:graphicData uri="http://schemas.openxmlformats.org/drawingml/2006/table">
            <a:tbl>
              <a:tblPr firstRow="1" firstCol="1" bandRow="1"/>
              <a:tblGrid>
                <a:gridCol w="1326465">
                  <a:extLst>
                    <a:ext uri="{9D8B030D-6E8A-4147-A177-3AD203B41FA5}">
                      <a16:colId xmlns:a16="http://schemas.microsoft.com/office/drawing/2014/main" xmlns="" val="270043722"/>
                    </a:ext>
                  </a:extLst>
                </a:gridCol>
                <a:gridCol w="2035085">
                  <a:extLst>
                    <a:ext uri="{9D8B030D-6E8A-4147-A177-3AD203B41FA5}">
                      <a16:colId xmlns:a16="http://schemas.microsoft.com/office/drawing/2014/main" xmlns="" val="3459887532"/>
                    </a:ext>
                  </a:extLst>
                </a:gridCol>
                <a:gridCol w="1680775">
                  <a:extLst>
                    <a:ext uri="{9D8B030D-6E8A-4147-A177-3AD203B41FA5}">
                      <a16:colId xmlns:a16="http://schemas.microsoft.com/office/drawing/2014/main" xmlns="" val="477448826"/>
                    </a:ext>
                  </a:extLst>
                </a:gridCol>
                <a:gridCol w="2009079">
                  <a:extLst>
                    <a:ext uri="{9D8B030D-6E8A-4147-A177-3AD203B41FA5}">
                      <a16:colId xmlns:a16="http://schemas.microsoft.com/office/drawing/2014/main" xmlns="" val="2467675097"/>
                    </a:ext>
                  </a:extLst>
                </a:gridCol>
                <a:gridCol w="1353221">
                  <a:extLst>
                    <a:ext uri="{9D8B030D-6E8A-4147-A177-3AD203B41FA5}">
                      <a16:colId xmlns:a16="http://schemas.microsoft.com/office/drawing/2014/main" xmlns="" val="1607317623"/>
                    </a:ext>
                  </a:extLst>
                </a:gridCol>
                <a:gridCol w="1681525">
                  <a:extLst>
                    <a:ext uri="{9D8B030D-6E8A-4147-A177-3AD203B41FA5}">
                      <a16:colId xmlns:a16="http://schemas.microsoft.com/office/drawing/2014/main" xmlns="" val="3946136114"/>
                    </a:ext>
                  </a:extLst>
                </a:gridCol>
              </a:tblGrid>
              <a:tr h="439572">
                <a:tc>
                  <a:txBody>
                    <a:bodyPr/>
                    <a:lstStyle/>
                    <a:p>
                      <a:pPr algn="ctr">
                        <a:spcAft>
                          <a:spcPts val="0"/>
                        </a:spcAft>
                      </a:pPr>
                      <a:r>
                        <a:rPr lang="zh-CN" sz="1600" b="1" kern="1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课程号</a:t>
                      </a:r>
                      <a:endParaRPr lang="zh-CN" sz="16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课程名称</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课程类别</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课程类型</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学分</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学时</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62532386"/>
                  </a:ext>
                </a:extLst>
              </a:tr>
              <a:tr h="438778">
                <a:tc>
                  <a:txBody>
                    <a:bodyPr/>
                    <a:lstStyle/>
                    <a:p>
                      <a:pPr algn="ctr">
                        <a:spcAft>
                          <a:spcPts val="0"/>
                        </a:spcAft>
                      </a:pPr>
                      <a:r>
                        <a:rPr lang="en-US" sz="1600"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a:effectLst/>
                          <a:latin typeface="Times New Roman" panose="02020603050405020304" pitchFamily="18" charset="0"/>
                          <a:ea typeface="仿宋" panose="02010609060101010101" pitchFamily="49" charset="-122"/>
                          <a:cs typeface="黑体" panose="02010609060101010101" pitchFamily="49" charset="-122"/>
                        </a:rPr>
                        <a:t>下拉选择</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a:effectLst/>
                          <a:latin typeface="Times New Roman" panose="02020603050405020304" pitchFamily="18" charset="0"/>
                          <a:ea typeface="仿宋" panose="02010609060101010101" pitchFamily="49" charset="-122"/>
                          <a:cs typeface="黑体" panose="02010609060101010101" pitchFamily="49" charset="-122"/>
                        </a:rPr>
                        <a:t>下拉选择</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39449994"/>
                  </a:ext>
                </a:extLst>
              </a:tr>
              <a:tr h="434017">
                <a:tc>
                  <a:txBody>
                    <a:bodyPr/>
                    <a:lstStyle/>
                    <a:p>
                      <a:pPr algn="ctr">
                        <a:spcAft>
                          <a:spcPts val="0"/>
                        </a:spcAft>
                      </a:pPr>
                      <a:r>
                        <a:rPr lang="en-US" sz="1600" kern="100" dirty="0">
                          <a:effectLst/>
                          <a:latin typeface="Times New Roman" panose="02020603050405020304" pitchFamily="18" charset="0"/>
                          <a:ea typeface="仿宋" panose="02010609060101010101" pitchFamily="49" charset="-122"/>
                          <a:cs typeface="黑体" panose="02010609060101010101" pitchFamily="49" charset="-122"/>
                        </a:rPr>
                        <a:t>10101</a:t>
                      </a:r>
                      <a:endParaRPr lang="zh-CN" sz="16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中国近现代史纲要</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公共必修课</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思想政治理论课程</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2</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32</a:t>
                      </a:r>
                      <a:endParaRPr lang="zh-CN" sz="16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79886295"/>
                  </a:ext>
                </a:extLst>
              </a:tr>
            </a:tbl>
          </a:graphicData>
        </a:graphic>
      </p:graphicFrame>
    </p:spTree>
    <p:extLst>
      <p:ext uri="{BB962C8B-B14F-4D97-AF65-F5344CB8AC3E}">
        <p14:creationId xmlns:p14="http://schemas.microsoft.com/office/powerpoint/2010/main" val="30591637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bwMode="auto">
          <a:xfrm>
            <a:off x="410449" y="374156"/>
            <a:ext cx="6368824" cy="512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algn="ctr" rtl="0" eaLnBrk="1" fontAlgn="base" hangingPunct="1">
              <a:spcBef>
                <a:spcPct val="0"/>
              </a:spcBef>
              <a:spcAft>
                <a:spcPct val="0"/>
              </a:spcAft>
              <a:buFont typeface="Arial" panose="020B0604020202020204" pitchFamily="34" charset="0"/>
              <a:defRPr sz="1200" kern="1200">
                <a:solidFill>
                  <a:srgbClr val="898989"/>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l"/>
            <a:r>
              <a:rPr lang="zh-CN" altLang="en-US" sz="2800" b="1" dirty="0">
                <a:latin typeface="Times New Roman" panose="02020603050405020304" pitchFamily="18" charset="0"/>
                <a:ea typeface="仿宋" panose="02010609060101010101" pitchFamily="49" charset="-122"/>
              </a:rPr>
              <a:t>（五）人才培养</a:t>
            </a:r>
          </a:p>
        </p:txBody>
      </p:sp>
      <p:sp>
        <p:nvSpPr>
          <p:cNvPr id="3" name="矩形 2"/>
          <p:cNvSpPr/>
          <p:nvPr/>
        </p:nvSpPr>
        <p:spPr>
          <a:xfrm>
            <a:off x="1468274" y="886192"/>
            <a:ext cx="9595863" cy="461665"/>
          </a:xfrm>
          <a:prstGeom prst="rect">
            <a:avLst/>
          </a:prstGeom>
        </p:spPr>
        <p:txBody>
          <a:bodyPr wrap="square" anchor="b">
            <a:spAutoFit/>
          </a:bodyPr>
          <a:lstStyle/>
          <a:p>
            <a:pPr lvl="0" algn="just">
              <a:defRPr/>
            </a:pPr>
            <a:r>
              <a:rPr lang="zh-CN" altLang="en-US" sz="2400" b="1" dirty="0">
                <a:solidFill>
                  <a:srgbClr val="4EA4DD"/>
                </a:solidFill>
                <a:latin typeface="Times New Roman" panose="02020603050405020304" pitchFamily="18" charset="0"/>
                <a:ea typeface="仿宋" panose="02010609060101010101" pitchFamily="49" charset="-122"/>
              </a:rPr>
              <a:t>表</a:t>
            </a:r>
            <a:r>
              <a:rPr lang="en-US" altLang="zh-CN" sz="2400" b="1" dirty="0">
                <a:solidFill>
                  <a:srgbClr val="4EA4DD"/>
                </a:solidFill>
                <a:latin typeface="Times New Roman" panose="02020603050405020304" pitchFamily="18" charset="0"/>
                <a:ea typeface="仿宋" panose="02010609060101010101" pitchFamily="49" charset="-122"/>
              </a:rPr>
              <a:t>5-3 </a:t>
            </a:r>
            <a:r>
              <a:rPr lang="zh-CN" altLang="en-US" sz="2400" b="1" dirty="0">
                <a:solidFill>
                  <a:srgbClr val="4EA4DD"/>
                </a:solidFill>
                <a:latin typeface="Times New Roman" panose="02020603050405020304" pitchFamily="18" charset="0"/>
                <a:ea typeface="仿宋" panose="02010609060101010101" pitchFamily="49" charset="-122"/>
              </a:rPr>
              <a:t>本科教学信息化（学年</a:t>
            </a:r>
            <a:r>
              <a:rPr lang="en-US" altLang="zh-CN" sz="2400" b="1" dirty="0">
                <a:solidFill>
                  <a:srgbClr val="4EA4DD"/>
                </a:solidFill>
                <a:latin typeface="Times New Roman" panose="02020603050405020304" pitchFamily="18" charset="0"/>
                <a:ea typeface="仿宋" panose="02010609060101010101" pitchFamily="49" charset="-122"/>
              </a:rPr>
              <a:t>)   </a:t>
            </a:r>
          </a:p>
        </p:txBody>
      </p:sp>
      <p:sp>
        <p:nvSpPr>
          <p:cNvPr id="5" name="文本框 6">
            <a:extLst>
              <a:ext uri="{FF2B5EF4-FFF2-40B4-BE49-F238E27FC236}">
                <a16:creationId xmlns:a16="http://schemas.microsoft.com/office/drawing/2014/main" xmlns="" id="{AAC50814-131C-41E6-BCA8-F68DE0258E54}"/>
              </a:ext>
            </a:extLst>
          </p:cNvPr>
          <p:cNvSpPr>
            <a:spLocks noChangeArrowheads="1"/>
          </p:cNvSpPr>
          <p:nvPr/>
        </p:nvSpPr>
        <p:spPr bwMode="auto">
          <a:xfrm>
            <a:off x="518547" y="3907408"/>
            <a:ext cx="10932607" cy="1866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lgn="just">
              <a:lnSpc>
                <a:spcPct val="150000"/>
              </a:lnSpc>
              <a:spcBef>
                <a:spcPct val="0"/>
              </a:spcBef>
              <a:buFont typeface="Wingdings" panose="05000000000000000000" pitchFamily="2" charset="2"/>
              <a:buChar char="n"/>
            </a:pPr>
            <a:r>
              <a:rPr lang="zh-CN" altLang="en-US" sz="2000" dirty="0">
                <a:latin typeface="Times New Roman" panose="02020603050405020304" pitchFamily="18" charset="0"/>
                <a:ea typeface="仿宋" panose="02010609060101010101" pitchFamily="49" charset="-122"/>
                <a:cs typeface="楷体" panose="02010609060101010101" pitchFamily="49" charset="-122"/>
              </a:rPr>
              <a:t> 项目类型：精品在线开放课程、</a:t>
            </a:r>
            <a:r>
              <a:rPr lang="en-US" altLang="zh-CN" sz="2000" dirty="0">
                <a:latin typeface="Times New Roman" panose="02020603050405020304" pitchFamily="18" charset="0"/>
                <a:ea typeface="仿宋" panose="02010609060101010101" pitchFamily="49" charset="-122"/>
                <a:cs typeface="楷体" panose="02010609060101010101" pitchFamily="49" charset="-122"/>
              </a:rPr>
              <a:t>MOOC</a:t>
            </a:r>
            <a:r>
              <a:rPr lang="zh-CN" altLang="en-US" sz="2000" dirty="0">
                <a:latin typeface="Times New Roman" panose="02020603050405020304" pitchFamily="18" charset="0"/>
                <a:ea typeface="仿宋" panose="02010609060101010101" pitchFamily="49" charset="-122"/>
                <a:cs typeface="楷体" panose="02010609060101010101" pitchFamily="49" charset="-122"/>
              </a:rPr>
              <a:t>（面向社会开放的大规模网络课程）、</a:t>
            </a:r>
            <a:endParaRPr lang="en-US" altLang="zh-CN" sz="2000" dirty="0">
              <a:latin typeface="Times New Roman" panose="02020603050405020304" pitchFamily="18" charset="0"/>
              <a:ea typeface="仿宋" panose="02010609060101010101" pitchFamily="49" charset="-122"/>
              <a:cs typeface="楷体" panose="02010609060101010101" pitchFamily="49" charset="-122"/>
            </a:endParaRPr>
          </a:p>
          <a:p>
            <a:pPr indent="0" algn="just">
              <a:lnSpc>
                <a:spcPct val="150000"/>
              </a:lnSpc>
              <a:spcBef>
                <a:spcPct val="0"/>
              </a:spcBef>
            </a:pPr>
            <a:r>
              <a:rPr lang="en-US" altLang="zh-CN" sz="2000" dirty="0">
                <a:latin typeface="Times New Roman" panose="02020603050405020304" pitchFamily="18" charset="0"/>
                <a:ea typeface="仿宋" panose="02010609060101010101" pitchFamily="49" charset="-122"/>
                <a:cs typeface="楷体" panose="02010609060101010101" pitchFamily="49" charset="-122"/>
              </a:rPr>
              <a:t>SPOC</a:t>
            </a:r>
            <a:r>
              <a:rPr lang="zh-CN" altLang="en-US" sz="2000" dirty="0">
                <a:latin typeface="Times New Roman" panose="02020603050405020304" pitchFamily="18" charset="0"/>
                <a:ea typeface="仿宋" panose="02010609060101010101" pitchFamily="49" charset="-122"/>
                <a:cs typeface="楷体" panose="02010609060101010101" pitchFamily="49" charset="-122"/>
              </a:rPr>
              <a:t>（针对校内群体的小规模网络课程）</a:t>
            </a:r>
          </a:p>
          <a:p>
            <a:pPr algn="just">
              <a:lnSpc>
                <a:spcPct val="150000"/>
              </a:lnSpc>
              <a:spcBef>
                <a:spcPct val="0"/>
              </a:spcBef>
              <a:buFont typeface="Wingdings" panose="05000000000000000000" pitchFamily="2" charset="2"/>
              <a:buChar char="n"/>
            </a:pPr>
            <a:r>
              <a:rPr lang="zh-CN" altLang="en-US" sz="2000" dirty="0">
                <a:latin typeface="Times New Roman" panose="02020603050405020304" pitchFamily="18" charset="0"/>
                <a:ea typeface="仿宋" panose="02010609060101010101" pitchFamily="49" charset="-122"/>
                <a:cs typeface="楷体" panose="02010609060101010101" pitchFamily="49" charset="-122"/>
              </a:rPr>
              <a:t> 课程号：如无</a:t>
            </a:r>
            <a:r>
              <a:rPr lang="en-US" altLang="zh-CN" sz="2000" dirty="0">
                <a:latin typeface="Times New Roman" panose="02020603050405020304" pitchFamily="18" charset="0"/>
                <a:ea typeface="仿宋" panose="02010609060101010101" pitchFamily="49" charset="-122"/>
                <a:cs typeface="楷体" panose="02010609060101010101" pitchFamily="49" charset="-122"/>
              </a:rPr>
              <a:t>5-1-1</a:t>
            </a:r>
            <a:r>
              <a:rPr lang="zh-CN" altLang="en-US" sz="2000" dirty="0">
                <a:latin typeface="Times New Roman" panose="02020603050405020304" pitchFamily="18" charset="0"/>
                <a:ea typeface="仿宋" panose="02010609060101010101" pitchFamily="49" charset="-122"/>
                <a:cs typeface="楷体" panose="02010609060101010101" pitchFamily="49" charset="-122"/>
              </a:rPr>
              <a:t>的课程号，则填报“</a:t>
            </a:r>
            <a:r>
              <a:rPr lang="en-US" altLang="zh-CN" sz="2000" dirty="0">
                <a:latin typeface="Times New Roman" panose="02020603050405020304" pitchFamily="18" charset="0"/>
                <a:ea typeface="仿宋" panose="02010609060101010101" pitchFamily="49" charset="-122"/>
                <a:cs typeface="楷体" panose="02010609060101010101" pitchFamily="49" charset="-122"/>
              </a:rPr>
              <a:t>000”.</a:t>
            </a:r>
          </a:p>
          <a:p>
            <a:pPr algn="just">
              <a:lnSpc>
                <a:spcPct val="150000"/>
              </a:lnSpc>
              <a:spcBef>
                <a:spcPct val="0"/>
              </a:spcBef>
              <a:buFont typeface="Wingdings" panose="05000000000000000000" pitchFamily="2" charset="2"/>
              <a:buChar char="n"/>
            </a:pPr>
            <a:r>
              <a:rPr lang="zh-CN" altLang="en-US" sz="2000" dirty="0">
                <a:latin typeface="Times New Roman" panose="02020603050405020304" pitchFamily="18" charset="0"/>
                <a:ea typeface="仿宋" panose="02010609060101010101" pitchFamily="49" charset="-122"/>
                <a:cs typeface="楷体" panose="02010609060101010101" pitchFamily="49" charset="-122"/>
              </a:rPr>
              <a:t> 项目级别：国家级、省级、其他级（含校级），就高填报。</a:t>
            </a:r>
          </a:p>
        </p:txBody>
      </p:sp>
      <p:graphicFrame>
        <p:nvGraphicFramePr>
          <p:cNvPr id="6" name="表格 5">
            <a:extLst>
              <a:ext uri="{FF2B5EF4-FFF2-40B4-BE49-F238E27FC236}">
                <a16:creationId xmlns:a16="http://schemas.microsoft.com/office/drawing/2014/main" xmlns="" id="{5D770154-2984-4B04-AFE7-F1ACC2839EB6}"/>
              </a:ext>
            </a:extLst>
          </p:cNvPr>
          <p:cNvGraphicFramePr>
            <a:graphicFrameLocks noGrp="1"/>
          </p:cNvGraphicFramePr>
          <p:nvPr>
            <p:extLst>
              <p:ext uri="{D42A27DB-BD31-4B8C-83A1-F6EECF244321}">
                <p14:modId xmlns:p14="http://schemas.microsoft.com/office/powerpoint/2010/main" val="2047338060"/>
              </p:ext>
            </p:extLst>
          </p:nvPr>
        </p:nvGraphicFramePr>
        <p:xfrm>
          <a:off x="957969" y="1495058"/>
          <a:ext cx="9378494" cy="1166155"/>
        </p:xfrm>
        <a:graphic>
          <a:graphicData uri="http://schemas.openxmlformats.org/drawingml/2006/table">
            <a:tbl>
              <a:tblPr firstRow="1" firstCol="1" bandRow="1"/>
              <a:tblGrid>
                <a:gridCol w="1923462">
                  <a:extLst>
                    <a:ext uri="{9D8B030D-6E8A-4147-A177-3AD203B41FA5}">
                      <a16:colId xmlns:a16="http://schemas.microsoft.com/office/drawing/2014/main" xmlns="" val="3740446496"/>
                    </a:ext>
                  </a:extLst>
                </a:gridCol>
                <a:gridCol w="1032970">
                  <a:extLst>
                    <a:ext uri="{9D8B030D-6E8A-4147-A177-3AD203B41FA5}">
                      <a16:colId xmlns:a16="http://schemas.microsoft.com/office/drawing/2014/main" xmlns="" val="1273462970"/>
                    </a:ext>
                  </a:extLst>
                </a:gridCol>
                <a:gridCol w="2295039">
                  <a:extLst>
                    <a:ext uri="{9D8B030D-6E8A-4147-A177-3AD203B41FA5}">
                      <a16:colId xmlns:a16="http://schemas.microsoft.com/office/drawing/2014/main" xmlns="" val="1603795370"/>
                    </a:ext>
                  </a:extLst>
                </a:gridCol>
                <a:gridCol w="2003267">
                  <a:extLst>
                    <a:ext uri="{9D8B030D-6E8A-4147-A177-3AD203B41FA5}">
                      <a16:colId xmlns:a16="http://schemas.microsoft.com/office/drawing/2014/main" xmlns="" val="4237478583"/>
                    </a:ext>
                  </a:extLst>
                </a:gridCol>
                <a:gridCol w="2123756">
                  <a:extLst>
                    <a:ext uri="{9D8B030D-6E8A-4147-A177-3AD203B41FA5}">
                      <a16:colId xmlns:a16="http://schemas.microsoft.com/office/drawing/2014/main" xmlns="" val="3813189971"/>
                    </a:ext>
                  </a:extLst>
                </a:gridCol>
              </a:tblGrid>
              <a:tr h="446403">
                <a:tc>
                  <a:txBody>
                    <a:bodyPr/>
                    <a:lstStyle/>
                    <a:p>
                      <a:pPr algn="ctr">
                        <a:spcAft>
                          <a:spcPts val="0"/>
                        </a:spcAft>
                      </a:pPr>
                      <a:r>
                        <a:rPr lang="zh-CN" sz="1600" b="1" kern="1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课程名称</a:t>
                      </a:r>
                      <a:endParaRPr lang="zh-CN" sz="16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课程号</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项目类型</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项目级别</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effectLst/>
                          <a:latin typeface="Times New Roman" panose="02020603050405020304" pitchFamily="18" charset="0"/>
                          <a:ea typeface="仿宋" panose="02010609060101010101" pitchFamily="49" charset="-122"/>
                          <a:cs typeface="黑体" panose="02010609060101010101" pitchFamily="49" charset="-122"/>
                        </a:rPr>
                        <a:t>建设方式</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08503454"/>
                  </a:ext>
                </a:extLst>
              </a:tr>
              <a:tr h="359876">
                <a:tc>
                  <a:txBody>
                    <a:bodyPr/>
                    <a:lstStyle/>
                    <a:p>
                      <a:pPr algn="ctr">
                        <a:spcAft>
                          <a:spcPts val="0"/>
                        </a:spcAft>
                      </a:pPr>
                      <a:r>
                        <a:rPr lang="en-US" sz="1600" kern="100" dirty="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6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下拉选择</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下拉选择</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a:effectLst/>
                          <a:latin typeface="Times New Roman" panose="02020603050405020304" pitchFamily="18" charset="0"/>
                          <a:ea typeface="仿宋" panose="02010609060101010101" pitchFamily="49" charset="-122"/>
                          <a:cs typeface="黑体" panose="02010609060101010101" pitchFamily="49" charset="-122"/>
                        </a:rPr>
                        <a:t>下拉选择</a:t>
                      </a: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50157934"/>
                  </a:ext>
                </a:extLst>
              </a:tr>
              <a:tr h="359876">
                <a:tc>
                  <a:txBody>
                    <a:bodyPr/>
                    <a:lstStyle/>
                    <a:p>
                      <a:pPr algn="ctr">
                        <a:spcAft>
                          <a:spcPts val="0"/>
                        </a:spcAft>
                      </a:pPr>
                      <a:r>
                        <a:rPr lang="zh-CN" sz="1600" kern="100" dirty="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大学物理实验</a:t>
                      </a:r>
                      <a:endParaRPr lang="zh-CN" sz="16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11020902</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SPOC</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其他级（含校级）</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dirty="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自建</a:t>
                      </a:r>
                      <a:endParaRPr lang="zh-CN" sz="16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89947614"/>
                  </a:ext>
                </a:extLst>
              </a:tr>
            </a:tbl>
          </a:graphicData>
        </a:graphic>
      </p:graphicFrame>
    </p:spTree>
    <p:extLst>
      <p:ext uri="{BB962C8B-B14F-4D97-AF65-F5344CB8AC3E}">
        <p14:creationId xmlns:p14="http://schemas.microsoft.com/office/powerpoint/2010/main" val="19746397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bwMode="auto">
          <a:xfrm>
            <a:off x="410449" y="374156"/>
            <a:ext cx="6368824" cy="512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algn="ctr" rtl="0" eaLnBrk="1" fontAlgn="base" hangingPunct="1">
              <a:spcBef>
                <a:spcPct val="0"/>
              </a:spcBef>
              <a:spcAft>
                <a:spcPct val="0"/>
              </a:spcAft>
              <a:buFont typeface="Arial" panose="020B0604020202020204" pitchFamily="34" charset="0"/>
              <a:defRPr sz="1200" kern="1200">
                <a:solidFill>
                  <a:srgbClr val="898989"/>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l"/>
            <a:r>
              <a:rPr lang="zh-CN" altLang="en-US" sz="2800" b="1" dirty="0">
                <a:latin typeface="Times New Roman" panose="02020603050405020304" pitchFamily="18" charset="0"/>
                <a:ea typeface="仿宋" panose="02010609060101010101" pitchFamily="49" charset="-122"/>
              </a:rPr>
              <a:t>（五）人才培养</a:t>
            </a:r>
          </a:p>
        </p:txBody>
      </p:sp>
      <p:sp>
        <p:nvSpPr>
          <p:cNvPr id="3" name="矩形 2"/>
          <p:cNvSpPr/>
          <p:nvPr/>
        </p:nvSpPr>
        <p:spPr>
          <a:xfrm>
            <a:off x="815132" y="950059"/>
            <a:ext cx="9956701" cy="1754326"/>
          </a:xfrm>
          <a:prstGeom prst="rect">
            <a:avLst/>
          </a:prstGeom>
        </p:spPr>
        <p:txBody>
          <a:bodyPr wrap="square" anchor="b">
            <a:spAutoFit/>
          </a:bodyPr>
          <a:lstStyle/>
          <a:p>
            <a:pPr algn="just">
              <a:lnSpc>
                <a:spcPct val="150000"/>
              </a:lnSpc>
              <a:defRPr/>
            </a:pPr>
            <a:r>
              <a:rPr lang="zh-CN" altLang="en-US" sz="2400" b="1" dirty="0">
                <a:solidFill>
                  <a:srgbClr val="4EA4DD"/>
                </a:solidFill>
                <a:latin typeface="Times New Roman" panose="02020603050405020304" pitchFamily="18" charset="0"/>
                <a:ea typeface="仿宋" panose="02010609060101010101" pitchFamily="49" charset="-122"/>
              </a:rPr>
              <a:t>表</a:t>
            </a:r>
            <a:r>
              <a:rPr lang="en-US" altLang="zh-CN" sz="2400" b="1" dirty="0">
                <a:solidFill>
                  <a:srgbClr val="4EA4DD"/>
                </a:solidFill>
                <a:latin typeface="Times New Roman" panose="02020603050405020304" pitchFamily="18" charset="0"/>
                <a:ea typeface="仿宋" panose="02010609060101010101" pitchFamily="49" charset="-122"/>
              </a:rPr>
              <a:t>5-4-1  </a:t>
            </a:r>
            <a:r>
              <a:rPr lang="zh-CN" altLang="en-US" sz="2400" b="1" dirty="0">
                <a:solidFill>
                  <a:srgbClr val="4EA4DD"/>
                </a:solidFill>
                <a:latin typeface="Times New Roman" panose="02020603050405020304" pitchFamily="18" charset="0"/>
                <a:ea typeface="仿宋" panose="02010609060101010101" pitchFamily="49" charset="-122"/>
              </a:rPr>
              <a:t>创新创业教育情况（时点）、表</a:t>
            </a:r>
            <a:r>
              <a:rPr lang="en-US" altLang="zh-CN" sz="2400" b="1" dirty="0" smtClean="0">
                <a:solidFill>
                  <a:srgbClr val="4EA4DD"/>
                </a:solidFill>
                <a:latin typeface="Times New Roman" panose="02020603050405020304" pitchFamily="18" charset="0"/>
                <a:ea typeface="仿宋" panose="02010609060101010101" pitchFamily="49" charset="-122"/>
              </a:rPr>
              <a:t>5-4-2 </a:t>
            </a:r>
            <a:r>
              <a:rPr lang="zh-CN" altLang="en-US" sz="2400" b="1" dirty="0" smtClean="0">
                <a:solidFill>
                  <a:srgbClr val="4EA4DD"/>
                </a:solidFill>
                <a:latin typeface="Times New Roman" panose="02020603050405020304" pitchFamily="18" charset="0"/>
                <a:ea typeface="仿宋" panose="02010609060101010101" pitchFamily="49" charset="-122"/>
              </a:rPr>
              <a:t>高校创新创业教育实践基地（平台）</a:t>
            </a:r>
            <a:r>
              <a:rPr lang="en-US" altLang="zh-CN" sz="2400" b="1" dirty="0" smtClean="0">
                <a:solidFill>
                  <a:srgbClr val="4EA4DD"/>
                </a:solidFill>
                <a:latin typeface="Times New Roman" panose="02020603050405020304" pitchFamily="18" charset="0"/>
                <a:ea typeface="仿宋" panose="02010609060101010101" pitchFamily="49" charset="-122"/>
              </a:rPr>
              <a:t>(</a:t>
            </a:r>
            <a:r>
              <a:rPr lang="zh-CN" altLang="en-US" sz="2400" b="1" dirty="0" smtClean="0">
                <a:solidFill>
                  <a:srgbClr val="4EA4DD"/>
                </a:solidFill>
                <a:latin typeface="Times New Roman" panose="02020603050405020304" pitchFamily="18" charset="0"/>
                <a:ea typeface="仿宋" panose="02010609060101010101" pitchFamily="49" charset="-122"/>
              </a:rPr>
              <a:t>时点、自然年</a:t>
            </a:r>
            <a:r>
              <a:rPr lang="en-US" altLang="zh-CN" sz="2400" b="1" dirty="0" smtClean="0">
                <a:solidFill>
                  <a:srgbClr val="4EA4DD"/>
                </a:solidFill>
                <a:latin typeface="Times New Roman" panose="02020603050405020304" pitchFamily="18" charset="0"/>
                <a:ea typeface="仿宋" panose="02010609060101010101" pitchFamily="49" charset="-122"/>
              </a:rPr>
              <a:t>) </a:t>
            </a:r>
            <a:endParaRPr lang="en-US" altLang="zh-CN" sz="2400" b="1" dirty="0">
              <a:solidFill>
                <a:srgbClr val="4EA4DD"/>
              </a:solidFill>
              <a:latin typeface="Times New Roman" panose="02020603050405020304" pitchFamily="18" charset="0"/>
              <a:ea typeface="仿宋" panose="02010609060101010101" pitchFamily="49" charset="-122"/>
            </a:endParaRPr>
          </a:p>
          <a:p>
            <a:pPr lvl="0" algn="just">
              <a:lnSpc>
                <a:spcPct val="150000"/>
              </a:lnSpc>
              <a:defRPr/>
            </a:pPr>
            <a:endParaRPr lang="en-US" altLang="zh-CN" sz="2400" b="1" dirty="0">
              <a:solidFill>
                <a:srgbClr val="4EA4DD"/>
              </a:solidFill>
              <a:latin typeface="Times New Roman" panose="02020603050405020304" pitchFamily="18" charset="0"/>
              <a:ea typeface="仿宋" panose="02010609060101010101" pitchFamily="49" charset="-122"/>
            </a:endParaRPr>
          </a:p>
        </p:txBody>
      </p:sp>
      <p:sp>
        <p:nvSpPr>
          <p:cNvPr id="7" name="Rectangle 1">
            <a:extLst>
              <a:ext uri="{FF2B5EF4-FFF2-40B4-BE49-F238E27FC236}">
                <a16:creationId xmlns:a16="http://schemas.microsoft.com/office/drawing/2014/main" xmlns="" id="{523F6EB6-F2BF-420B-9291-9AD62F94A2E3}"/>
              </a:ext>
            </a:extLst>
          </p:cNvPr>
          <p:cNvSpPr>
            <a:spLocks noChangeArrowheads="1"/>
          </p:cNvSpPr>
          <p:nvPr/>
        </p:nvSpPr>
        <p:spPr bwMode="auto">
          <a:xfrm>
            <a:off x="759908" y="2263335"/>
            <a:ext cx="10291702" cy="347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2696" bIns="12696" anchor="ctr">
            <a:spAutoFit/>
          </a:bodyPr>
          <a:lstStyle>
            <a:lvl1pPr indent="17463" eaLnBrk="0" hangingPunct="0">
              <a:tabLst>
                <a:tab pos="5946775" algn="l"/>
              </a:tabLst>
              <a:defRPr>
                <a:solidFill>
                  <a:schemeClr val="tx1"/>
                </a:solidFill>
                <a:latin typeface="Arial" panose="020B0604020202020204" pitchFamily="34" charset="0"/>
              </a:defRPr>
            </a:lvl1pPr>
            <a:lvl2pPr eaLnBrk="0" hangingPunct="0">
              <a:tabLst>
                <a:tab pos="5946775" algn="l"/>
              </a:tabLst>
              <a:defRPr>
                <a:solidFill>
                  <a:schemeClr val="tx1"/>
                </a:solidFill>
                <a:latin typeface="Arial" panose="020B0604020202020204" pitchFamily="34" charset="0"/>
              </a:defRPr>
            </a:lvl2pPr>
            <a:lvl3pPr eaLnBrk="0" hangingPunct="0">
              <a:tabLst>
                <a:tab pos="5946775" algn="l"/>
              </a:tabLst>
              <a:defRPr>
                <a:solidFill>
                  <a:schemeClr val="tx1"/>
                </a:solidFill>
                <a:latin typeface="Arial" panose="020B0604020202020204" pitchFamily="34" charset="0"/>
              </a:defRPr>
            </a:lvl3pPr>
            <a:lvl4pPr eaLnBrk="0" hangingPunct="0">
              <a:tabLst>
                <a:tab pos="5946775" algn="l"/>
              </a:tabLst>
              <a:defRPr>
                <a:solidFill>
                  <a:schemeClr val="tx1"/>
                </a:solidFill>
                <a:latin typeface="Arial" panose="020B0604020202020204" pitchFamily="34" charset="0"/>
              </a:defRPr>
            </a:lvl4pPr>
            <a:lvl5pPr eaLnBrk="0" hangingPunct="0">
              <a:tabLst>
                <a:tab pos="5946775" algn="l"/>
              </a:tabLst>
              <a:defRPr>
                <a:solidFill>
                  <a:schemeClr val="tx1"/>
                </a:solidFill>
                <a:latin typeface="Arial" panose="020B0604020202020204" pitchFamily="34" charset="0"/>
              </a:defRPr>
            </a:lvl5pPr>
            <a:lvl6pPr eaLnBrk="0" fontAlgn="base" hangingPunct="0">
              <a:spcBef>
                <a:spcPct val="0"/>
              </a:spcBef>
              <a:spcAft>
                <a:spcPct val="0"/>
              </a:spcAft>
              <a:tabLst>
                <a:tab pos="5946775" algn="l"/>
              </a:tabLst>
              <a:defRPr>
                <a:solidFill>
                  <a:schemeClr val="tx1"/>
                </a:solidFill>
                <a:latin typeface="Arial" panose="020B0604020202020204" pitchFamily="34" charset="0"/>
              </a:defRPr>
            </a:lvl6pPr>
            <a:lvl7pPr eaLnBrk="0" fontAlgn="base" hangingPunct="0">
              <a:spcBef>
                <a:spcPct val="0"/>
              </a:spcBef>
              <a:spcAft>
                <a:spcPct val="0"/>
              </a:spcAft>
              <a:tabLst>
                <a:tab pos="5946775" algn="l"/>
              </a:tabLst>
              <a:defRPr>
                <a:solidFill>
                  <a:schemeClr val="tx1"/>
                </a:solidFill>
                <a:latin typeface="Arial" panose="020B0604020202020204" pitchFamily="34" charset="0"/>
              </a:defRPr>
            </a:lvl7pPr>
            <a:lvl8pPr eaLnBrk="0" fontAlgn="base" hangingPunct="0">
              <a:spcBef>
                <a:spcPct val="0"/>
              </a:spcBef>
              <a:spcAft>
                <a:spcPct val="0"/>
              </a:spcAft>
              <a:tabLst>
                <a:tab pos="5946775" algn="l"/>
              </a:tabLst>
              <a:defRPr>
                <a:solidFill>
                  <a:schemeClr val="tx1"/>
                </a:solidFill>
                <a:latin typeface="Arial" panose="020B0604020202020204" pitchFamily="34" charset="0"/>
              </a:defRPr>
            </a:lvl8pPr>
            <a:lvl9pPr eaLnBrk="0" fontAlgn="base" hangingPunct="0">
              <a:spcBef>
                <a:spcPct val="0"/>
              </a:spcBef>
              <a:spcAft>
                <a:spcPct val="0"/>
              </a:spcAft>
              <a:tabLst>
                <a:tab pos="5946775" algn="l"/>
              </a:tabLst>
              <a:defRPr>
                <a:solidFill>
                  <a:schemeClr val="tx1"/>
                </a:solidFill>
                <a:latin typeface="Arial" panose="020B0604020202020204" pitchFamily="34" charset="0"/>
              </a:defRPr>
            </a:lvl9pPr>
          </a:lstStyle>
          <a:p>
            <a:pPr algn="just">
              <a:lnSpc>
                <a:spcPct val="200000"/>
              </a:lnSpc>
              <a:spcBef>
                <a:spcPct val="0"/>
              </a:spcBef>
              <a:buFont typeface="Wingdings" panose="05000000000000000000" pitchFamily="2" charset="2"/>
              <a:buChar char="n"/>
            </a:pPr>
            <a:r>
              <a:rPr lang="zh-CN" altLang="en-US" sz="2200" dirty="0">
                <a:latin typeface="Times New Roman" panose="02020603050405020304" pitchFamily="18" charset="0"/>
                <a:ea typeface="仿宋" panose="02010609060101010101" pitchFamily="49" charset="-122"/>
                <a:cs typeface="楷体" panose="02010609060101010101" pitchFamily="49" charset="-122"/>
              </a:rPr>
              <a:t>创新创业奖学金、专项资金投入、教材数均等条件类指标按自然年进行统计。</a:t>
            </a:r>
            <a:endParaRPr lang="en-US" altLang="zh-CN" sz="2200" dirty="0">
              <a:latin typeface="Times New Roman" panose="02020603050405020304" pitchFamily="18" charset="0"/>
              <a:ea typeface="仿宋" panose="02010609060101010101" pitchFamily="49" charset="-122"/>
              <a:cs typeface="楷体" panose="02010609060101010101" pitchFamily="49" charset="-122"/>
            </a:endParaRPr>
          </a:p>
          <a:p>
            <a:pPr algn="just">
              <a:lnSpc>
                <a:spcPct val="200000"/>
              </a:lnSpc>
              <a:spcBef>
                <a:spcPct val="0"/>
              </a:spcBef>
              <a:buFont typeface="Wingdings" panose="05000000000000000000" pitchFamily="2" charset="2"/>
              <a:buChar char="n"/>
            </a:pPr>
            <a:r>
              <a:rPr lang="zh-CN" altLang="en-US" sz="2200" dirty="0">
                <a:latin typeface="Times New Roman" panose="02020603050405020304" pitchFamily="18" charset="0"/>
                <a:ea typeface="仿宋" panose="02010609060101010101" pitchFamily="49" charset="-122"/>
                <a:cs typeface="楷体" panose="02010609060101010101" pitchFamily="49" charset="-122"/>
              </a:rPr>
              <a:t>其他和活动开展有关系的指标按照学年统计。</a:t>
            </a:r>
          </a:p>
          <a:p>
            <a:pPr algn="just">
              <a:lnSpc>
                <a:spcPct val="200000"/>
              </a:lnSpc>
              <a:spcBef>
                <a:spcPct val="0"/>
              </a:spcBef>
              <a:buFont typeface="Wingdings" panose="05000000000000000000" pitchFamily="2" charset="2"/>
              <a:buChar char="n"/>
            </a:pPr>
            <a:r>
              <a:rPr lang="zh-CN" altLang="en-US" sz="2200" dirty="0">
                <a:latin typeface="Times New Roman" panose="02020603050405020304" pitchFamily="18" charset="0"/>
                <a:ea typeface="仿宋" panose="02010609060101010101" pitchFamily="49" charset="-122"/>
                <a:cs typeface="楷体" panose="02010609060101010101" pitchFamily="49" charset="-122"/>
              </a:rPr>
              <a:t> 如目前无此表中的部分数据，可填</a:t>
            </a:r>
            <a:r>
              <a:rPr lang="en-US" altLang="zh-CN" sz="2200" dirty="0">
                <a:latin typeface="Times New Roman" panose="02020603050405020304" pitchFamily="18" charset="0"/>
                <a:ea typeface="仿宋" panose="02010609060101010101" pitchFamily="49" charset="-122"/>
                <a:cs typeface="楷体" panose="02010609060101010101" pitchFamily="49" charset="-122"/>
              </a:rPr>
              <a:t>0</a:t>
            </a:r>
            <a:r>
              <a:rPr lang="zh-CN" altLang="en-US" sz="2200" dirty="0">
                <a:latin typeface="Times New Roman" panose="02020603050405020304" pitchFamily="18" charset="0"/>
                <a:ea typeface="仿宋" panose="02010609060101010101" pitchFamily="49" charset="-122"/>
                <a:cs typeface="楷体" panose="02010609060101010101" pitchFamily="49" charset="-122"/>
              </a:rPr>
              <a:t>。</a:t>
            </a:r>
            <a:endParaRPr lang="en-US" altLang="zh-CN" sz="2200" dirty="0">
              <a:latin typeface="Times New Roman" panose="02020603050405020304" pitchFamily="18" charset="0"/>
              <a:ea typeface="仿宋" panose="02010609060101010101" pitchFamily="49" charset="-122"/>
              <a:cs typeface="楷体" panose="02010609060101010101" pitchFamily="49" charset="-122"/>
            </a:endParaRPr>
          </a:p>
          <a:p>
            <a:pPr algn="just">
              <a:lnSpc>
                <a:spcPct val="200000"/>
              </a:lnSpc>
              <a:buFont typeface="Wingdings" panose="05000000000000000000" pitchFamily="2" charset="2"/>
              <a:buChar char="n"/>
            </a:pPr>
            <a:r>
              <a:rPr lang="zh-CN" altLang="en-US" sz="2400" dirty="0" smtClean="0">
                <a:latin typeface="Times New Roman" panose="02020603050405020304" pitchFamily="18" charset="0"/>
                <a:ea typeface="仿宋" panose="02010609060101010101" pitchFamily="49" charset="-122"/>
              </a:rPr>
              <a:t>基地按照所列类型进行填报。</a:t>
            </a:r>
            <a:endParaRPr lang="en-US" altLang="zh-CN" sz="2400" dirty="0">
              <a:latin typeface="Times New Roman" panose="02020603050405020304" pitchFamily="18" charset="0"/>
              <a:ea typeface="仿宋" panose="02010609060101010101" pitchFamily="49" charset="-122"/>
              <a:cs typeface="楷体" panose="02010609060101010101" pitchFamily="49" charset="-122"/>
            </a:endParaRPr>
          </a:p>
          <a:p>
            <a:pPr algn="just">
              <a:lnSpc>
                <a:spcPct val="200000"/>
              </a:lnSpc>
              <a:spcBef>
                <a:spcPct val="0"/>
              </a:spcBef>
              <a:buFont typeface="Wingdings" panose="05000000000000000000" pitchFamily="2" charset="2"/>
              <a:buChar char="n"/>
            </a:pPr>
            <a:endParaRPr lang="zh-CN" altLang="en-US" sz="2200" dirty="0">
              <a:latin typeface="Times New Roman" panose="02020603050405020304" pitchFamily="18" charset="0"/>
              <a:ea typeface="仿宋" panose="02010609060101010101" pitchFamily="49" charset="-122"/>
              <a:cs typeface="楷体" panose="02010609060101010101" pitchFamily="49" charset="-122"/>
            </a:endParaRPr>
          </a:p>
        </p:txBody>
      </p:sp>
    </p:spTree>
    <p:extLst>
      <p:ext uri="{BB962C8B-B14F-4D97-AF65-F5344CB8AC3E}">
        <p14:creationId xmlns:p14="http://schemas.microsoft.com/office/powerpoint/2010/main" val="33026749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bwMode="auto">
          <a:xfrm>
            <a:off x="410449" y="374156"/>
            <a:ext cx="6368824" cy="512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algn="ctr" rtl="0" eaLnBrk="1" fontAlgn="base" hangingPunct="1">
              <a:spcBef>
                <a:spcPct val="0"/>
              </a:spcBef>
              <a:spcAft>
                <a:spcPct val="0"/>
              </a:spcAft>
              <a:buFont typeface="Arial" panose="020B0604020202020204" pitchFamily="34" charset="0"/>
              <a:defRPr sz="1200" kern="1200">
                <a:solidFill>
                  <a:srgbClr val="898989"/>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l"/>
            <a:r>
              <a:rPr lang="zh-CN" altLang="en-US" sz="2800" b="1" dirty="0">
                <a:latin typeface="Times New Roman" panose="02020603050405020304" pitchFamily="18" charset="0"/>
                <a:ea typeface="仿宋" panose="02010609060101010101" pitchFamily="49" charset="-122"/>
              </a:rPr>
              <a:t>（六）学生信息</a:t>
            </a:r>
          </a:p>
        </p:txBody>
      </p:sp>
      <p:sp>
        <p:nvSpPr>
          <p:cNvPr id="3" name="矩形 2"/>
          <p:cNvSpPr/>
          <p:nvPr/>
        </p:nvSpPr>
        <p:spPr>
          <a:xfrm>
            <a:off x="759908" y="886192"/>
            <a:ext cx="9956701" cy="1200329"/>
          </a:xfrm>
          <a:prstGeom prst="rect">
            <a:avLst/>
          </a:prstGeom>
        </p:spPr>
        <p:txBody>
          <a:bodyPr wrap="square" anchor="b">
            <a:spAutoFit/>
          </a:bodyPr>
          <a:lstStyle/>
          <a:p>
            <a:pPr algn="just">
              <a:lnSpc>
                <a:spcPct val="150000"/>
              </a:lnSpc>
              <a:defRPr/>
            </a:pPr>
            <a:r>
              <a:rPr lang="zh-CN" altLang="en-US" sz="2400" b="1" dirty="0">
                <a:solidFill>
                  <a:srgbClr val="4EA4DD"/>
                </a:solidFill>
                <a:latin typeface="Times New Roman" panose="02020603050405020304" pitchFamily="18" charset="0"/>
                <a:ea typeface="仿宋" panose="02010609060101010101" pitchFamily="49" charset="-122"/>
              </a:rPr>
              <a:t>表</a:t>
            </a:r>
            <a:r>
              <a:rPr lang="en-US" altLang="zh-CN" sz="2400" b="1" dirty="0" smtClean="0">
                <a:solidFill>
                  <a:srgbClr val="4EA4DD"/>
                </a:solidFill>
                <a:latin typeface="Times New Roman" panose="02020603050405020304" pitchFamily="18" charset="0"/>
                <a:ea typeface="仿宋" panose="02010609060101010101" pitchFamily="49" charset="-122"/>
              </a:rPr>
              <a:t>6-1  </a:t>
            </a:r>
            <a:r>
              <a:rPr lang="zh-CN" altLang="en-US" sz="2400" b="1" dirty="0">
                <a:solidFill>
                  <a:srgbClr val="4EA4DD"/>
                </a:solidFill>
                <a:latin typeface="Times New Roman" panose="02020603050405020304" pitchFamily="18" charset="0"/>
                <a:ea typeface="仿宋" panose="02010609060101010101" pitchFamily="49" charset="-122"/>
              </a:rPr>
              <a:t>学生数量基本情况   （时点</a:t>
            </a:r>
            <a:r>
              <a:rPr lang="en-US" altLang="zh-CN" sz="2400" b="1" dirty="0">
                <a:solidFill>
                  <a:srgbClr val="4EA4DD"/>
                </a:solidFill>
                <a:latin typeface="Times New Roman" panose="02020603050405020304" pitchFamily="18" charset="0"/>
                <a:ea typeface="仿宋" panose="02010609060101010101" pitchFamily="49" charset="-122"/>
              </a:rPr>
              <a:t>) </a:t>
            </a:r>
          </a:p>
          <a:p>
            <a:pPr lvl="0" algn="just">
              <a:lnSpc>
                <a:spcPct val="150000"/>
              </a:lnSpc>
              <a:defRPr/>
            </a:pPr>
            <a:endParaRPr lang="en-US" altLang="zh-CN" sz="2400" b="1" dirty="0">
              <a:solidFill>
                <a:srgbClr val="4EA4DD"/>
              </a:solidFill>
              <a:latin typeface="Times New Roman" panose="02020603050405020304" pitchFamily="18" charset="0"/>
              <a:ea typeface="仿宋" panose="02010609060101010101" pitchFamily="49" charset="-122"/>
            </a:endParaRPr>
          </a:p>
        </p:txBody>
      </p:sp>
      <p:sp>
        <p:nvSpPr>
          <p:cNvPr id="7" name="Rectangle 1">
            <a:extLst>
              <a:ext uri="{FF2B5EF4-FFF2-40B4-BE49-F238E27FC236}">
                <a16:creationId xmlns:a16="http://schemas.microsoft.com/office/drawing/2014/main" xmlns="" id="{523F6EB6-F2BF-420B-9291-9AD62F94A2E3}"/>
              </a:ext>
            </a:extLst>
          </p:cNvPr>
          <p:cNvSpPr>
            <a:spLocks noChangeArrowheads="1"/>
          </p:cNvSpPr>
          <p:nvPr/>
        </p:nvSpPr>
        <p:spPr bwMode="auto">
          <a:xfrm>
            <a:off x="759908" y="1677822"/>
            <a:ext cx="10291702" cy="4643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2696" bIns="12696" anchor="ctr">
            <a:spAutoFit/>
          </a:bodyPr>
          <a:lstStyle>
            <a:lvl1pPr indent="17463" eaLnBrk="0" hangingPunct="0">
              <a:tabLst>
                <a:tab pos="5946775" algn="l"/>
              </a:tabLst>
              <a:defRPr>
                <a:solidFill>
                  <a:schemeClr val="tx1"/>
                </a:solidFill>
                <a:latin typeface="Arial" panose="020B0604020202020204" pitchFamily="34" charset="0"/>
              </a:defRPr>
            </a:lvl1pPr>
            <a:lvl2pPr eaLnBrk="0" hangingPunct="0">
              <a:tabLst>
                <a:tab pos="5946775" algn="l"/>
              </a:tabLst>
              <a:defRPr>
                <a:solidFill>
                  <a:schemeClr val="tx1"/>
                </a:solidFill>
                <a:latin typeface="Arial" panose="020B0604020202020204" pitchFamily="34" charset="0"/>
              </a:defRPr>
            </a:lvl2pPr>
            <a:lvl3pPr eaLnBrk="0" hangingPunct="0">
              <a:tabLst>
                <a:tab pos="5946775" algn="l"/>
              </a:tabLst>
              <a:defRPr>
                <a:solidFill>
                  <a:schemeClr val="tx1"/>
                </a:solidFill>
                <a:latin typeface="Arial" panose="020B0604020202020204" pitchFamily="34" charset="0"/>
              </a:defRPr>
            </a:lvl3pPr>
            <a:lvl4pPr eaLnBrk="0" hangingPunct="0">
              <a:tabLst>
                <a:tab pos="5946775" algn="l"/>
              </a:tabLst>
              <a:defRPr>
                <a:solidFill>
                  <a:schemeClr val="tx1"/>
                </a:solidFill>
                <a:latin typeface="Arial" panose="020B0604020202020204" pitchFamily="34" charset="0"/>
              </a:defRPr>
            </a:lvl4pPr>
            <a:lvl5pPr eaLnBrk="0" hangingPunct="0">
              <a:tabLst>
                <a:tab pos="5946775" algn="l"/>
              </a:tabLst>
              <a:defRPr>
                <a:solidFill>
                  <a:schemeClr val="tx1"/>
                </a:solidFill>
                <a:latin typeface="Arial" panose="020B0604020202020204" pitchFamily="34" charset="0"/>
              </a:defRPr>
            </a:lvl5pPr>
            <a:lvl6pPr eaLnBrk="0" fontAlgn="base" hangingPunct="0">
              <a:spcBef>
                <a:spcPct val="0"/>
              </a:spcBef>
              <a:spcAft>
                <a:spcPct val="0"/>
              </a:spcAft>
              <a:tabLst>
                <a:tab pos="5946775" algn="l"/>
              </a:tabLst>
              <a:defRPr>
                <a:solidFill>
                  <a:schemeClr val="tx1"/>
                </a:solidFill>
                <a:latin typeface="Arial" panose="020B0604020202020204" pitchFamily="34" charset="0"/>
              </a:defRPr>
            </a:lvl6pPr>
            <a:lvl7pPr eaLnBrk="0" fontAlgn="base" hangingPunct="0">
              <a:spcBef>
                <a:spcPct val="0"/>
              </a:spcBef>
              <a:spcAft>
                <a:spcPct val="0"/>
              </a:spcAft>
              <a:tabLst>
                <a:tab pos="5946775" algn="l"/>
              </a:tabLst>
              <a:defRPr>
                <a:solidFill>
                  <a:schemeClr val="tx1"/>
                </a:solidFill>
                <a:latin typeface="Arial" panose="020B0604020202020204" pitchFamily="34" charset="0"/>
              </a:defRPr>
            </a:lvl7pPr>
            <a:lvl8pPr eaLnBrk="0" fontAlgn="base" hangingPunct="0">
              <a:spcBef>
                <a:spcPct val="0"/>
              </a:spcBef>
              <a:spcAft>
                <a:spcPct val="0"/>
              </a:spcAft>
              <a:tabLst>
                <a:tab pos="5946775" algn="l"/>
              </a:tabLst>
              <a:defRPr>
                <a:solidFill>
                  <a:schemeClr val="tx1"/>
                </a:solidFill>
                <a:latin typeface="Arial" panose="020B0604020202020204" pitchFamily="34" charset="0"/>
              </a:defRPr>
            </a:lvl8pPr>
            <a:lvl9pPr eaLnBrk="0" fontAlgn="base" hangingPunct="0">
              <a:spcBef>
                <a:spcPct val="0"/>
              </a:spcBef>
              <a:spcAft>
                <a:spcPct val="0"/>
              </a:spcAft>
              <a:tabLst>
                <a:tab pos="5946775" algn="l"/>
              </a:tabLst>
              <a:defRPr>
                <a:solidFill>
                  <a:schemeClr val="tx1"/>
                </a:solidFill>
                <a:latin typeface="Arial" panose="020B0604020202020204" pitchFamily="34" charset="0"/>
              </a:defRPr>
            </a:lvl9pPr>
          </a:lstStyle>
          <a:p>
            <a:pPr algn="just">
              <a:lnSpc>
                <a:spcPct val="200000"/>
              </a:lnSpc>
              <a:buFont typeface="Wingdings" panose="05000000000000000000" pitchFamily="2" charset="2"/>
              <a:buChar char="n"/>
            </a:pPr>
            <a:r>
              <a:rPr lang="zh-CN" altLang="en-US" sz="2200" dirty="0">
                <a:latin typeface="Times New Roman" panose="02020603050405020304" pitchFamily="18" charset="0"/>
                <a:ea typeface="仿宋" panose="02010609060101010101" pitchFamily="49" charset="-122"/>
                <a:cs typeface="楷体" panose="02010609060101010101" pitchFamily="49" charset="-122"/>
              </a:rPr>
              <a:t>本表数据与高基报表保持一致。</a:t>
            </a:r>
            <a:endParaRPr lang="en-US" altLang="zh-CN" sz="2200" dirty="0">
              <a:latin typeface="Times New Roman" panose="02020603050405020304" pitchFamily="18" charset="0"/>
              <a:ea typeface="仿宋" panose="02010609060101010101" pitchFamily="49" charset="-122"/>
              <a:cs typeface="楷体" panose="02010609060101010101" pitchFamily="49" charset="-122"/>
            </a:endParaRPr>
          </a:p>
          <a:p>
            <a:pPr algn="just">
              <a:lnSpc>
                <a:spcPct val="200000"/>
              </a:lnSpc>
              <a:buFont typeface="Wingdings" panose="05000000000000000000" pitchFamily="2" charset="2"/>
              <a:buChar char="n"/>
            </a:pPr>
            <a:r>
              <a:rPr lang="zh-CN" altLang="en-US" sz="2200" dirty="0">
                <a:solidFill>
                  <a:srgbClr val="FF0000"/>
                </a:solidFill>
                <a:latin typeface="Times New Roman" panose="02020603050405020304" pitchFamily="18" charset="0"/>
                <a:ea typeface="仿宋" panose="02010609060101010101" pitchFamily="49" charset="-122"/>
                <a:cs typeface="楷体" panose="02010609060101010101" pitchFamily="49" charset="-122"/>
              </a:rPr>
              <a:t>本表普通本科生人数应</a:t>
            </a:r>
            <a:r>
              <a:rPr lang="zh-CN" altLang="en-US" sz="2200" dirty="0">
                <a:solidFill>
                  <a:srgbClr val="FF0000"/>
                </a:solidFill>
                <a:latin typeface="Times New Roman" panose="02020603050405020304" pitchFamily="18" charset="0"/>
                <a:ea typeface="仿宋" panose="02010609060101010101" pitchFamily="49" charset="-122"/>
                <a:cs typeface="Times New Roman"/>
              </a:rPr>
              <a:t>≥</a:t>
            </a:r>
            <a:r>
              <a:rPr lang="zh-CN" altLang="en-US" sz="2200" dirty="0">
                <a:solidFill>
                  <a:srgbClr val="FF0000"/>
                </a:solidFill>
                <a:latin typeface="Times New Roman" panose="02020603050405020304" pitchFamily="18" charset="0"/>
                <a:ea typeface="仿宋" panose="02010609060101010101" pitchFamily="49" charset="-122"/>
                <a:cs typeface="楷体" panose="02010609060101010101" pitchFamily="49" charset="-122"/>
              </a:rPr>
              <a:t>（</a:t>
            </a:r>
            <a:r>
              <a:rPr lang="en-US" altLang="zh-CN" sz="2200" dirty="0">
                <a:solidFill>
                  <a:srgbClr val="FF0000"/>
                </a:solidFill>
                <a:latin typeface="Times New Roman" panose="02020603050405020304" pitchFamily="18" charset="0"/>
                <a:ea typeface="仿宋" panose="02010609060101010101" pitchFamily="49" charset="-122"/>
                <a:cs typeface="楷体" panose="02010609060101010101" pitchFamily="49" charset="-122"/>
              </a:rPr>
              <a:t>1-6 </a:t>
            </a:r>
            <a:r>
              <a:rPr lang="zh-CN" altLang="en-US" sz="2200" dirty="0">
                <a:solidFill>
                  <a:srgbClr val="FF0000"/>
                </a:solidFill>
                <a:latin typeface="Times New Roman" panose="02020603050405020304" pitchFamily="18" charset="0"/>
                <a:ea typeface="仿宋" panose="02010609060101010101" pitchFamily="49" charset="-122"/>
                <a:cs typeface="楷体" panose="02010609060101010101" pitchFamily="49" charset="-122"/>
              </a:rPr>
              <a:t>总数 </a:t>
            </a:r>
            <a:r>
              <a:rPr lang="en-US" altLang="zh-CN" sz="2200" dirty="0">
                <a:solidFill>
                  <a:srgbClr val="FF0000"/>
                </a:solidFill>
                <a:latin typeface="Times New Roman" panose="02020603050405020304" pitchFamily="18" charset="0"/>
                <a:ea typeface="仿宋" panose="02010609060101010101" pitchFamily="49" charset="-122"/>
                <a:cs typeface="楷体" panose="02010609060101010101" pitchFamily="49" charset="-122"/>
              </a:rPr>
              <a:t>– 1-6</a:t>
            </a:r>
            <a:r>
              <a:rPr lang="zh-CN" altLang="en-US" sz="2200" dirty="0">
                <a:solidFill>
                  <a:srgbClr val="FF0000"/>
                </a:solidFill>
                <a:latin typeface="Times New Roman" panose="02020603050405020304" pitchFamily="18" charset="0"/>
                <a:ea typeface="仿宋" panose="02010609060101010101" pitchFamily="49" charset="-122"/>
                <a:cs typeface="楷体" panose="02010609060101010101" pitchFamily="49" charset="-122"/>
              </a:rPr>
              <a:t>当年毕业人数</a:t>
            </a:r>
            <a:r>
              <a:rPr lang="en-US" altLang="zh-CN" sz="2200" dirty="0">
                <a:solidFill>
                  <a:srgbClr val="FF0000"/>
                </a:solidFill>
                <a:latin typeface="Times New Roman" panose="02020603050405020304" pitchFamily="18" charset="0"/>
                <a:ea typeface="仿宋" panose="02010609060101010101" pitchFamily="49" charset="-122"/>
                <a:cs typeface="楷体" panose="02010609060101010101" pitchFamily="49" charset="-122"/>
              </a:rPr>
              <a:t>-1-6</a:t>
            </a:r>
            <a:r>
              <a:rPr lang="zh-CN" altLang="en-US" sz="2200" dirty="0">
                <a:solidFill>
                  <a:srgbClr val="FF0000"/>
                </a:solidFill>
                <a:latin typeface="Times New Roman" panose="02020603050405020304" pitchFamily="18" charset="0"/>
                <a:ea typeface="仿宋" panose="02010609060101010101" pitchFamily="49" charset="-122"/>
                <a:cs typeface="楷体" panose="02010609060101010101" pitchFamily="49" charset="-122"/>
              </a:rPr>
              <a:t>留学生人数）</a:t>
            </a:r>
            <a:endParaRPr lang="en-US" altLang="zh-CN" sz="2200" dirty="0">
              <a:solidFill>
                <a:srgbClr val="FF0000"/>
              </a:solidFill>
              <a:latin typeface="Times New Roman" panose="02020603050405020304" pitchFamily="18" charset="0"/>
              <a:ea typeface="仿宋" panose="02010609060101010101" pitchFamily="49" charset="-122"/>
              <a:cs typeface="楷体" panose="02010609060101010101" pitchFamily="49" charset="-122"/>
            </a:endParaRPr>
          </a:p>
          <a:p>
            <a:pPr algn="just">
              <a:lnSpc>
                <a:spcPct val="200000"/>
              </a:lnSpc>
              <a:buFont typeface="Wingdings" panose="05000000000000000000" pitchFamily="2" charset="2"/>
              <a:buChar char="n"/>
            </a:pPr>
            <a:r>
              <a:rPr lang="zh-CN" altLang="en-US" sz="2200" dirty="0">
                <a:latin typeface="Times New Roman" panose="02020603050405020304" pitchFamily="18" charset="0"/>
                <a:ea typeface="仿宋" panose="02010609060101010101" pitchFamily="49" charset="-122"/>
                <a:cs typeface="楷体" panose="02010609060101010101" pitchFamily="49" charset="-122"/>
              </a:rPr>
              <a:t>统计的人数，除留学生以外，均为在校注册具有学籍的学生数（</a:t>
            </a:r>
            <a:r>
              <a:rPr lang="en-US" altLang="zh-CN" sz="2200" dirty="0">
                <a:latin typeface="Times New Roman" panose="02020603050405020304" pitchFamily="18" charset="0"/>
                <a:ea typeface="仿宋" panose="02010609060101010101" pitchFamily="49" charset="-122"/>
                <a:cs typeface="楷体" panose="02010609060101010101" pitchFamily="49" charset="-122"/>
              </a:rPr>
              <a:t>20</a:t>
            </a:r>
            <a:r>
              <a:rPr lang="zh-CN" altLang="en-US" sz="2200" dirty="0">
                <a:latin typeface="Times New Roman" panose="02020603050405020304" pitchFamily="18" charset="0"/>
                <a:ea typeface="仿宋" panose="02010609060101010101" pitchFamily="49" charset="-122"/>
                <a:cs typeface="楷体" panose="02010609060101010101" pitchFamily="49" charset="-122"/>
              </a:rPr>
              <a:t>年新生需计入）。</a:t>
            </a:r>
          </a:p>
          <a:p>
            <a:pPr algn="just">
              <a:lnSpc>
                <a:spcPct val="200000"/>
              </a:lnSpc>
              <a:buFont typeface="Wingdings" panose="05000000000000000000" pitchFamily="2" charset="2"/>
              <a:buChar char="n"/>
            </a:pPr>
            <a:r>
              <a:rPr lang="zh-CN" altLang="en-US" sz="2200" dirty="0">
                <a:latin typeface="Times New Roman" panose="02020603050405020304" pitchFamily="18" charset="0"/>
                <a:ea typeface="仿宋" panose="02010609060101010101" pitchFamily="49" charset="-122"/>
                <a:cs typeface="楷体" panose="02010609060101010101" pitchFamily="49" charset="-122"/>
              </a:rPr>
              <a:t> 港澳台学生按高基表要求，纳入普通本科生、硕士研究生、博士研究生和</a:t>
            </a:r>
            <a:endParaRPr lang="en-US" altLang="zh-CN" sz="2200" dirty="0">
              <a:latin typeface="Times New Roman" panose="02020603050405020304" pitchFamily="18" charset="0"/>
              <a:ea typeface="仿宋" panose="02010609060101010101" pitchFamily="49" charset="-122"/>
              <a:cs typeface="楷体" panose="02010609060101010101" pitchFamily="49" charset="-122"/>
            </a:endParaRPr>
          </a:p>
          <a:p>
            <a:pPr indent="0" algn="just">
              <a:lnSpc>
                <a:spcPct val="200000"/>
              </a:lnSpc>
            </a:pPr>
            <a:r>
              <a:rPr lang="zh-CN" altLang="en-US" sz="2200" dirty="0">
                <a:latin typeface="Times New Roman" panose="02020603050405020304" pitchFamily="18" charset="0"/>
                <a:ea typeface="仿宋" panose="02010609060101010101" pitchFamily="49" charset="-122"/>
                <a:cs typeface="楷体" panose="02010609060101010101" pitchFamily="49" charset="-122"/>
              </a:rPr>
              <a:t>普通预科生中统计，而不纳入留学生中填报。</a:t>
            </a:r>
            <a:endParaRPr lang="en-US" altLang="zh-CN" sz="2200" dirty="0">
              <a:latin typeface="Times New Roman" panose="02020603050405020304" pitchFamily="18" charset="0"/>
              <a:ea typeface="仿宋" panose="02010609060101010101" pitchFamily="49" charset="-122"/>
              <a:cs typeface="楷体" panose="02010609060101010101" pitchFamily="49" charset="-122"/>
            </a:endParaRPr>
          </a:p>
          <a:p>
            <a:pPr algn="just">
              <a:lnSpc>
                <a:spcPct val="200000"/>
              </a:lnSpc>
              <a:spcBef>
                <a:spcPct val="0"/>
              </a:spcBef>
              <a:buFont typeface="Wingdings" panose="05000000000000000000" pitchFamily="2" charset="2"/>
              <a:buChar char="n"/>
            </a:pPr>
            <a:endParaRPr lang="zh-CN" altLang="en-US" sz="2200" dirty="0">
              <a:latin typeface="Times New Roman" panose="02020603050405020304" pitchFamily="18" charset="0"/>
              <a:ea typeface="仿宋" panose="02010609060101010101" pitchFamily="49" charset="-122"/>
              <a:cs typeface="楷体" panose="02010609060101010101" pitchFamily="49" charset="-122"/>
            </a:endParaRPr>
          </a:p>
        </p:txBody>
      </p:sp>
    </p:spTree>
    <p:extLst>
      <p:ext uri="{BB962C8B-B14F-4D97-AF65-F5344CB8AC3E}">
        <p14:creationId xmlns:p14="http://schemas.microsoft.com/office/powerpoint/2010/main" val="41304168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40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15409"/>
            <a:ext cx="12192000" cy="2842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47386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bwMode="auto">
          <a:xfrm>
            <a:off x="410449" y="374156"/>
            <a:ext cx="6368824" cy="512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algn="ctr" rtl="0" eaLnBrk="1" fontAlgn="base" hangingPunct="1">
              <a:spcBef>
                <a:spcPct val="0"/>
              </a:spcBef>
              <a:spcAft>
                <a:spcPct val="0"/>
              </a:spcAft>
              <a:buFont typeface="Arial" panose="020B0604020202020204" pitchFamily="34" charset="0"/>
              <a:defRPr sz="1200" kern="1200">
                <a:solidFill>
                  <a:srgbClr val="898989"/>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l"/>
            <a:r>
              <a:rPr lang="zh-CN" altLang="en-US" sz="2800" b="1" dirty="0">
                <a:latin typeface="Times New Roman" panose="02020603050405020304" pitchFamily="18" charset="0"/>
                <a:ea typeface="仿宋" panose="02010609060101010101" pitchFamily="49" charset="-122"/>
              </a:rPr>
              <a:t>（六）学生信息</a:t>
            </a:r>
          </a:p>
        </p:txBody>
      </p:sp>
      <p:sp>
        <p:nvSpPr>
          <p:cNvPr id="3" name="矩形 2"/>
          <p:cNvSpPr/>
          <p:nvPr/>
        </p:nvSpPr>
        <p:spPr>
          <a:xfrm>
            <a:off x="759908" y="952556"/>
            <a:ext cx="9956701" cy="1133965"/>
          </a:xfrm>
          <a:prstGeom prst="rect">
            <a:avLst/>
          </a:prstGeom>
        </p:spPr>
        <p:txBody>
          <a:bodyPr wrap="square" anchor="b">
            <a:spAutoFit/>
          </a:bodyPr>
          <a:lstStyle/>
          <a:p>
            <a:pPr algn="just">
              <a:lnSpc>
                <a:spcPct val="150000"/>
              </a:lnSpc>
              <a:defRPr/>
            </a:pPr>
            <a:r>
              <a:rPr lang="zh-CN" altLang="en-US" sz="2400" b="1" dirty="0">
                <a:solidFill>
                  <a:srgbClr val="4EA4DD"/>
                </a:solidFill>
                <a:latin typeface="Times New Roman" panose="02020603050405020304" pitchFamily="18" charset="0"/>
                <a:ea typeface="仿宋" panose="02010609060101010101" pitchFamily="49" charset="-122"/>
              </a:rPr>
              <a:t>表</a:t>
            </a:r>
            <a:r>
              <a:rPr lang="en-US" altLang="zh-CN" sz="2400" b="1" dirty="0">
                <a:solidFill>
                  <a:srgbClr val="4EA4DD"/>
                </a:solidFill>
                <a:latin typeface="Times New Roman" panose="02020603050405020304" pitchFamily="18" charset="0"/>
                <a:ea typeface="仿宋" panose="02010609060101010101" pitchFamily="49" charset="-122"/>
              </a:rPr>
              <a:t>6-3-2  </a:t>
            </a:r>
            <a:r>
              <a:rPr lang="zh-CN" altLang="en-US" sz="2400" b="1" dirty="0">
                <a:solidFill>
                  <a:srgbClr val="4EA4DD"/>
                </a:solidFill>
                <a:latin typeface="Times New Roman" panose="02020603050405020304" pitchFamily="18" charset="0"/>
                <a:ea typeface="仿宋" panose="02010609060101010101" pitchFamily="49" charset="-122"/>
              </a:rPr>
              <a:t>近一级本科生录取标准及人数  （时点</a:t>
            </a:r>
            <a:r>
              <a:rPr lang="en-US" altLang="zh-CN" sz="2400" b="1" dirty="0">
                <a:solidFill>
                  <a:srgbClr val="4EA4DD"/>
                </a:solidFill>
                <a:latin typeface="Times New Roman" panose="02020603050405020304" pitchFamily="18" charset="0"/>
                <a:ea typeface="仿宋" panose="02010609060101010101" pitchFamily="49" charset="-122"/>
              </a:rPr>
              <a:t>)</a:t>
            </a:r>
          </a:p>
          <a:p>
            <a:pPr lvl="0" algn="just">
              <a:lnSpc>
                <a:spcPct val="150000"/>
              </a:lnSpc>
              <a:defRPr/>
            </a:pPr>
            <a:endParaRPr lang="en-US" altLang="zh-CN" sz="2400" b="1" dirty="0">
              <a:solidFill>
                <a:srgbClr val="4EA4DD"/>
              </a:solidFill>
              <a:latin typeface="Times New Roman" panose="02020603050405020304" pitchFamily="18" charset="0"/>
              <a:ea typeface="仿宋" panose="02010609060101010101" pitchFamily="49" charset="-122"/>
            </a:endParaRPr>
          </a:p>
        </p:txBody>
      </p:sp>
      <p:sp>
        <p:nvSpPr>
          <p:cNvPr id="7" name="Rectangle 1">
            <a:extLst>
              <a:ext uri="{FF2B5EF4-FFF2-40B4-BE49-F238E27FC236}">
                <a16:creationId xmlns:a16="http://schemas.microsoft.com/office/drawing/2014/main" xmlns="" id="{523F6EB6-F2BF-420B-9291-9AD62F94A2E3}"/>
              </a:ext>
            </a:extLst>
          </p:cNvPr>
          <p:cNvSpPr>
            <a:spLocks noChangeArrowheads="1"/>
          </p:cNvSpPr>
          <p:nvPr/>
        </p:nvSpPr>
        <p:spPr bwMode="auto">
          <a:xfrm>
            <a:off x="759908" y="1278451"/>
            <a:ext cx="10291702" cy="5442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2696" bIns="12696" anchor="ctr">
            <a:spAutoFit/>
          </a:bodyPr>
          <a:lstStyle>
            <a:lvl1pPr indent="17463" eaLnBrk="0" hangingPunct="0">
              <a:tabLst>
                <a:tab pos="5946775" algn="l"/>
              </a:tabLst>
              <a:defRPr>
                <a:solidFill>
                  <a:schemeClr val="tx1"/>
                </a:solidFill>
                <a:latin typeface="Arial" panose="020B0604020202020204" pitchFamily="34" charset="0"/>
              </a:defRPr>
            </a:lvl1pPr>
            <a:lvl2pPr eaLnBrk="0" hangingPunct="0">
              <a:tabLst>
                <a:tab pos="5946775" algn="l"/>
              </a:tabLst>
              <a:defRPr>
                <a:solidFill>
                  <a:schemeClr val="tx1"/>
                </a:solidFill>
                <a:latin typeface="Arial" panose="020B0604020202020204" pitchFamily="34" charset="0"/>
              </a:defRPr>
            </a:lvl2pPr>
            <a:lvl3pPr eaLnBrk="0" hangingPunct="0">
              <a:tabLst>
                <a:tab pos="5946775" algn="l"/>
              </a:tabLst>
              <a:defRPr>
                <a:solidFill>
                  <a:schemeClr val="tx1"/>
                </a:solidFill>
                <a:latin typeface="Arial" panose="020B0604020202020204" pitchFamily="34" charset="0"/>
              </a:defRPr>
            </a:lvl3pPr>
            <a:lvl4pPr eaLnBrk="0" hangingPunct="0">
              <a:tabLst>
                <a:tab pos="5946775" algn="l"/>
              </a:tabLst>
              <a:defRPr>
                <a:solidFill>
                  <a:schemeClr val="tx1"/>
                </a:solidFill>
                <a:latin typeface="Arial" panose="020B0604020202020204" pitchFamily="34" charset="0"/>
              </a:defRPr>
            </a:lvl4pPr>
            <a:lvl5pPr eaLnBrk="0" hangingPunct="0">
              <a:tabLst>
                <a:tab pos="5946775" algn="l"/>
              </a:tabLst>
              <a:defRPr>
                <a:solidFill>
                  <a:schemeClr val="tx1"/>
                </a:solidFill>
                <a:latin typeface="Arial" panose="020B0604020202020204" pitchFamily="34" charset="0"/>
              </a:defRPr>
            </a:lvl5pPr>
            <a:lvl6pPr eaLnBrk="0" fontAlgn="base" hangingPunct="0">
              <a:spcBef>
                <a:spcPct val="0"/>
              </a:spcBef>
              <a:spcAft>
                <a:spcPct val="0"/>
              </a:spcAft>
              <a:tabLst>
                <a:tab pos="5946775" algn="l"/>
              </a:tabLst>
              <a:defRPr>
                <a:solidFill>
                  <a:schemeClr val="tx1"/>
                </a:solidFill>
                <a:latin typeface="Arial" panose="020B0604020202020204" pitchFamily="34" charset="0"/>
              </a:defRPr>
            </a:lvl6pPr>
            <a:lvl7pPr eaLnBrk="0" fontAlgn="base" hangingPunct="0">
              <a:spcBef>
                <a:spcPct val="0"/>
              </a:spcBef>
              <a:spcAft>
                <a:spcPct val="0"/>
              </a:spcAft>
              <a:tabLst>
                <a:tab pos="5946775" algn="l"/>
              </a:tabLst>
              <a:defRPr>
                <a:solidFill>
                  <a:schemeClr val="tx1"/>
                </a:solidFill>
                <a:latin typeface="Arial" panose="020B0604020202020204" pitchFamily="34" charset="0"/>
              </a:defRPr>
            </a:lvl7pPr>
            <a:lvl8pPr eaLnBrk="0" fontAlgn="base" hangingPunct="0">
              <a:spcBef>
                <a:spcPct val="0"/>
              </a:spcBef>
              <a:spcAft>
                <a:spcPct val="0"/>
              </a:spcAft>
              <a:tabLst>
                <a:tab pos="5946775" algn="l"/>
              </a:tabLst>
              <a:defRPr>
                <a:solidFill>
                  <a:schemeClr val="tx1"/>
                </a:solidFill>
                <a:latin typeface="Arial" panose="020B0604020202020204" pitchFamily="34" charset="0"/>
              </a:defRPr>
            </a:lvl8pPr>
            <a:lvl9pPr eaLnBrk="0" fontAlgn="base" hangingPunct="0">
              <a:spcBef>
                <a:spcPct val="0"/>
              </a:spcBef>
              <a:spcAft>
                <a:spcPct val="0"/>
              </a:spcAft>
              <a:tabLst>
                <a:tab pos="5946775" algn="l"/>
              </a:tabLst>
              <a:defRPr>
                <a:solidFill>
                  <a:schemeClr val="tx1"/>
                </a:solidFill>
                <a:latin typeface="Arial" panose="020B0604020202020204" pitchFamily="34" charset="0"/>
              </a:defRPr>
            </a:lvl9pPr>
          </a:lstStyle>
          <a:p>
            <a:pPr marL="342900" indent="-342900" algn="just">
              <a:lnSpc>
                <a:spcPct val="200000"/>
              </a:lnSpc>
              <a:buClr>
                <a:schemeClr val="accent1">
                  <a:lumMod val="75000"/>
                </a:schemeClr>
              </a:buClr>
              <a:buFont typeface="Wingdings" panose="05000000000000000000" pitchFamily="2" charset="2"/>
              <a:buChar char="n"/>
            </a:pPr>
            <a:r>
              <a:rPr lang="zh-CN" altLang="en-US" sz="2200" dirty="0">
                <a:latin typeface="Times New Roman" panose="02020603050405020304" pitchFamily="18" charset="0"/>
                <a:ea typeface="仿宋" panose="02010609060101010101" pitchFamily="49" charset="-122"/>
                <a:cs typeface="楷体" panose="02010609060101010101" pitchFamily="49" charset="-122"/>
              </a:rPr>
              <a:t>统计为</a:t>
            </a:r>
            <a:r>
              <a:rPr lang="en-US" altLang="zh-CN" sz="2200" dirty="0">
                <a:solidFill>
                  <a:srgbClr val="FF0000"/>
                </a:solidFill>
                <a:latin typeface="Times New Roman" panose="02020603050405020304" pitchFamily="18" charset="0"/>
                <a:ea typeface="仿宋" panose="02010609060101010101" pitchFamily="49" charset="-122"/>
                <a:cs typeface="楷体" panose="02010609060101010101" pitchFamily="49" charset="-122"/>
              </a:rPr>
              <a:t>2020</a:t>
            </a:r>
            <a:r>
              <a:rPr lang="zh-CN" altLang="en-US" sz="2200" dirty="0">
                <a:solidFill>
                  <a:srgbClr val="FF0000"/>
                </a:solidFill>
                <a:latin typeface="Times New Roman" panose="02020603050405020304" pitchFamily="18" charset="0"/>
                <a:ea typeface="仿宋" panose="02010609060101010101" pitchFamily="49" charset="-122"/>
                <a:cs typeface="楷体" panose="02010609060101010101" pitchFamily="49" charset="-122"/>
              </a:rPr>
              <a:t>年</a:t>
            </a:r>
            <a:r>
              <a:rPr lang="zh-CN" altLang="en-US" sz="2200" dirty="0">
                <a:latin typeface="Times New Roman" panose="02020603050405020304" pitchFamily="18" charset="0"/>
                <a:ea typeface="仿宋" panose="02010609060101010101" pitchFamily="49" charset="-122"/>
                <a:cs typeface="楷体" panose="02010609060101010101" pitchFamily="49" charset="-122"/>
              </a:rPr>
              <a:t>招生情况，普通高考需要填报录取人数及分数线；</a:t>
            </a:r>
            <a:endParaRPr lang="en-US" altLang="zh-CN" sz="2200" dirty="0">
              <a:latin typeface="Times New Roman" panose="02020603050405020304" pitchFamily="18" charset="0"/>
              <a:ea typeface="仿宋" panose="02010609060101010101" pitchFamily="49" charset="-122"/>
              <a:cs typeface="楷体" panose="02010609060101010101" pitchFamily="49" charset="-122"/>
            </a:endParaRPr>
          </a:p>
          <a:p>
            <a:pPr marL="342900" indent="-342900" algn="just">
              <a:lnSpc>
                <a:spcPct val="200000"/>
              </a:lnSpc>
              <a:buClr>
                <a:schemeClr val="accent1">
                  <a:lumMod val="75000"/>
                </a:schemeClr>
              </a:buClr>
              <a:buFont typeface="Wingdings" panose="05000000000000000000" pitchFamily="2" charset="2"/>
              <a:buChar char="n"/>
            </a:pPr>
            <a:r>
              <a:rPr lang="zh-CN" altLang="en-US" sz="2200" dirty="0">
                <a:latin typeface="Times New Roman" panose="02020603050405020304" pitchFamily="18" charset="0"/>
                <a:ea typeface="仿宋" panose="02010609060101010101" pitchFamily="49" charset="-122"/>
                <a:cs typeface="楷体" panose="02010609060101010101" pitchFamily="49" charset="-122"/>
              </a:rPr>
              <a:t>批次：选择春季招生、提前批招生、本科批次招生、第一批次招生、第二批次招生</a:t>
            </a:r>
            <a:r>
              <a:rPr lang="en-US" altLang="zh-CN" sz="2200" dirty="0">
                <a:latin typeface="Times New Roman" panose="02020603050405020304" pitchFamily="18" charset="0"/>
                <a:ea typeface="仿宋" panose="02010609060101010101" pitchFamily="49" charset="-122"/>
                <a:cs typeface="楷体" panose="02010609060101010101" pitchFamily="49" charset="-122"/>
              </a:rPr>
              <a:t>A</a:t>
            </a:r>
            <a:r>
              <a:rPr lang="zh-CN" altLang="en-US" sz="2200" dirty="0">
                <a:latin typeface="Times New Roman" panose="02020603050405020304" pitchFamily="18" charset="0"/>
                <a:ea typeface="仿宋" panose="02010609060101010101" pitchFamily="49" charset="-122"/>
                <a:cs typeface="楷体" panose="02010609060101010101" pitchFamily="49" charset="-122"/>
              </a:rPr>
              <a:t>、第二批次招生</a:t>
            </a:r>
            <a:r>
              <a:rPr lang="en-US" altLang="zh-CN" sz="2200" dirty="0">
                <a:latin typeface="Times New Roman" panose="02020603050405020304" pitchFamily="18" charset="0"/>
                <a:ea typeface="仿宋" panose="02010609060101010101" pitchFamily="49" charset="-122"/>
                <a:cs typeface="楷体" panose="02010609060101010101" pitchFamily="49" charset="-122"/>
              </a:rPr>
              <a:t>B</a:t>
            </a:r>
            <a:r>
              <a:rPr lang="zh-CN" altLang="en-US" sz="2200" dirty="0">
                <a:latin typeface="Times New Roman" panose="02020603050405020304" pitchFamily="18" charset="0"/>
                <a:ea typeface="仿宋" panose="02010609060101010101" pitchFamily="49" charset="-122"/>
                <a:cs typeface="楷体" panose="02010609060101010101" pitchFamily="49" charset="-122"/>
              </a:rPr>
              <a:t>、第三批次招生</a:t>
            </a:r>
            <a:r>
              <a:rPr lang="en-US" altLang="zh-CN" sz="2200" dirty="0">
                <a:latin typeface="Times New Roman" panose="02020603050405020304" pitchFamily="18" charset="0"/>
                <a:ea typeface="仿宋" panose="02010609060101010101" pitchFamily="49" charset="-122"/>
                <a:cs typeface="楷体" panose="02010609060101010101" pitchFamily="49" charset="-122"/>
              </a:rPr>
              <a:t>A</a:t>
            </a:r>
            <a:r>
              <a:rPr lang="zh-CN" altLang="en-US" sz="2200" dirty="0">
                <a:latin typeface="Times New Roman" panose="02020603050405020304" pitchFamily="18" charset="0"/>
                <a:ea typeface="仿宋" panose="02010609060101010101" pitchFamily="49" charset="-122"/>
                <a:cs typeface="楷体" panose="02010609060101010101" pitchFamily="49" charset="-122"/>
              </a:rPr>
              <a:t>、第三批次招生</a:t>
            </a:r>
            <a:r>
              <a:rPr lang="en-US" altLang="zh-CN" sz="2200" dirty="0">
                <a:latin typeface="Times New Roman" panose="02020603050405020304" pitchFamily="18" charset="0"/>
                <a:ea typeface="仿宋" panose="02010609060101010101" pitchFamily="49" charset="-122"/>
                <a:cs typeface="楷体" panose="02010609060101010101" pitchFamily="49" charset="-122"/>
              </a:rPr>
              <a:t>B</a:t>
            </a:r>
            <a:r>
              <a:rPr lang="zh-CN" altLang="en-US" sz="2200" dirty="0">
                <a:latin typeface="Times New Roman" panose="02020603050405020304" pitchFamily="18" charset="0"/>
                <a:ea typeface="仿宋" panose="02010609060101010101" pitchFamily="49" charset="-122"/>
                <a:cs typeface="楷体" panose="02010609060101010101" pitchFamily="49" charset="-122"/>
              </a:rPr>
              <a:t>。</a:t>
            </a:r>
          </a:p>
          <a:p>
            <a:pPr algn="just">
              <a:lnSpc>
                <a:spcPct val="200000"/>
              </a:lnSpc>
              <a:buClr>
                <a:schemeClr val="accent1">
                  <a:lumMod val="75000"/>
                </a:schemeClr>
              </a:buClr>
              <a:buFont typeface="Wingdings" panose="05000000000000000000" pitchFamily="2" charset="2"/>
              <a:buChar char="n"/>
            </a:pPr>
            <a:r>
              <a:rPr lang="zh-CN" altLang="en-US" sz="2200" dirty="0">
                <a:latin typeface="Times New Roman" panose="02020603050405020304" pitchFamily="18" charset="0"/>
                <a:ea typeface="仿宋" panose="02010609060101010101" pitchFamily="49" charset="-122"/>
                <a:cs typeface="楷体" panose="02010609060101010101" pitchFamily="49" charset="-122"/>
              </a:rPr>
              <a:t>  如有第一批次</a:t>
            </a:r>
            <a:r>
              <a:rPr lang="en-US" altLang="zh-CN" sz="2200" dirty="0">
                <a:latin typeface="Times New Roman" panose="02020603050405020304" pitchFamily="18" charset="0"/>
                <a:ea typeface="仿宋" panose="02010609060101010101" pitchFamily="49" charset="-122"/>
                <a:cs typeface="楷体" panose="02010609060101010101" pitchFamily="49" charset="-122"/>
              </a:rPr>
              <a:t>B</a:t>
            </a:r>
            <a:r>
              <a:rPr lang="zh-CN" altLang="en-US" sz="2200" dirty="0">
                <a:latin typeface="Times New Roman" panose="02020603050405020304" pitchFamily="18" charset="0"/>
                <a:ea typeface="仿宋" panose="02010609060101010101" pitchFamily="49" charset="-122"/>
                <a:cs typeface="楷体" panose="02010609060101010101" pitchFamily="49" charset="-122"/>
              </a:rPr>
              <a:t>，请按第一批次统一填报；招生如有第二批次</a:t>
            </a:r>
            <a:r>
              <a:rPr lang="en-US" altLang="zh-CN" sz="2200" dirty="0">
                <a:latin typeface="Times New Roman" panose="02020603050405020304" pitchFamily="18" charset="0"/>
                <a:ea typeface="仿宋" panose="02010609060101010101" pitchFamily="49" charset="-122"/>
                <a:cs typeface="楷体" panose="02010609060101010101" pitchFamily="49" charset="-122"/>
              </a:rPr>
              <a:t>C</a:t>
            </a:r>
            <a:r>
              <a:rPr lang="zh-CN" altLang="en-US" sz="2200" dirty="0">
                <a:latin typeface="Times New Roman" panose="02020603050405020304" pitchFamily="18" charset="0"/>
                <a:ea typeface="仿宋" panose="02010609060101010101" pitchFamily="49" charset="-122"/>
                <a:cs typeface="楷体" panose="02010609060101010101" pitchFamily="49" charset="-122"/>
              </a:rPr>
              <a:t>，则按第二批次</a:t>
            </a:r>
            <a:r>
              <a:rPr lang="en-US" altLang="zh-CN" sz="2200" dirty="0">
                <a:latin typeface="Times New Roman" panose="02020603050405020304" pitchFamily="18" charset="0"/>
                <a:ea typeface="仿宋" panose="02010609060101010101" pitchFamily="49" charset="-122"/>
                <a:cs typeface="楷体" panose="02010609060101010101" pitchFamily="49" charset="-122"/>
              </a:rPr>
              <a:t>B</a:t>
            </a:r>
            <a:r>
              <a:rPr lang="zh-CN" altLang="en-US" sz="2200" dirty="0">
                <a:latin typeface="Times New Roman" panose="02020603050405020304" pitchFamily="18" charset="0"/>
                <a:ea typeface="仿宋" panose="02010609060101010101" pitchFamily="49" charset="-122"/>
                <a:cs typeface="楷体" panose="02010609060101010101" pitchFamily="49" charset="-122"/>
              </a:rPr>
              <a:t>填报。如第二批次不分</a:t>
            </a:r>
            <a:r>
              <a:rPr lang="en-US" altLang="zh-CN" sz="2200" dirty="0">
                <a:latin typeface="Times New Roman" panose="02020603050405020304" pitchFamily="18" charset="0"/>
                <a:ea typeface="仿宋" panose="02010609060101010101" pitchFamily="49" charset="-122"/>
                <a:cs typeface="楷体" panose="02010609060101010101" pitchFamily="49" charset="-122"/>
              </a:rPr>
              <a:t>A</a:t>
            </a:r>
            <a:r>
              <a:rPr lang="zh-CN" altLang="en-US" sz="2200" dirty="0">
                <a:latin typeface="Times New Roman" panose="02020603050405020304" pitchFamily="18" charset="0"/>
                <a:ea typeface="仿宋" panose="02010609060101010101" pitchFamily="49" charset="-122"/>
                <a:cs typeface="楷体" panose="02010609060101010101" pitchFamily="49" charset="-122"/>
              </a:rPr>
              <a:t>、</a:t>
            </a:r>
            <a:r>
              <a:rPr lang="en-US" altLang="zh-CN" sz="2200" dirty="0">
                <a:latin typeface="Times New Roman" panose="02020603050405020304" pitchFamily="18" charset="0"/>
                <a:ea typeface="仿宋" panose="02010609060101010101" pitchFamily="49" charset="-122"/>
                <a:cs typeface="楷体" panose="02010609060101010101" pitchFamily="49" charset="-122"/>
              </a:rPr>
              <a:t>B</a:t>
            </a:r>
            <a:r>
              <a:rPr lang="zh-CN" altLang="en-US" sz="2200" dirty="0">
                <a:latin typeface="Times New Roman" panose="02020603050405020304" pitchFamily="18" charset="0"/>
                <a:ea typeface="仿宋" panose="02010609060101010101" pitchFamily="49" charset="-122"/>
                <a:cs typeface="楷体" panose="02010609060101010101" pitchFamily="49" charset="-122"/>
              </a:rPr>
              <a:t>，则统一按第二批次</a:t>
            </a:r>
            <a:r>
              <a:rPr lang="en-US" altLang="zh-CN" sz="2200" dirty="0">
                <a:latin typeface="Times New Roman" panose="02020603050405020304" pitchFamily="18" charset="0"/>
                <a:ea typeface="仿宋" panose="02010609060101010101" pitchFamily="49" charset="-122"/>
                <a:cs typeface="楷体" panose="02010609060101010101" pitchFamily="49" charset="-122"/>
              </a:rPr>
              <a:t>A</a:t>
            </a:r>
            <a:r>
              <a:rPr lang="zh-CN" altLang="en-US" sz="2200" dirty="0">
                <a:latin typeface="Times New Roman" panose="02020603050405020304" pitchFamily="18" charset="0"/>
                <a:ea typeface="仿宋" panose="02010609060101010101" pitchFamily="49" charset="-122"/>
                <a:cs typeface="楷体" panose="02010609060101010101" pitchFamily="49" charset="-122"/>
              </a:rPr>
              <a:t>填报；并在“说明”加以备注。</a:t>
            </a:r>
            <a:endParaRPr lang="en-US" altLang="zh-CN" sz="2200" dirty="0">
              <a:latin typeface="Times New Roman" panose="02020603050405020304" pitchFamily="18" charset="0"/>
              <a:ea typeface="仿宋" panose="02010609060101010101" pitchFamily="49" charset="-122"/>
              <a:cs typeface="楷体" panose="02010609060101010101" pitchFamily="49" charset="-122"/>
            </a:endParaRPr>
          </a:p>
          <a:p>
            <a:pPr algn="just">
              <a:lnSpc>
                <a:spcPct val="200000"/>
              </a:lnSpc>
              <a:buClr>
                <a:schemeClr val="accent1">
                  <a:lumMod val="75000"/>
                </a:schemeClr>
              </a:buClr>
              <a:buFont typeface="Wingdings" panose="05000000000000000000" pitchFamily="2" charset="2"/>
              <a:buChar char="n"/>
            </a:pPr>
            <a:r>
              <a:rPr lang="zh-CN" altLang="en-US" sz="2200" dirty="0">
                <a:latin typeface="Times New Roman" panose="02020603050405020304" pitchFamily="18" charset="0"/>
                <a:ea typeface="仿宋" panose="02010609060101010101" pitchFamily="49" charset="-122"/>
                <a:cs typeface="楷体" panose="02010609060101010101" pitchFamily="49" charset="-122"/>
              </a:rPr>
              <a:t>普通高校的</a:t>
            </a:r>
            <a:r>
              <a:rPr lang="zh-CN" altLang="en-US" sz="2200" dirty="0" smtClean="0">
                <a:latin typeface="Times New Roman" panose="02020603050405020304" pitchFamily="18" charset="0"/>
                <a:ea typeface="仿宋" panose="02010609060101010101" pitchFamily="49" charset="-122"/>
                <a:cs typeface="楷体" panose="02010609060101010101" pitchFamily="49" charset="-122"/>
              </a:rPr>
              <a:t>艺术、体育</a:t>
            </a:r>
            <a:r>
              <a:rPr lang="zh-CN" altLang="en-US" sz="2200" dirty="0">
                <a:latin typeface="Times New Roman" panose="02020603050405020304" pitchFamily="18" charset="0"/>
                <a:ea typeface="仿宋" panose="02010609060101010101" pitchFamily="49" charset="-122"/>
                <a:cs typeface="楷体" panose="02010609060101010101" pitchFamily="49" charset="-122"/>
              </a:rPr>
              <a:t>专业、特殊专项、专升本无需填报录取分数。</a:t>
            </a:r>
            <a:endParaRPr lang="en-US" altLang="zh-CN" sz="2200" dirty="0">
              <a:latin typeface="Times New Roman" panose="02020603050405020304" pitchFamily="18" charset="0"/>
              <a:ea typeface="仿宋" panose="02010609060101010101" pitchFamily="49" charset="-122"/>
              <a:cs typeface="楷体" panose="02010609060101010101" pitchFamily="49" charset="-122"/>
            </a:endParaRPr>
          </a:p>
          <a:p>
            <a:pPr algn="just">
              <a:lnSpc>
                <a:spcPct val="200000"/>
              </a:lnSpc>
              <a:spcBef>
                <a:spcPct val="0"/>
              </a:spcBef>
              <a:buFont typeface="Wingdings" panose="05000000000000000000" pitchFamily="2" charset="2"/>
              <a:buChar char="n"/>
            </a:pPr>
            <a:endParaRPr lang="zh-CN" altLang="en-US" sz="2200" dirty="0">
              <a:latin typeface="Times New Roman" panose="02020603050405020304" pitchFamily="18" charset="0"/>
              <a:ea typeface="仿宋" panose="02010609060101010101" pitchFamily="49" charset="-122"/>
              <a:cs typeface="楷体" panose="02010609060101010101" pitchFamily="49" charset="-122"/>
            </a:endParaRPr>
          </a:p>
        </p:txBody>
      </p:sp>
    </p:spTree>
    <p:extLst>
      <p:ext uri="{BB962C8B-B14F-4D97-AF65-F5344CB8AC3E}">
        <p14:creationId xmlns:p14="http://schemas.microsoft.com/office/powerpoint/2010/main" val="41382345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bwMode="auto">
          <a:xfrm>
            <a:off x="410449" y="374156"/>
            <a:ext cx="6368824" cy="512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algn="ctr" rtl="0" eaLnBrk="1" fontAlgn="base" hangingPunct="1">
              <a:spcBef>
                <a:spcPct val="0"/>
              </a:spcBef>
              <a:spcAft>
                <a:spcPct val="0"/>
              </a:spcAft>
              <a:buFont typeface="Arial" panose="020B0604020202020204" pitchFamily="34" charset="0"/>
              <a:defRPr sz="1200" kern="1200">
                <a:solidFill>
                  <a:srgbClr val="898989"/>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l"/>
            <a:r>
              <a:rPr lang="zh-CN" altLang="en-US" sz="2800" b="1" dirty="0">
                <a:latin typeface="Times New Roman" panose="02020603050405020304" pitchFamily="18" charset="0"/>
                <a:ea typeface="仿宋" panose="02010609060101010101" pitchFamily="49" charset="-122"/>
              </a:rPr>
              <a:t>（六）学生信息</a:t>
            </a:r>
          </a:p>
        </p:txBody>
      </p:sp>
      <p:sp>
        <p:nvSpPr>
          <p:cNvPr id="3" name="矩形 2"/>
          <p:cNvSpPr/>
          <p:nvPr/>
        </p:nvSpPr>
        <p:spPr>
          <a:xfrm>
            <a:off x="1468274" y="886192"/>
            <a:ext cx="9595863" cy="461665"/>
          </a:xfrm>
          <a:prstGeom prst="rect">
            <a:avLst/>
          </a:prstGeom>
        </p:spPr>
        <p:txBody>
          <a:bodyPr wrap="square" anchor="b">
            <a:spAutoFit/>
          </a:bodyPr>
          <a:lstStyle/>
          <a:p>
            <a:pPr lvl="0" algn="just">
              <a:defRPr/>
            </a:pPr>
            <a:r>
              <a:rPr lang="zh-CN" altLang="en-US" sz="2400" b="1" dirty="0">
                <a:solidFill>
                  <a:srgbClr val="4EA4DD"/>
                </a:solidFill>
                <a:latin typeface="Times New Roman" panose="02020603050405020304" pitchFamily="18" charset="0"/>
                <a:ea typeface="仿宋" panose="02010609060101010101" pitchFamily="49" charset="-122"/>
              </a:rPr>
              <a:t>表</a:t>
            </a:r>
            <a:r>
              <a:rPr lang="en-US" altLang="zh-CN" sz="2400" b="1" dirty="0">
                <a:solidFill>
                  <a:srgbClr val="4EA4DD"/>
                </a:solidFill>
                <a:latin typeface="Times New Roman" panose="02020603050405020304" pitchFamily="18" charset="0"/>
                <a:ea typeface="仿宋" panose="02010609060101010101" pitchFamily="49" charset="-122"/>
              </a:rPr>
              <a:t>6-3-3  </a:t>
            </a:r>
            <a:r>
              <a:rPr lang="zh-CN" altLang="en-US" sz="2400" b="1" dirty="0">
                <a:solidFill>
                  <a:srgbClr val="4EA4DD"/>
                </a:solidFill>
                <a:latin typeface="Times New Roman" panose="02020603050405020304" pitchFamily="18" charset="0"/>
                <a:ea typeface="仿宋" panose="02010609060101010101" pitchFamily="49" charset="-122"/>
              </a:rPr>
              <a:t>近一级各专业（大类）招生报到情况（时点</a:t>
            </a:r>
            <a:r>
              <a:rPr lang="en-US" altLang="zh-CN" sz="2400" b="1" dirty="0">
                <a:solidFill>
                  <a:srgbClr val="4EA4DD"/>
                </a:solidFill>
                <a:latin typeface="Times New Roman" panose="02020603050405020304" pitchFamily="18" charset="0"/>
                <a:ea typeface="仿宋" panose="02010609060101010101" pitchFamily="49" charset="-122"/>
              </a:rPr>
              <a:t>)   </a:t>
            </a:r>
          </a:p>
        </p:txBody>
      </p:sp>
      <p:sp>
        <p:nvSpPr>
          <p:cNvPr id="5" name="文本框 6">
            <a:extLst>
              <a:ext uri="{FF2B5EF4-FFF2-40B4-BE49-F238E27FC236}">
                <a16:creationId xmlns:a16="http://schemas.microsoft.com/office/drawing/2014/main" xmlns="" id="{AAC50814-131C-41E6-BCA8-F68DE0258E54}"/>
              </a:ext>
            </a:extLst>
          </p:cNvPr>
          <p:cNvSpPr>
            <a:spLocks noChangeArrowheads="1"/>
          </p:cNvSpPr>
          <p:nvPr/>
        </p:nvSpPr>
        <p:spPr bwMode="auto">
          <a:xfrm>
            <a:off x="518547" y="3907408"/>
            <a:ext cx="10932607" cy="9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lgn="just">
              <a:lnSpc>
                <a:spcPct val="150000"/>
              </a:lnSpc>
              <a:spcBef>
                <a:spcPct val="0"/>
              </a:spcBef>
              <a:buFont typeface="Wingdings" panose="05000000000000000000" pitchFamily="2" charset="2"/>
              <a:buChar char="n"/>
            </a:pPr>
            <a:r>
              <a:rPr lang="zh-CN" altLang="en-US" sz="2000" dirty="0">
                <a:latin typeface="Times New Roman" panose="02020603050405020304" pitchFamily="18" charset="0"/>
                <a:ea typeface="仿宋" panose="02010609060101010101" pitchFamily="49" charset="-122"/>
                <a:cs typeface="楷体" panose="02010609060101010101" pitchFamily="49" charset="-122"/>
              </a:rPr>
              <a:t>第一志愿专业：是指将该专业作为学生报考本校的专业第一志愿。</a:t>
            </a:r>
            <a:endParaRPr lang="en-US" altLang="zh-CN" sz="2000" dirty="0">
              <a:latin typeface="Times New Roman" panose="02020603050405020304" pitchFamily="18" charset="0"/>
              <a:ea typeface="仿宋" panose="02010609060101010101" pitchFamily="49" charset="-122"/>
              <a:cs typeface="楷体" panose="02010609060101010101" pitchFamily="49" charset="-122"/>
            </a:endParaRPr>
          </a:p>
          <a:p>
            <a:pPr algn="just">
              <a:lnSpc>
                <a:spcPct val="150000"/>
              </a:lnSpc>
              <a:spcBef>
                <a:spcPct val="0"/>
              </a:spcBef>
              <a:buFont typeface="Wingdings" panose="05000000000000000000" pitchFamily="2" charset="2"/>
              <a:buChar char="n"/>
            </a:pPr>
            <a:r>
              <a:rPr lang="zh-CN" altLang="en-US" sz="2000" dirty="0">
                <a:solidFill>
                  <a:srgbClr val="FF0000"/>
                </a:solidFill>
                <a:latin typeface="Times New Roman" panose="02020603050405020304" pitchFamily="18" charset="0"/>
                <a:ea typeface="仿宋" panose="02010609060101010101" pitchFamily="49" charset="-122"/>
              </a:rPr>
              <a:t>专升本、专项考生只需统计人数</a:t>
            </a:r>
            <a:r>
              <a:rPr lang="zh-CN" altLang="en-US" sz="2000" dirty="0">
                <a:latin typeface="Times New Roman" panose="02020603050405020304" pitchFamily="18" charset="0"/>
                <a:ea typeface="仿宋" panose="02010609060101010101" pitchFamily="49" charset="-122"/>
              </a:rPr>
              <a:t>，纳入该省该专业的普通批次招生录取总数</a:t>
            </a:r>
          </a:p>
        </p:txBody>
      </p:sp>
      <p:graphicFrame>
        <p:nvGraphicFramePr>
          <p:cNvPr id="6" name="表格 5">
            <a:extLst>
              <a:ext uri="{FF2B5EF4-FFF2-40B4-BE49-F238E27FC236}">
                <a16:creationId xmlns:a16="http://schemas.microsoft.com/office/drawing/2014/main" xmlns="" id="{5D770154-2984-4B04-AFE7-F1ACC2839EB6}"/>
              </a:ext>
            </a:extLst>
          </p:cNvPr>
          <p:cNvGraphicFramePr>
            <a:graphicFrameLocks noGrp="1"/>
          </p:cNvGraphicFramePr>
          <p:nvPr>
            <p:extLst>
              <p:ext uri="{D42A27DB-BD31-4B8C-83A1-F6EECF244321}">
                <p14:modId xmlns:p14="http://schemas.microsoft.com/office/powerpoint/2010/main" val="707730518"/>
              </p:ext>
            </p:extLst>
          </p:nvPr>
        </p:nvGraphicFramePr>
        <p:xfrm>
          <a:off x="957969" y="1495058"/>
          <a:ext cx="9378491" cy="2068378"/>
        </p:xfrm>
        <a:graphic>
          <a:graphicData uri="http://schemas.openxmlformats.org/drawingml/2006/table">
            <a:tbl>
              <a:tblPr firstRow="1" firstCol="1" bandRow="1"/>
              <a:tblGrid>
                <a:gridCol w="1423490">
                  <a:extLst>
                    <a:ext uri="{9D8B030D-6E8A-4147-A177-3AD203B41FA5}">
                      <a16:colId xmlns:a16="http://schemas.microsoft.com/office/drawing/2014/main" xmlns="" val="3740446496"/>
                    </a:ext>
                  </a:extLst>
                </a:gridCol>
                <a:gridCol w="1457011">
                  <a:extLst>
                    <a:ext uri="{9D8B030D-6E8A-4147-A177-3AD203B41FA5}">
                      <a16:colId xmlns:a16="http://schemas.microsoft.com/office/drawing/2014/main" xmlns="" val="1273462970"/>
                    </a:ext>
                  </a:extLst>
                </a:gridCol>
                <a:gridCol w="733975">
                  <a:extLst>
                    <a:ext uri="{9D8B030D-6E8A-4147-A177-3AD203B41FA5}">
                      <a16:colId xmlns:a16="http://schemas.microsoft.com/office/drawing/2014/main" xmlns="" val="1603795370"/>
                    </a:ext>
                  </a:extLst>
                </a:gridCol>
                <a:gridCol w="1378807">
                  <a:extLst>
                    <a:ext uri="{9D8B030D-6E8A-4147-A177-3AD203B41FA5}">
                      <a16:colId xmlns:a16="http://schemas.microsoft.com/office/drawing/2014/main" xmlns="" val="4237478583"/>
                    </a:ext>
                  </a:extLst>
                </a:gridCol>
                <a:gridCol w="1461736">
                  <a:extLst>
                    <a:ext uri="{9D8B030D-6E8A-4147-A177-3AD203B41FA5}">
                      <a16:colId xmlns:a16="http://schemas.microsoft.com/office/drawing/2014/main" xmlns="" val="3813189971"/>
                    </a:ext>
                  </a:extLst>
                </a:gridCol>
                <a:gridCol w="1461736">
                  <a:extLst>
                    <a:ext uri="{9D8B030D-6E8A-4147-A177-3AD203B41FA5}">
                      <a16:colId xmlns:a16="http://schemas.microsoft.com/office/drawing/2014/main" xmlns="" val="20005"/>
                    </a:ext>
                  </a:extLst>
                </a:gridCol>
                <a:gridCol w="1461736">
                  <a:extLst>
                    <a:ext uri="{9D8B030D-6E8A-4147-A177-3AD203B41FA5}">
                      <a16:colId xmlns:a16="http://schemas.microsoft.com/office/drawing/2014/main" xmlns="" val="20006"/>
                    </a:ext>
                  </a:extLst>
                </a:gridCol>
              </a:tblGrid>
              <a:tr h="1348626">
                <a:tc>
                  <a:txBody>
                    <a:bodyPr/>
                    <a:lstStyle/>
                    <a:p>
                      <a:pPr algn="ctr">
                        <a:spcAft>
                          <a:spcPts val="0"/>
                        </a:spcAft>
                      </a:pPr>
                      <a:r>
                        <a:rPr lang="zh-CN" altLang="en-US" sz="1600" b="1" kern="1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校内专业（大类）</a:t>
                      </a:r>
                      <a:r>
                        <a:rPr lang="zh-CN" sz="1600" b="1" kern="1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名称</a:t>
                      </a:r>
                      <a:endParaRPr lang="zh-CN" sz="16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600" b="1" kern="1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校内专业（大类）代码</a:t>
                      </a:r>
                      <a:endParaRPr lang="zh-CN" altLang="zh-CN" sz="16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600" b="1" kern="1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省份</a:t>
                      </a:r>
                      <a:endParaRPr lang="zh-CN" sz="16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600" b="1" kern="1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招生计划数</a:t>
                      </a:r>
                      <a:endParaRPr lang="zh-CN" sz="16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600" b="1" kern="100" dirty="0">
                          <a:effectLst/>
                          <a:latin typeface="Times New Roman" panose="02020603050405020304" pitchFamily="18" charset="0"/>
                          <a:ea typeface="仿宋" panose="02010609060101010101" pitchFamily="49" charset="-122"/>
                          <a:cs typeface="黑体" panose="02010609060101010101" pitchFamily="49" charset="-122"/>
                        </a:rPr>
                        <a:t>实际录取数</a:t>
                      </a:r>
                      <a:endParaRPr lang="zh-CN" sz="16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600" b="1" kern="100" dirty="0">
                          <a:solidFill>
                            <a:schemeClr val="tx1"/>
                          </a:solidFill>
                          <a:effectLst/>
                          <a:latin typeface="Times New Roman" panose="02020603050405020304" pitchFamily="18" charset="0"/>
                          <a:ea typeface="仿宋" panose="02010609060101010101" pitchFamily="49" charset="-122"/>
                          <a:cs typeface="黑体" panose="02010609060101010101" pitchFamily="49" charset="-122"/>
                        </a:rPr>
                        <a:t>第一志愿专业录取数</a:t>
                      </a:r>
                      <a:endParaRPr lang="zh-CN" sz="1600" b="1" kern="100" dirty="0">
                        <a:solidFill>
                          <a:schemeClr val="tx1"/>
                        </a:solidFill>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600" b="1" kern="100" dirty="0">
                          <a:solidFill>
                            <a:schemeClr val="tx1"/>
                          </a:solidFill>
                          <a:effectLst/>
                          <a:latin typeface="Times New Roman" panose="02020603050405020304" pitchFamily="18" charset="0"/>
                          <a:ea typeface="仿宋" panose="02010609060101010101" pitchFamily="49" charset="-122"/>
                          <a:cs typeface="黑体" panose="02010609060101010101" pitchFamily="49" charset="-122"/>
                        </a:rPr>
                        <a:t>实际报道人数</a:t>
                      </a:r>
                      <a:endParaRPr lang="zh-CN" sz="1600" b="1" kern="100" dirty="0">
                        <a:solidFill>
                          <a:schemeClr val="tx1"/>
                        </a:solidFill>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08503454"/>
                  </a:ext>
                </a:extLst>
              </a:tr>
              <a:tr h="359876">
                <a:tc>
                  <a:txBody>
                    <a:bodyPr/>
                    <a:lstStyle/>
                    <a:p>
                      <a:pPr algn="ctr">
                        <a:spcAft>
                          <a:spcPts val="0"/>
                        </a:spcAft>
                      </a:pPr>
                      <a:r>
                        <a:rPr lang="en-US" sz="1600" kern="100" dirty="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6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6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6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6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50157934"/>
                  </a:ext>
                </a:extLst>
              </a:tr>
              <a:tr h="359876">
                <a:tc>
                  <a:txBody>
                    <a:bodyPr/>
                    <a:lstStyle/>
                    <a:p>
                      <a:pPr algn="ctr">
                        <a:spcAft>
                          <a:spcPts val="0"/>
                        </a:spcAft>
                      </a:pPr>
                      <a:endParaRPr lang="zh-CN" sz="16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6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6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6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6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6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6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89947614"/>
                  </a:ext>
                </a:extLst>
              </a:tr>
            </a:tbl>
          </a:graphicData>
        </a:graphic>
      </p:graphicFrame>
    </p:spTree>
    <p:extLst>
      <p:ext uri="{BB962C8B-B14F-4D97-AF65-F5344CB8AC3E}">
        <p14:creationId xmlns:p14="http://schemas.microsoft.com/office/powerpoint/2010/main" val="16334503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bwMode="auto">
          <a:xfrm>
            <a:off x="410449" y="374156"/>
            <a:ext cx="6368824" cy="512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algn="ctr" rtl="0" eaLnBrk="1" fontAlgn="base" hangingPunct="1">
              <a:spcBef>
                <a:spcPct val="0"/>
              </a:spcBef>
              <a:spcAft>
                <a:spcPct val="0"/>
              </a:spcAft>
              <a:buFont typeface="Arial" panose="020B0604020202020204" pitchFamily="34" charset="0"/>
              <a:defRPr sz="1200" kern="1200">
                <a:solidFill>
                  <a:srgbClr val="898989"/>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l"/>
            <a:r>
              <a:rPr lang="zh-CN" altLang="en-US" sz="2800" b="1" dirty="0">
                <a:latin typeface="Times New Roman" panose="02020603050405020304" pitchFamily="18" charset="0"/>
                <a:ea typeface="仿宋" panose="02010609060101010101" pitchFamily="49" charset="-122"/>
              </a:rPr>
              <a:t>（六）学生信息</a:t>
            </a:r>
          </a:p>
        </p:txBody>
      </p:sp>
      <p:sp>
        <p:nvSpPr>
          <p:cNvPr id="3" name="矩形 2"/>
          <p:cNvSpPr/>
          <p:nvPr/>
        </p:nvSpPr>
        <p:spPr>
          <a:xfrm>
            <a:off x="1468274" y="886192"/>
            <a:ext cx="9595863" cy="461665"/>
          </a:xfrm>
          <a:prstGeom prst="rect">
            <a:avLst/>
          </a:prstGeom>
        </p:spPr>
        <p:txBody>
          <a:bodyPr wrap="square" anchor="b">
            <a:spAutoFit/>
          </a:bodyPr>
          <a:lstStyle/>
          <a:p>
            <a:pPr lvl="0" algn="just">
              <a:defRPr/>
            </a:pPr>
            <a:r>
              <a:rPr lang="zh-CN" altLang="en-US" sz="2400" b="1" dirty="0">
                <a:solidFill>
                  <a:srgbClr val="4EA4DD"/>
                </a:solidFill>
                <a:latin typeface="Times New Roman" panose="02020603050405020304" pitchFamily="18" charset="0"/>
                <a:ea typeface="仿宋" panose="02010609060101010101" pitchFamily="49" charset="-122"/>
              </a:rPr>
              <a:t>表</a:t>
            </a:r>
            <a:r>
              <a:rPr lang="en-US" altLang="zh-CN" sz="2400" b="1" dirty="0">
                <a:solidFill>
                  <a:srgbClr val="4EA4DD"/>
                </a:solidFill>
                <a:latin typeface="Times New Roman" panose="02020603050405020304" pitchFamily="18" charset="0"/>
                <a:ea typeface="仿宋" panose="02010609060101010101" pitchFamily="49" charset="-122"/>
              </a:rPr>
              <a:t>6-5-2  </a:t>
            </a:r>
            <a:r>
              <a:rPr lang="zh-CN" altLang="en-US" sz="2400" b="1" dirty="0">
                <a:solidFill>
                  <a:srgbClr val="4EA4DD"/>
                </a:solidFill>
                <a:latin typeface="Times New Roman" panose="02020603050405020304" pitchFamily="18" charset="0"/>
                <a:ea typeface="仿宋" panose="02010609060101010101" pitchFamily="49" charset="-122"/>
              </a:rPr>
              <a:t>应届本科毕业生分专业毕业就业情况  （学年</a:t>
            </a:r>
            <a:r>
              <a:rPr lang="en-US" altLang="zh-CN" sz="2400" b="1" dirty="0">
                <a:solidFill>
                  <a:srgbClr val="4EA4DD"/>
                </a:solidFill>
                <a:latin typeface="Times New Roman" panose="02020603050405020304" pitchFamily="18" charset="0"/>
                <a:ea typeface="仿宋" panose="02010609060101010101" pitchFamily="49" charset="-122"/>
              </a:rPr>
              <a:t>)   </a:t>
            </a:r>
          </a:p>
        </p:txBody>
      </p:sp>
      <p:sp>
        <p:nvSpPr>
          <p:cNvPr id="5" name="文本框 6">
            <a:extLst>
              <a:ext uri="{FF2B5EF4-FFF2-40B4-BE49-F238E27FC236}">
                <a16:creationId xmlns:a16="http://schemas.microsoft.com/office/drawing/2014/main" xmlns="" id="{AAC50814-131C-41E6-BCA8-F68DE0258E54}"/>
              </a:ext>
            </a:extLst>
          </p:cNvPr>
          <p:cNvSpPr>
            <a:spLocks noChangeArrowheads="1"/>
          </p:cNvSpPr>
          <p:nvPr/>
        </p:nvSpPr>
        <p:spPr bwMode="auto">
          <a:xfrm>
            <a:off x="518547" y="3214072"/>
            <a:ext cx="10932607" cy="2044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marL="342900" indent="-342900" algn="just">
              <a:lnSpc>
                <a:spcPct val="150000"/>
              </a:lnSpc>
              <a:spcBef>
                <a:spcPct val="0"/>
              </a:spcBef>
              <a:buFont typeface="Wingdings" panose="05000000000000000000" pitchFamily="2" charset="2"/>
              <a:buChar char="n"/>
            </a:pPr>
            <a:r>
              <a:rPr lang="zh-CN" altLang="en-US" sz="2200" dirty="0">
                <a:latin typeface="Times New Roman" panose="02020603050405020304" pitchFamily="18" charset="0"/>
                <a:ea typeface="仿宋" panose="02010609060101010101" pitchFamily="49" charset="-122"/>
                <a:cs typeface="Times New Roman" panose="02020603050405020304" pitchFamily="18" charset="0"/>
              </a:rPr>
              <a:t>“应届本科毕业生就业情况” 指的是</a:t>
            </a:r>
            <a:r>
              <a:rPr lang="en-US" altLang="zh-CN" sz="2200" dirty="0">
                <a:solidFill>
                  <a:srgbClr val="FF0000"/>
                </a:solidFill>
                <a:latin typeface="Times New Roman" panose="02020603050405020304" pitchFamily="18" charset="0"/>
                <a:ea typeface="仿宋" panose="02010609060101010101" pitchFamily="49" charset="-122"/>
                <a:cs typeface="Times New Roman" panose="02020603050405020304" pitchFamily="18" charset="0"/>
              </a:rPr>
              <a:t>2020</a:t>
            </a:r>
            <a:r>
              <a:rPr lang="zh-CN" altLang="en-US" sz="2200" dirty="0">
                <a:solidFill>
                  <a:srgbClr val="FF0000"/>
                </a:solidFill>
                <a:latin typeface="Times New Roman" panose="02020603050405020304" pitchFamily="18" charset="0"/>
                <a:ea typeface="仿宋" panose="02010609060101010101" pitchFamily="49" charset="-122"/>
                <a:cs typeface="Times New Roman" panose="02020603050405020304" pitchFamily="18" charset="0"/>
              </a:rPr>
              <a:t>年</a:t>
            </a:r>
            <a:r>
              <a:rPr lang="zh-CN" altLang="en-US" sz="2200" dirty="0">
                <a:latin typeface="Times New Roman" panose="02020603050405020304" pitchFamily="18" charset="0"/>
                <a:ea typeface="仿宋" panose="02010609060101010101" pitchFamily="49" charset="-122"/>
                <a:cs typeface="Times New Roman" panose="02020603050405020304" pitchFamily="18" charset="0"/>
              </a:rPr>
              <a:t>应届毕业生。</a:t>
            </a:r>
            <a:endParaRPr lang="en-US" altLang="zh-CN" sz="2200" dirty="0">
              <a:latin typeface="Times New Roman" panose="02020603050405020304" pitchFamily="18" charset="0"/>
              <a:ea typeface="仿宋" panose="02010609060101010101" pitchFamily="49" charset="-122"/>
              <a:cs typeface="Times New Roman" panose="02020603050405020304" pitchFamily="18" charset="0"/>
            </a:endParaRPr>
          </a:p>
          <a:p>
            <a:pPr marL="342900" indent="-342900" algn="just">
              <a:lnSpc>
                <a:spcPct val="150000"/>
              </a:lnSpc>
              <a:spcBef>
                <a:spcPct val="0"/>
              </a:spcBef>
              <a:buFont typeface="Wingdings" panose="05000000000000000000" pitchFamily="2" charset="2"/>
              <a:buChar char="n"/>
            </a:pPr>
            <a:r>
              <a:rPr lang="zh-CN" altLang="en-US" sz="2200" dirty="0">
                <a:latin typeface="Times New Roman" panose="02020603050405020304" pitchFamily="18" charset="0"/>
                <a:ea typeface="仿宋" panose="02010609060101010101" pitchFamily="49" charset="-122"/>
                <a:cs typeface="Times New Roman" panose="02020603050405020304" pitchFamily="18" charset="0"/>
              </a:rPr>
              <a:t> 校验关系：</a:t>
            </a:r>
            <a:endParaRPr lang="en-US" altLang="zh-CN" sz="2200" dirty="0">
              <a:latin typeface="Times New Roman" panose="02020603050405020304" pitchFamily="18" charset="0"/>
              <a:ea typeface="仿宋" panose="02010609060101010101" pitchFamily="49" charset="-122"/>
              <a:cs typeface="Times New Roman" panose="02020603050405020304" pitchFamily="18" charset="0"/>
            </a:endParaRPr>
          </a:p>
          <a:p>
            <a:pPr marL="1085850" lvl="1" indent="-342900" algn="just">
              <a:lnSpc>
                <a:spcPct val="150000"/>
              </a:lnSpc>
              <a:spcBef>
                <a:spcPct val="0"/>
              </a:spcBef>
              <a:buFont typeface="Wingdings" panose="05000000000000000000" pitchFamily="2" charset="2"/>
              <a:buChar char="n"/>
            </a:pPr>
            <a:r>
              <a:rPr lang="zh-CN" altLang="en-US" sz="2200" dirty="0">
                <a:latin typeface="Times New Roman" panose="02020603050405020304" pitchFamily="18" charset="0"/>
                <a:ea typeface="仿宋" panose="02010609060101010101" pitchFamily="49" charset="-122"/>
                <a:cs typeface="Times New Roman" panose="02020603050405020304" pitchFamily="18" charset="0"/>
              </a:rPr>
              <a:t>“应届毕业生数”</a:t>
            </a:r>
            <a:r>
              <a:rPr lang="en-US" altLang="zh-CN" sz="2200" dirty="0">
                <a:latin typeface="Times New Roman" panose="02020603050405020304" pitchFamily="18" charset="0"/>
                <a:ea typeface="仿宋" panose="02010609060101010101" pitchFamily="49" charset="-122"/>
                <a:cs typeface="Times New Roman" panose="02020603050405020304" pitchFamily="18" charset="0"/>
              </a:rPr>
              <a:t>&gt;= “</a:t>
            </a:r>
            <a:r>
              <a:rPr lang="zh-CN" altLang="en-US" sz="2200" dirty="0">
                <a:latin typeface="Times New Roman" panose="02020603050405020304" pitchFamily="18" charset="0"/>
                <a:ea typeface="仿宋" panose="02010609060101010101" pitchFamily="49" charset="-122"/>
                <a:cs typeface="Times New Roman" panose="02020603050405020304" pitchFamily="18" charset="0"/>
              </a:rPr>
              <a:t>授予学位数</a:t>
            </a:r>
            <a:r>
              <a:rPr lang="en-US" altLang="zh-CN" sz="2200" dirty="0">
                <a:latin typeface="Times New Roman" panose="02020603050405020304" pitchFamily="18" charset="0"/>
                <a:ea typeface="仿宋" panose="02010609060101010101" pitchFamily="49" charset="-122"/>
                <a:cs typeface="Times New Roman" panose="02020603050405020304" pitchFamily="18" charset="0"/>
              </a:rPr>
              <a:t>”</a:t>
            </a:r>
          </a:p>
          <a:p>
            <a:pPr marL="1085850" lvl="1" indent="-342900" algn="just">
              <a:lnSpc>
                <a:spcPct val="150000"/>
              </a:lnSpc>
              <a:spcBef>
                <a:spcPct val="0"/>
              </a:spcBef>
              <a:buFont typeface="Wingdings" panose="05000000000000000000" pitchFamily="2" charset="2"/>
              <a:buChar char="n"/>
            </a:pPr>
            <a:r>
              <a:rPr lang="zh-CN" altLang="en-US" sz="2200" dirty="0">
                <a:latin typeface="Times New Roman" panose="02020603050405020304" pitchFamily="18" charset="0"/>
                <a:ea typeface="仿宋" panose="02010609060101010101" pitchFamily="49" charset="-122"/>
                <a:cs typeface="Times New Roman" panose="02020603050405020304" pitchFamily="18" charset="0"/>
              </a:rPr>
              <a:t>“应届毕业生数” </a:t>
            </a:r>
            <a:r>
              <a:rPr lang="en-US" altLang="zh-CN" sz="2200" dirty="0">
                <a:latin typeface="Times New Roman" panose="02020603050405020304" pitchFamily="18" charset="0"/>
                <a:ea typeface="仿宋" panose="02010609060101010101" pitchFamily="49" charset="-122"/>
                <a:cs typeface="Times New Roman" panose="02020603050405020304" pitchFamily="18" charset="0"/>
              </a:rPr>
              <a:t>&gt;= “</a:t>
            </a:r>
            <a:r>
              <a:rPr lang="zh-CN" altLang="en-US" sz="2200" dirty="0">
                <a:latin typeface="Times New Roman" panose="02020603050405020304" pitchFamily="18" charset="0"/>
                <a:ea typeface="仿宋" panose="02010609060101010101" pitchFamily="49" charset="-122"/>
                <a:cs typeface="Times New Roman" panose="02020603050405020304" pitchFamily="18" charset="0"/>
              </a:rPr>
              <a:t>应届就业人数</a:t>
            </a:r>
            <a:r>
              <a:rPr lang="en-US" altLang="zh-CN" sz="2200" dirty="0">
                <a:latin typeface="Times New Roman" panose="02020603050405020304" pitchFamily="18" charset="0"/>
                <a:ea typeface="仿宋" panose="02010609060101010101" pitchFamily="49" charset="-122"/>
                <a:cs typeface="Times New Roman" panose="02020603050405020304" pitchFamily="18" charset="0"/>
              </a:rPr>
              <a:t>”</a:t>
            </a:r>
            <a:r>
              <a:rPr lang="zh-CN" altLang="en-US" sz="2200" dirty="0">
                <a:latin typeface="Times New Roman" panose="02020603050405020304" pitchFamily="18" charset="0"/>
                <a:ea typeface="仿宋" panose="02010609060101010101" pitchFamily="49" charset="-122"/>
                <a:cs typeface="Times New Roman" panose="02020603050405020304" pitchFamily="18" charset="0"/>
              </a:rPr>
              <a:t> </a:t>
            </a:r>
          </a:p>
        </p:txBody>
      </p:sp>
      <p:pic>
        <p:nvPicPr>
          <p:cNvPr id="7" name="Picture 2">
            <a:extLst>
              <a:ext uri="{FF2B5EF4-FFF2-40B4-BE49-F238E27FC236}">
                <a16:creationId xmlns:a16="http://schemas.microsoft.com/office/drawing/2014/main" xmlns="" id="{11E341C1-F00B-4C33-B92F-AFDAA237B6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312" y="1853958"/>
            <a:ext cx="9449296" cy="986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44233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bwMode="auto">
          <a:xfrm>
            <a:off x="410449" y="374156"/>
            <a:ext cx="6368824" cy="512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algn="ctr" rtl="0" eaLnBrk="1" fontAlgn="base" hangingPunct="1">
              <a:spcBef>
                <a:spcPct val="0"/>
              </a:spcBef>
              <a:spcAft>
                <a:spcPct val="0"/>
              </a:spcAft>
              <a:buFont typeface="Arial" panose="020B0604020202020204" pitchFamily="34" charset="0"/>
              <a:defRPr sz="1200" kern="1200">
                <a:solidFill>
                  <a:srgbClr val="898989"/>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l"/>
            <a:r>
              <a:rPr lang="zh-CN" altLang="en-US" sz="2800" b="1" dirty="0">
                <a:latin typeface="Times New Roman" panose="02020603050405020304" pitchFamily="18" charset="0"/>
                <a:ea typeface="仿宋" panose="02010609060101010101" pitchFamily="49" charset="-122"/>
              </a:rPr>
              <a:t>（六）学生信息</a:t>
            </a:r>
          </a:p>
        </p:txBody>
      </p:sp>
      <p:sp>
        <p:nvSpPr>
          <p:cNvPr id="3" name="矩形 2"/>
          <p:cNvSpPr/>
          <p:nvPr/>
        </p:nvSpPr>
        <p:spPr>
          <a:xfrm>
            <a:off x="759908" y="952556"/>
            <a:ext cx="9956701" cy="1133965"/>
          </a:xfrm>
          <a:prstGeom prst="rect">
            <a:avLst/>
          </a:prstGeom>
        </p:spPr>
        <p:txBody>
          <a:bodyPr wrap="square" anchor="b">
            <a:spAutoFit/>
          </a:bodyPr>
          <a:lstStyle/>
          <a:p>
            <a:pPr algn="just">
              <a:lnSpc>
                <a:spcPct val="150000"/>
              </a:lnSpc>
              <a:defRPr/>
            </a:pPr>
            <a:r>
              <a:rPr lang="zh-CN" altLang="en-US" sz="2400" b="1" dirty="0">
                <a:solidFill>
                  <a:srgbClr val="4EA4DD"/>
                </a:solidFill>
                <a:latin typeface="Times New Roman" panose="02020603050405020304" pitchFamily="18" charset="0"/>
                <a:ea typeface="仿宋" panose="02010609060101010101" pitchFamily="49" charset="-122"/>
              </a:rPr>
              <a:t>表</a:t>
            </a:r>
            <a:r>
              <a:rPr lang="en-US" altLang="zh-CN" sz="2400" b="1" dirty="0">
                <a:solidFill>
                  <a:srgbClr val="4EA4DD"/>
                </a:solidFill>
                <a:latin typeface="Times New Roman" panose="02020603050405020304" pitchFamily="18" charset="0"/>
                <a:ea typeface="仿宋" panose="02010609060101010101" pitchFamily="49" charset="-122"/>
              </a:rPr>
              <a:t>6-6  </a:t>
            </a:r>
            <a:r>
              <a:rPr lang="zh-CN" altLang="en-US" sz="2400" b="1" dirty="0">
                <a:solidFill>
                  <a:srgbClr val="4EA4DD"/>
                </a:solidFill>
                <a:latin typeface="Times New Roman" panose="02020603050405020304" pitchFamily="18" charset="0"/>
                <a:ea typeface="仿宋" panose="02010609060101010101" pitchFamily="49" charset="-122"/>
              </a:rPr>
              <a:t>本科生学习成效（学年</a:t>
            </a:r>
            <a:r>
              <a:rPr lang="en-US" altLang="zh-CN" sz="2400" b="1" dirty="0">
                <a:solidFill>
                  <a:srgbClr val="4EA4DD"/>
                </a:solidFill>
                <a:latin typeface="Times New Roman" panose="02020603050405020304" pitchFamily="18" charset="0"/>
                <a:ea typeface="仿宋" panose="02010609060101010101" pitchFamily="49" charset="-122"/>
              </a:rPr>
              <a:t>)</a:t>
            </a:r>
          </a:p>
          <a:p>
            <a:pPr lvl="0" algn="just">
              <a:lnSpc>
                <a:spcPct val="150000"/>
              </a:lnSpc>
              <a:defRPr/>
            </a:pPr>
            <a:endParaRPr lang="en-US" altLang="zh-CN" sz="2400" b="1" dirty="0">
              <a:solidFill>
                <a:srgbClr val="4EA4DD"/>
              </a:solidFill>
              <a:latin typeface="Times New Roman" panose="02020603050405020304" pitchFamily="18" charset="0"/>
              <a:ea typeface="仿宋" panose="02010609060101010101" pitchFamily="49" charset="-122"/>
            </a:endParaRPr>
          </a:p>
        </p:txBody>
      </p:sp>
      <p:sp>
        <p:nvSpPr>
          <p:cNvPr id="7" name="Rectangle 1">
            <a:extLst>
              <a:ext uri="{FF2B5EF4-FFF2-40B4-BE49-F238E27FC236}">
                <a16:creationId xmlns:a16="http://schemas.microsoft.com/office/drawing/2014/main" xmlns="" id="{523F6EB6-F2BF-420B-9291-9AD62F94A2E3}"/>
              </a:ext>
            </a:extLst>
          </p:cNvPr>
          <p:cNvSpPr>
            <a:spLocks noChangeArrowheads="1"/>
          </p:cNvSpPr>
          <p:nvPr/>
        </p:nvSpPr>
        <p:spPr bwMode="auto">
          <a:xfrm>
            <a:off x="759908" y="2294112"/>
            <a:ext cx="10291702" cy="3411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2696" bIns="12696" anchor="ctr">
            <a:spAutoFit/>
          </a:bodyPr>
          <a:lstStyle>
            <a:lvl1pPr indent="17463" eaLnBrk="0" hangingPunct="0">
              <a:tabLst>
                <a:tab pos="5946775" algn="l"/>
              </a:tabLst>
              <a:defRPr>
                <a:solidFill>
                  <a:schemeClr val="tx1"/>
                </a:solidFill>
                <a:latin typeface="Arial" panose="020B0604020202020204" pitchFamily="34" charset="0"/>
              </a:defRPr>
            </a:lvl1pPr>
            <a:lvl2pPr eaLnBrk="0" hangingPunct="0">
              <a:tabLst>
                <a:tab pos="5946775" algn="l"/>
              </a:tabLst>
              <a:defRPr>
                <a:solidFill>
                  <a:schemeClr val="tx1"/>
                </a:solidFill>
                <a:latin typeface="Arial" panose="020B0604020202020204" pitchFamily="34" charset="0"/>
              </a:defRPr>
            </a:lvl2pPr>
            <a:lvl3pPr eaLnBrk="0" hangingPunct="0">
              <a:tabLst>
                <a:tab pos="5946775" algn="l"/>
              </a:tabLst>
              <a:defRPr>
                <a:solidFill>
                  <a:schemeClr val="tx1"/>
                </a:solidFill>
                <a:latin typeface="Arial" panose="020B0604020202020204" pitchFamily="34" charset="0"/>
              </a:defRPr>
            </a:lvl3pPr>
            <a:lvl4pPr eaLnBrk="0" hangingPunct="0">
              <a:tabLst>
                <a:tab pos="5946775" algn="l"/>
              </a:tabLst>
              <a:defRPr>
                <a:solidFill>
                  <a:schemeClr val="tx1"/>
                </a:solidFill>
                <a:latin typeface="Arial" panose="020B0604020202020204" pitchFamily="34" charset="0"/>
              </a:defRPr>
            </a:lvl4pPr>
            <a:lvl5pPr eaLnBrk="0" hangingPunct="0">
              <a:tabLst>
                <a:tab pos="5946775" algn="l"/>
              </a:tabLst>
              <a:defRPr>
                <a:solidFill>
                  <a:schemeClr val="tx1"/>
                </a:solidFill>
                <a:latin typeface="Arial" panose="020B0604020202020204" pitchFamily="34" charset="0"/>
              </a:defRPr>
            </a:lvl5pPr>
            <a:lvl6pPr eaLnBrk="0" fontAlgn="base" hangingPunct="0">
              <a:spcBef>
                <a:spcPct val="0"/>
              </a:spcBef>
              <a:spcAft>
                <a:spcPct val="0"/>
              </a:spcAft>
              <a:tabLst>
                <a:tab pos="5946775" algn="l"/>
              </a:tabLst>
              <a:defRPr>
                <a:solidFill>
                  <a:schemeClr val="tx1"/>
                </a:solidFill>
                <a:latin typeface="Arial" panose="020B0604020202020204" pitchFamily="34" charset="0"/>
              </a:defRPr>
            </a:lvl6pPr>
            <a:lvl7pPr eaLnBrk="0" fontAlgn="base" hangingPunct="0">
              <a:spcBef>
                <a:spcPct val="0"/>
              </a:spcBef>
              <a:spcAft>
                <a:spcPct val="0"/>
              </a:spcAft>
              <a:tabLst>
                <a:tab pos="5946775" algn="l"/>
              </a:tabLst>
              <a:defRPr>
                <a:solidFill>
                  <a:schemeClr val="tx1"/>
                </a:solidFill>
                <a:latin typeface="Arial" panose="020B0604020202020204" pitchFamily="34" charset="0"/>
              </a:defRPr>
            </a:lvl7pPr>
            <a:lvl8pPr eaLnBrk="0" fontAlgn="base" hangingPunct="0">
              <a:spcBef>
                <a:spcPct val="0"/>
              </a:spcBef>
              <a:spcAft>
                <a:spcPct val="0"/>
              </a:spcAft>
              <a:tabLst>
                <a:tab pos="5946775" algn="l"/>
              </a:tabLst>
              <a:defRPr>
                <a:solidFill>
                  <a:schemeClr val="tx1"/>
                </a:solidFill>
                <a:latin typeface="Arial" panose="020B0604020202020204" pitchFamily="34" charset="0"/>
              </a:defRPr>
            </a:lvl8pPr>
            <a:lvl9pPr eaLnBrk="0" fontAlgn="base" hangingPunct="0">
              <a:spcBef>
                <a:spcPct val="0"/>
              </a:spcBef>
              <a:spcAft>
                <a:spcPct val="0"/>
              </a:spcAft>
              <a:tabLst>
                <a:tab pos="5946775" algn="l"/>
              </a:tabLst>
              <a:defRPr>
                <a:solidFill>
                  <a:schemeClr val="tx1"/>
                </a:solidFill>
                <a:latin typeface="Arial" panose="020B0604020202020204" pitchFamily="34" charset="0"/>
              </a:defRPr>
            </a:lvl9pPr>
          </a:lstStyle>
          <a:p>
            <a:pPr marL="342900" indent="-342900" algn="just">
              <a:lnSpc>
                <a:spcPct val="200000"/>
              </a:lnSpc>
              <a:buFont typeface="Wingdings" panose="05000000000000000000" pitchFamily="2" charset="2"/>
              <a:buChar char="n"/>
            </a:pPr>
            <a:r>
              <a:rPr lang="zh-CN" altLang="en-US" sz="2200" dirty="0">
                <a:latin typeface="Times New Roman" panose="02020603050405020304" pitchFamily="18" charset="0"/>
                <a:ea typeface="仿宋" panose="02010609060101010101" pitchFamily="49" charset="-122"/>
                <a:cs typeface="Times New Roman" panose="02020603050405020304" pitchFamily="18" charset="0"/>
              </a:rPr>
              <a:t>需注意表中 所有数据项均按</a:t>
            </a:r>
            <a:r>
              <a:rPr lang="zh-CN" altLang="en-US" sz="2200" dirty="0">
                <a:solidFill>
                  <a:srgbClr val="FF0000"/>
                </a:solidFill>
                <a:latin typeface="Times New Roman" panose="02020603050405020304" pitchFamily="18" charset="0"/>
                <a:ea typeface="仿宋" panose="02010609060101010101" pitchFamily="49" charset="-122"/>
                <a:cs typeface="Times New Roman" panose="02020603050405020304" pitchFamily="18" charset="0"/>
              </a:rPr>
              <a:t>学年</a:t>
            </a:r>
            <a:r>
              <a:rPr lang="zh-CN" altLang="en-US" sz="2200" dirty="0">
                <a:latin typeface="Times New Roman" panose="02020603050405020304" pitchFamily="18" charset="0"/>
                <a:ea typeface="仿宋" panose="02010609060101010101" pitchFamily="49" charset="-122"/>
                <a:cs typeface="Times New Roman" panose="02020603050405020304" pitchFamily="18" charset="0"/>
              </a:rPr>
              <a:t>统计。</a:t>
            </a:r>
            <a:r>
              <a:rPr lang="zh-CN" altLang="en-US" sz="2200" dirty="0">
                <a:solidFill>
                  <a:srgbClr val="FF0000"/>
                </a:solidFill>
                <a:latin typeface="Times New Roman" panose="02020603050405020304" pitchFamily="18" charset="0"/>
                <a:ea typeface="仿宋" panose="02010609060101010101" pitchFamily="49" charset="-122"/>
                <a:cs typeface="Times New Roman" panose="02020603050405020304" pitchFamily="18" charset="0"/>
              </a:rPr>
              <a:t>表</a:t>
            </a:r>
            <a:r>
              <a:rPr lang="en-US" altLang="zh-CN" sz="2200" dirty="0">
                <a:solidFill>
                  <a:srgbClr val="FF0000"/>
                </a:solidFill>
                <a:latin typeface="Times New Roman" panose="02020603050405020304" pitchFamily="18" charset="0"/>
                <a:ea typeface="仿宋" panose="02010609060101010101" pitchFamily="49" charset="-122"/>
                <a:cs typeface="Times New Roman" panose="02020603050405020304" pitchFamily="18" charset="0"/>
              </a:rPr>
              <a:t>6-6</a:t>
            </a:r>
            <a:r>
              <a:rPr lang="zh-CN" altLang="en-US" sz="2200" dirty="0">
                <a:solidFill>
                  <a:srgbClr val="FF0000"/>
                </a:solidFill>
                <a:latin typeface="Times New Roman" panose="02020603050405020304" pitchFamily="18" charset="0"/>
                <a:ea typeface="仿宋" panose="02010609060101010101" pitchFamily="49" charset="-122"/>
                <a:cs typeface="Times New Roman" panose="02020603050405020304" pitchFamily="18" charset="0"/>
              </a:rPr>
              <a:t>新增获得职业资格证书情况。</a:t>
            </a:r>
            <a:endParaRPr lang="en-US" altLang="zh-CN" sz="2200" dirty="0">
              <a:solidFill>
                <a:srgbClr val="FF0000"/>
              </a:solidFill>
              <a:latin typeface="Times New Roman" panose="02020603050405020304" pitchFamily="18" charset="0"/>
              <a:ea typeface="仿宋" panose="02010609060101010101" pitchFamily="49" charset="-122"/>
              <a:cs typeface="Times New Roman" panose="02020603050405020304" pitchFamily="18" charset="0"/>
            </a:endParaRPr>
          </a:p>
          <a:p>
            <a:pPr marL="342900" indent="-342900" algn="just">
              <a:lnSpc>
                <a:spcPct val="200000"/>
              </a:lnSpc>
              <a:buFont typeface="Wingdings" panose="05000000000000000000" pitchFamily="2" charset="2"/>
              <a:buChar char="n"/>
            </a:pPr>
            <a:r>
              <a:rPr lang="zh-CN" altLang="en-US" sz="2200" dirty="0">
                <a:latin typeface="Times New Roman" panose="02020603050405020304" pitchFamily="18" charset="0"/>
                <a:ea typeface="仿宋" panose="02010609060101010101" pitchFamily="49" charset="-122"/>
                <a:cs typeface="Times New Roman" panose="02020603050405020304" pitchFamily="18" charset="0"/>
              </a:rPr>
              <a:t>表</a:t>
            </a:r>
            <a:r>
              <a:rPr lang="en-US" altLang="zh-CN" sz="2200" dirty="0">
                <a:latin typeface="Times New Roman" panose="02020603050405020304" pitchFamily="18" charset="0"/>
                <a:ea typeface="仿宋" panose="02010609060101010101" pitchFamily="49" charset="-122"/>
                <a:cs typeface="Times New Roman" panose="02020603050405020304" pitchFamily="18" charset="0"/>
              </a:rPr>
              <a:t>6-6</a:t>
            </a:r>
            <a:r>
              <a:rPr lang="zh-CN" altLang="en-US" sz="2200" dirty="0">
                <a:latin typeface="Times New Roman" panose="02020603050405020304" pitchFamily="18" charset="0"/>
                <a:ea typeface="仿宋" panose="02010609060101010101" pitchFamily="49" charset="-122"/>
                <a:cs typeface="Times New Roman" panose="02020603050405020304" pitchFamily="18" charset="0"/>
              </a:rPr>
              <a:t>与表</a:t>
            </a:r>
            <a:r>
              <a:rPr lang="en-US" altLang="zh-CN" sz="2200" dirty="0">
                <a:latin typeface="Times New Roman" panose="02020603050405020304" pitchFamily="18" charset="0"/>
                <a:ea typeface="仿宋" panose="02010609060101010101" pitchFamily="49" charset="-122"/>
                <a:cs typeface="Times New Roman" panose="02020603050405020304" pitchFamily="18" charset="0"/>
              </a:rPr>
              <a:t>6-6-1</a:t>
            </a:r>
            <a:r>
              <a:rPr lang="zh-CN" altLang="en-US" sz="2200" dirty="0">
                <a:latin typeface="Times New Roman" panose="02020603050405020304" pitchFamily="18" charset="0"/>
                <a:ea typeface="仿宋" panose="02010609060101010101" pitchFamily="49" charset="-122"/>
                <a:cs typeface="Times New Roman" panose="02020603050405020304" pitchFamily="18" charset="0"/>
              </a:rPr>
              <a:t>☞表</a:t>
            </a:r>
            <a:r>
              <a:rPr lang="en-US" altLang="zh-CN" sz="2200" dirty="0">
                <a:latin typeface="Times New Roman" panose="02020603050405020304" pitchFamily="18" charset="0"/>
                <a:ea typeface="仿宋" panose="02010609060101010101" pitchFamily="49" charset="-122"/>
                <a:cs typeface="Times New Roman" panose="02020603050405020304" pitchFamily="18" charset="0"/>
              </a:rPr>
              <a:t>6-6-9</a:t>
            </a:r>
            <a:r>
              <a:rPr lang="zh-CN" altLang="en-US" sz="2200" dirty="0">
                <a:latin typeface="Times New Roman" panose="02020603050405020304" pitchFamily="18" charset="0"/>
                <a:ea typeface="仿宋" panose="02010609060101010101" pitchFamily="49" charset="-122"/>
                <a:cs typeface="Times New Roman" panose="02020603050405020304" pitchFamily="18" charset="0"/>
              </a:rPr>
              <a:t>之间没有校验关联关系。</a:t>
            </a:r>
            <a:endParaRPr lang="en-US" altLang="zh-CN" sz="2200" dirty="0">
              <a:latin typeface="Times New Roman" panose="02020603050405020304" pitchFamily="18" charset="0"/>
              <a:ea typeface="仿宋" panose="02010609060101010101" pitchFamily="49" charset="-122"/>
              <a:cs typeface="Times New Roman" panose="02020603050405020304" pitchFamily="18" charset="0"/>
            </a:endParaRPr>
          </a:p>
          <a:p>
            <a:pPr marL="342900" indent="-342900" algn="just">
              <a:lnSpc>
                <a:spcPct val="200000"/>
              </a:lnSpc>
              <a:buFont typeface="Wingdings" panose="05000000000000000000" pitchFamily="2" charset="2"/>
              <a:buChar char="n"/>
            </a:pPr>
            <a:r>
              <a:rPr lang="zh-CN" altLang="en-US" sz="2200" dirty="0">
                <a:latin typeface="Times New Roman" panose="02020603050405020304" pitchFamily="18" charset="0"/>
                <a:ea typeface="仿宋" panose="02010609060101010101" pitchFamily="49" charset="-122"/>
                <a:cs typeface="Times New Roman" panose="02020603050405020304" pitchFamily="18" charset="0"/>
              </a:rPr>
              <a:t>表</a:t>
            </a:r>
            <a:r>
              <a:rPr lang="en-US" altLang="zh-CN" sz="2200" dirty="0">
                <a:latin typeface="Times New Roman" panose="02020603050405020304" pitchFamily="18" charset="0"/>
                <a:ea typeface="仿宋" panose="02010609060101010101" pitchFamily="49" charset="-122"/>
                <a:cs typeface="Times New Roman" panose="02020603050405020304" pitchFamily="18" charset="0"/>
              </a:rPr>
              <a:t>6-6-1 </a:t>
            </a:r>
            <a:r>
              <a:rPr lang="zh-CN" altLang="en-US" sz="2200" dirty="0">
                <a:latin typeface="Times New Roman" panose="02020603050405020304" pitchFamily="18" charset="0"/>
                <a:ea typeface="仿宋" panose="02010609060101010101" pitchFamily="49" charset="-122"/>
                <a:cs typeface="Times New Roman" panose="02020603050405020304" pitchFamily="18" charset="0"/>
              </a:rPr>
              <a:t>☞表</a:t>
            </a:r>
            <a:r>
              <a:rPr lang="en-US" altLang="zh-CN" sz="2200" dirty="0">
                <a:latin typeface="Times New Roman" panose="02020603050405020304" pitchFamily="18" charset="0"/>
                <a:ea typeface="仿宋" panose="02010609060101010101" pitchFamily="49" charset="-122"/>
                <a:cs typeface="Times New Roman" panose="02020603050405020304" pitchFamily="18" charset="0"/>
              </a:rPr>
              <a:t>6-6-7</a:t>
            </a:r>
            <a:r>
              <a:rPr lang="zh-CN" altLang="en-US" sz="2200" dirty="0">
                <a:latin typeface="Times New Roman" panose="02020603050405020304" pitchFamily="18" charset="0"/>
                <a:ea typeface="仿宋" panose="02010609060101010101" pitchFamily="49" charset="-122"/>
                <a:cs typeface="Times New Roman" panose="02020603050405020304" pitchFamily="18" charset="0"/>
              </a:rPr>
              <a:t>所填的学生信息均来自于</a:t>
            </a:r>
            <a:r>
              <a:rPr lang="zh-CN" altLang="en-US" sz="2200" dirty="0">
                <a:solidFill>
                  <a:srgbClr val="FF0000"/>
                </a:solidFill>
                <a:latin typeface="Times New Roman" panose="02020603050405020304" pitchFamily="18" charset="0"/>
                <a:ea typeface="仿宋" panose="02010609060101010101" pitchFamily="49" charset="-122"/>
                <a:cs typeface="Times New Roman" panose="02020603050405020304" pitchFamily="18" charset="0"/>
              </a:rPr>
              <a:t>表</a:t>
            </a:r>
            <a:r>
              <a:rPr lang="en-US" altLang="zh-CN" sz="2200" dirty="0">
                <a:solidFill>
                  <a:srgbClr val="FF0000"/>
                </a:solidFill>
                <a:latin typeface="Times New Roman" panose="02020603050405020304" pitchFamily="18" charset="0"/>
                <a:ea typeface="仿宋" panose="02010609060101010101" pitchFamily="49" charset="-122"/>
                <a:cs typeface="Times New Roman" panose="02020603050405020304" pitchFamily="18" charset="0"/>
              </a:rPr>
              <a:t>1-6</a:t>
            </a:r>
            <a:r>
              <a:rPr lang="zh-CN" altLang="en-US" sz="2200" dirty="0">
                <a:latin typeface="Times New Roman" panose="02020603050405020304" pitchFamily="18" charset="0"/>
                <a:ea typeface="仿宋" panose="02010609060101010101" pitchFamily="49" charset="-122"/>
                <a:cs typeface="Times New Roman" panose="02020603050405020304" pitchFamily="18" charset="0"/>
              </a:rPr>
              <a:t>中的本科在校生。</a:t>
            </a:r>
            <a:endParaRPr lang="en-US" altLang="zh-CN" sz="2200" dirty="0">
              <a:latin typeface="Times New Roman" panose="02020603050405020304" pitchFamily="18" charset="0"/>
              <a:ea typeface="仿宋" panose="02010609060101010101" pitchFamily="49" charset="-122"/>
              <a:cs typeface="Times New Roman" panose="02020603050405020304" pitchFamily="18" charset="0"/>
            </a:endParaRPr>
          </a:p>
          <a:p>
            <a:pPr marL="342900" indent="-342900" algn="just">
              <a:lnSpc>
                <a:spcPct val="200000"/>
              </a:lnSpc>
              <a:buFont typeface="Wingdings" panose="05000000000000000000" pitchFamily="2" charset="2"/>
              <a:buChar char="n"/>
            </a:pPr>
            <a:r>
              <a:rPr lang="zh-CN" altLang="en-US" sz="2200" dirty="0">
                <a:latin typeface="Times New Roman" panose="02020603050405020304" pitchFamily="18" charset="0"/>
                <a:ea typeface="仿宋" panose="02010609060101010101" pitchFamily="49" charset="-122"/>
                <a:cs typeface="Times New Roman" panose="02020603050405020304" pitchFamily="18" charset="0"/>
              </a:rPr>
              <a:t>表</a:t>
            </a:r>
            <a:r>
              <a:rPr lang="en-US" altLang="zh-CN" sz="2200" dirty="0">
                <a:latin typeface="Times New Roman" panose="02020603050405020304" pitchFamily="18" charset="0"/>
                <a:ea typeface="仿宋" panose="02010609060101010101" pitchFamily="49" charset="-122"/>
                <a:cs typeface="Times New Roman" panose="02020603050405020304" pitchFamily="18" charset="0"/>
              </a:rPr>
              <a:t>6-6-1 </a:t>
            </a:r>
            <a:r>
              <a:rPr lang="zh-CN" altLang="en-US" sz="2200" dirty="0">
                <a:latin typeface="Times New Roman" panose="02020603050405020304" pitchFamily="18" charset="0"/>
                <a:ea typeface="仿宋" panose="02010609060101010101" pitchFamily="49" charset="-122"/>
                <a:cs typeface="Times New Roman" panose="02020603050405020304" pitchFamily="18" charset="0"/>
              </a:rPr>
              <a:t>☞表</a:t>
            </a:r>
            <a:r>
              <a:rPr lang="en-US" altLang="zh-CN" sz="2200" dirty="0">
                <a:latin typeface="Times New Roman" panose="02020603050405020304" pitchFamily="18" charset="0"/>
                <a:ea typeface="仿宋" panose="02010609060101010101" pitchFamily="49" charset="-122"/>
                <a:cs typeface="Times New Roman" panose="02020603050405020304" pitchFamily="18" charset="0"/>
              </a:rPr>
              <a:t>6-6-9</a:t>
            </a:r>
            <a:r>
              <a:rPr lang="zh-CN" altLang="en-US" sz="2200" dirty="0">
                <a:latin typeface="Times New Roman" panose="02020603050405020304" pitchFamily="18" charset="0"/>
                <a:ea typeface="仿宋" panose="02010609060101010101" pitchFamily="49" charset="-122"/>
                <a:cs typeface="Times New Roman" panose="02020603050405020304" pitchFamily="18" charset="0"/>
              </a:rPr>
              <a:t> 统计时间要求均为 </a:t>
            </a:r>
            <a:r>
              <a:rPr lang="zh-CN" altLang="en-US" sz="2200" dirty="0">
                <a:solidFill>
                  <a:srgbClr val="FF0000"/>
                </a:solidFill>
                <a:latin typeface="Times New Roman" panose="02020603050405020304" pitchFamily="18" charset="0"/>
                <a:ea typeface="仿宋" panose="02010609060101010101" pitchFamily="49" charset="-122"/>
                <a:cs typeface="Times New Roman" panose="02020603050405020304" pitchFamily="18" charset="0"/>
              </a:rPr>
              <a:t>学年</a:t>
            </a:r>
            <a:endParaRPr lang="en-US" altLang="zh-CN" sz="2200" dirty="0">
              <a:solidFill>
                <a:srgbClr val="FF0000"/>
              </a:solidFill>
              <a:latin typeface="Times New Roman" panose="02020603050405020304" pitchFamily="18" charset="0"/>
              <a:ea typeface="仿宋" panose="02010609060101010101" pitchFamily="49" charset="-122"/>
              <a:cs typeface="Times New Roman" panose="02020603050405020304" pitchFamily="18" charset="0"/>
            </a:endParaRPr>
          </a:p>
          <a:p>
            <a:pPr algn="just">
              <a:lnSpc>
                <a:spcPct val="200000"/>
              </a:lnSpc>
              <a:spcBef>
                <a:spcPct val="0"/>
              </a:spcBef>
              <a:buFont typeface="Wingdings" panose="05000000000000000000" pitchFamily="2" charset="2"/>
              <a:buChar char="n"/>
            </a:pPr>
            <a:endParaRPr lang="zh-CN" altLang="en-US" sz="2200" dirty="0">
              <a:latin typeface="Times New Roman" panose="02020603050405020304" pitchFamily="18" charset="0"/>
              <a:ea typeface="仿宋" panose="02010609060101010101" pitchFamily="49" charset="-122"/>
              <a:cs typeface="楷体" panose="02010609060101010101" pitchFamily="49" charset="-122"/>
            </a:endParaRPr>
          </a:p>
        </p:txBody>
      </p:sp>
    </p:spTree>
    <p:extLst>
      <p:ext uri="{BB962C8B-B14F-4D97-AF65-F5344CB8AC3E}">
        <p14:creationId xmlns:p14="http://schemas.microsoft.com/office/powerpoint/2010/main" val="9275071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bwMode="auto">
          <a:xfrm>
            <a:off x="410449" y="374156"/>
            <a:ext cx="6368824" cy="512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algn="ctr" rtl="0" eaLnBrk="1" fontAlgn="base" hangingPunct="1">
              <a:spcBef>
                <a:spcPct val="0"/>
              </a:spcBef>
              <a:spcAft>
                <a:spcPct val="0"/>
              </a:spcAft>
              <a:buFont typeface="Arial" panose="020B0604020202020204" pitchFamily="34" charset="0"/>
              <a:defRPr sz="1200" kern="1200">
                <a:solidFill>
                  <a:srgbClr val="898989"/>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l"/>
            <a:r>
              <a:rPr lang="zh-CN" altLang="en-US" sz="2800" b="1" dirty="0">
                <a:latin typeface="Times New Roman" panose="02020603050405020304" pitchFamily="18" charset="0"/>
                <a:ea typeface="仿宋" panose="02010609060101010101" pitchFamily="49" charset="-122"/>
              </a:rPr>
              <a:t>（七）教学管理与质量监控</a:t>
            </a:r>
          </a:p>
        </p:txBody>
      </p:sp>
      <p:sp>
        <p:nvSpPr>
          <p:cNvPr id="3" name="矩形 2"/>
          <p:cNvSpPr/>
          <p:nvPr/>
        </p:nvSpPr>
        <p:spPr>
          <a:xfrm>
            <a:off x="825179" y="886192"/>
            <a:ext cx="9595863" cy="461665"/>
          </a:xfrm>
          <a:prstGeom prst="rect">
            <a:avLst/>
          </a:prstGeom>
        </p:spPr>
        <p:txBody>
          <a:bodyPr wrap="square" anchor="b">
            <a:spAutoFit/>
          </a:bodyPr>
          <a:lstStyle/>
          <a:p>
            <a:pPr lvl="0" algn="just">
              <a:defRPr/>
            </a:pPr>
            <a:r>
              <a:rPr lang="en-US" altLang="zh-CN" sz="2400" b="1" dirty="0">
                <a:solidFill>
                  <a:srgbClr val="4EA4DD"/>
                </a:solidFill>
                <a:latin typeface="Times New Roman" panose="02020603050405020304" pitchFamily="18" charset="0"/>
                <a:ea typeface="仿宋" panose="02010609060101010101" pitchFamily="49" charset="-122"/>
              </a:rPr>
              <a:t>7-1  </a:t>
            </a:r>
            <a:r>
              <a:rPr lang="zh-CN" altLang="en-US" sz="2400" b="1" dirty="0">
                <a:solidFill>
                  <a:srgbClr val="4EA4DD"/>
                </a:solidFill>
                <a:latin typeface="Times New Roman" panose="02020603050405020304" pitchFamily="18" charset="0"/>
                <a:ea typeface="仿宋" panose="02010609060101010101" pitchFamily="49" charset="-122"/>
              </a:rPr>
              <a:t>教学质量评估统计表 （学年</a:t>
            </a:r>
            <a:r>
              <a:rPr lang="en-US" altLang="zh-CN" sz="2400" b="1" dirty="0">
                <a:solidFill>
                  <a:srgbClr val="4EA4DD"/>
                </a:solidFill>
                <a:latin typeface="Times New Roman" panose="02020603050405020304" pitchFamily="18" charset="0"/>
                <a:ea typeface="仿宋" panose="02010609060101010101" pitchFamily="49" charset="-122"/>
              </a:rPr>
              <a:t>)   </a:t>
            </a:r>
          </a:p>
        </p:txBody>
      </p:sp>
      <p:sp>
        <p:nvSpPr>
          <p:cNvPr id="5" name="文本框 6">
            <a:extLst>
              <a:ext uri="{FF2B5EF4-FFF2-40B4-BE49-F238E27FC236}">
                <a16:creationId xmlns:a16="http://schemas.microsoft.com/office/drawing/2014/main" xmlns="" id="{AAC50814-131C-41E6-BCA8-F68DE0258E54}"/>
              </a:ext>
            </a:extLst>
          </p:cNvPr>
          <p:cNvSpPr>
            <a:spLocks noChangeArrowheads="1"/>
          </p:cNvSpPr>
          <p:nvPr/>
        </p:nvSpPr>
        <p:spPr bwMode="auto">
          <a:xfrm>
            <a:off x="518547" y="3907408"/>
            <a:ext cx="1093260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marL="342900" indent="-342900" algn="just">
              <a:spcBef>
                <a:spcPct val="0"/>
              </a:spcBef>
              <a:buFont typeface="Wingdings" panose="05000000000000000000" pitchFamily="2" charset="2"/>
              <a:buChar char="n"/>
            </a:pPr>
            <a:r>
              <a:rPr lang="zh-CN" altLang="en-US" sz="2000" dirty="0">
                <a:latin typeface="Times New Roman" panose="02020603050405020304" pitchFamily="18" charset="0"/>
                <a:ea typeface="仿宋" panose="02010609060101010101" pitchFamily="49" charset="-122"/>
                <a:cs typeface="Times New Roman" panose="02020603050405020304" pitchFamily="18" charset="0"/>
              </a:rPr>
              <a:t>本科生参与评教人数：指学年内参与学校评教工作的本科生人次数，一个学生可统计多次（</a:t>
            </a:r>
            <a:r>
              <a:rPr lang="zh-CN" altLang="en-US" sz="2000" dirty="0">
                <a:solidFill>
                  <a:srgbClr val="FF0000"/>
                </a:solidFill>
                <a:latin typeface="Times New Roman" panose="02020603050405020304" pitchFamily="18" charset="0"/>
                <a:ea typeface="仿宋" panose="02010609060101010101" pitchFamily="49" charset="-122"/>
                <a:cs typeface="Times New Roman" panose="02020603050405020304" pitchFamily="18" charset="0"/>
              </a:rPr>
              <a:t>盲评取总数即可</a:t>
            </a:r>
            <a:r>
              <a:rPr lang="zh-CN" altLang="en-US" sz="2000" dirty="0">
                <a:latin typeface="Times New Roman" panose="02020603050405020304" pitchFamily="18" charset="0"/>
                <a:ea typeface="仿宋" panose="02010609060101010101" pitchFamily="49" charset="-122"/>
                <a:cs typeface="Times New Roman" panose="02020603050405020304" pitchFamily="18" charset="0"/>
              </a:rPr>
              <a:t>）。</a:t>
            </a:r>
          </a:p>
          <a:p>
            <a:pPr marL="342900" indent="-342900" algn="just">
              <a:spcBef>
                <a:spcPct val="0"/>
              </a:spcBef>
              <a:buFont typeface="Wingdings" panose="05000000000000000000" pitchFamily="2" charset="2"/>
              <a:buChar char="n"/>
            </a:pPr>
            <a:r>
              <a:rPr lang="zh-CN" altLang="en-US" sz="2000" dirty="0">
                <a:latin typeface="Times New Roman" panose="02020603050405020304" pitchFamily="18" charset="0"/>
                <a:ea typeface="仿宋" panose="02010609060101010101" pitchFamily="49" charset="-122"/>
                <a:cs typeface="Times New Roman" panose="02020603050405020304" pitchFamily="18" charset="0"/>
              </a:rPr>
              <a:t>专兼职督导员：指学校正式聘任的专兼职督导人员</a:t>
            </a:r>
            <a:r>
              <a:rPr lang="en-US" altLang="zh-CN" sz="2000" dirty="0">
                <a:latin typeface="Times New Roman" panose="02020603050405020304" pitchFamily="18" charset="0"/>
                <a:ea typeface="仿宋" panose="02010609060101010101" pitchFamily="49" charset="-122"/>
                <a:cs typeface="Times New Roman" panose="02020603050405020304" pitchFamily="18" charset="0"/>
              </a:rPr>
              <a:t>,</a:t>
            </a:r>
            <a:r>
              <a:rPr lang="zh-CN" altLang="en-US" sz="2000" dirty="0">
                <a:latin typeface="Times New Roman" panose="02020603050405020304" pitchFamily="18" charset="0"/>
                <a:ea typeface="仿宋" panose="02010609060101010101" pitchFamily="49" charset="-122"/>
                <a:cs typeface="Times New Roman" panose="02020603050405020304" pitchFamily="18" charset="0"/>
              </a:rPr>
              <a:t>含校级督导和院级督导。</a:t>
            </a:r>
          </a:p>
          <a:p>
            <a:pPr marL="342900" indent="-342900" algn="just">
              <a:spcBef>
                <a:spcPct val="0"/>
              </a:spcBef>
              <a:buFont typeface="Wingdings" panose="05000000000000000000" pitchFamily="2" charset="2"/>
              <a:buChar char="n"/>
            </a:pPr>
            <a:r>
              <a:rPr lang="zh-CN" altLang="en-US" sz="2000" dirty="0">
                <a:latin typeface="Times New Roman" panose="02020603050405020304" pitchFamily="18" charset="0"/>
                <a:ea typeface="仿宋" panose="02010609060101010101" pitchFamily="49" charset="-122"/>
                <a:cs typeface="Times New Roman" panose="02020603050405020304" pitchFamily="18" charset="0"/>
              </a:rPr>
              <a:t>中层领导：指学校相关党政单位和教学科研单位的副处级以上干部。</a:t>
            </a:r>
          </a:p>
          <a:p>
            <a:pPr marL="342900" indent="-342900" algn="just">
              <a:spcBef>
                <a:spcPct val="0"/>
              </a:spcBef>
              <a:buFont typeface="Wingdings" panose="05000000000000000000" pitchFamily="2" charset="2"/>
              <a:buChar char="n"/>
            </a:pPr>
            <a:r>
              <a:rPr lang="zh-CN" altLang="en-US" sz="2000" dirty="0">
                <a:latin typeface="Times New Roman" panose="02020603050405020304" pitchFamily="18" charset="0"/>
                <a:ea typeface="仿宋" panose="02010609060101010101" pitchFamily="49" charset="-122"/>
                <a:cs typeface="Times New Roman" panose="02020603050405020304" pitchFamily="18" charset="0"/>
              </a:rPr>
              <a:t>注：同一人有多种身份的，比如既是院级督导又是学院中层领导，统计在督导还是中层领导中由学校自定，听课学时不重复统计。</a:t>
            </a:r>
          </a:p>
        </p:txBody>
      </p:sp>
      <p:graphicFrame>
        <p:nvGraphicFramePr>
          <p:cNvPr id="7" name="表格 6">
            <a:extLst>
              <a:ext uri="{FF2B5EF4-FFF2-40B4-BE49-F238E27FC236}">
                <a16:creationId xmlns:a16="http://schemas.microsoft.com/office/drawing/2014/main" xmlns="" id="{9E52CC93-8D55-4ADE-846C-E7108B0A5E62}"/>
              </a:ext>
            </a:extLst>
          </p:cNvPr>
          <p:cNvGraphicFramePr>
            <a:graphicFrameLocks noGrp="1"/>
          </p:cNvGraphicFramePr>
          <p:nvPr>
            <p:extLst>
              <p:ext uri="{D42A27DB-BD31-4B8C-83A1-F6EECF244321}">
                <p14:modId xmlns:p14="http://schemas.microsoft.com/office/powerpoint/2010/main" val="3989556797"/>
              </p:ext>
            </p:extLst>
          </p:nvPr>
        </p:nvGraphicFramePr>
        <p:xfrm>
          <a:off x="907359" y="1919233"/>
          <a:ext cx="10105198" cy="1277714"/>
        </p:xfrm>
        <a:graphic>
          <a:graphicData uri="http://schemas.openxmlformats.org/drawingml/2006/table">
            <a:tbl>
              <a:tblPr firstRow="1" firstCol="1" bandRow="1"/>
              <a:tblGrid>
                <a:gridCol w="1464967">
                  <a:extLst>
                    <a:ext uri="{9D8B030D-6E8A-4147-A177-3AD203B41FA5}">
                      <a16:colId xmlns:a16="http://schemas.microsoft.com/office/drawing/2014/main" xmlns="" val="209143391"/>
                    </a:ext>
                  </a:extLst>
                </a:gridCol>
                <a:gridCol w="1981923">
                  <a:extLst>
                    <a:ext uri="{9D8B030D-6E8A-4147-A177-3AD203B41FA5}">
                      <a16:colId xmlns:a16="http://schemas.microsoft.com/office/drawing/2014/main" xmlns="" val="308188507"/>
                    </a:ext>
                  </a:extLst>
                </a:gridCol>
                <a:gridCol w="1981923">
                  <a:extLst>
                    <a:ext uri="{9D8B030D-6E8A-4147-A177-3AD203B41FA5}">
                      <a16:colId xmlns:a16="http://schemas.microsoft.com/office/drawing/2014/main" xmlns="" val="4027527401"/>
                    </a:ext>
                  </a:extLst>
                </a:gridCol>
                <a:gridCol w="1557773">
                  <a:extLst>
                    <a:ext uri="{9D8B030D-6E8A-4147-A177-3AD203B41FA5}">
                      <a16:colId xmlns:a16="http://schemas.microsoft.com/office/drawing/2014/main" xmlns="" val="3241039341"/>
                    </a:ext>
                  </a:extLst>
                </a:gridCol>
                <a:gridCol w="1559306">
                  <a:extLst>
                    <a:ext uri="{9D8B030D-6E8A-4147-A177-3AD203B41FA5}">
                      <a16:colId xmlns:a16="http://schemas.microsoft.com/office/drawing/2014/main" xmlns="" val="1270022469"/>
                    </a:ext>
                  </a:extLst>
                </a:gridCol>
                <a:gridCol w="1559306">
                  <a:extLst>
                    <a:ext uri="{9D8B030D-6E8A-4147-A177-3AD203B41FA5}">
                      <a16:colId xmlns:a16="http://schemas.microsoft.com/office/drawing/2014/main" xmlns="" val="3343067287"/>
                    </a:ext>
                  </a:extLst>
                </a:gridCol>
              </a:tblGrid>
              <a:tr h="802466">
                <a:tc>
                  <a:txBody>
                    <a:bodyPr/>
                    <a:lstStyle/>
                    <a:p>
                      <a:pPr algn="ctr">
                        <a:spcAft>
                          <a:spcPts val="0"/>
                        </a:spcAft>
                      </a:pPr>
                      <a:r>
                        <a:rPr lang="en-US" sz="1600" b="1" kern="100" dirty="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6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本科生参与评教人数</a:t>
                      </a:r>
                      <a:endParaRPr lang="zh-CN" sz="1600" kern="100" dirty="0">
                        <a:effectLst/>
                        <a:latin typeface="Times New Roman" panose="02020603050405020304" pitchFamily="18" charset="0"/>
                        <a:ea typeface="仿宋" panose="02010609060101010101" pitchFamily="49" charset="-122"/>
                        <a:cs typeface="黑体" panose="02010609060101010101" pitchFamily="49" charset="-122"/>
                      </a:endParaRPr>
                    </a:p>
                    <a:p>
                      <a:pPr algn="ctr">
                        <a:spcAft>
                          <a:spcPts val="0"/>
                        </a:spcAft>
                      </a:pPr>
                      <a:r>
                        <a:rPr lang="zh-CN" sz="1600" b="1" kern="1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（人</a:t>
                      </a:r>
                      <a:r>
                        <a:rPr lang="zh-CN" altLang="en-US" sz="1600" b="1" kern="1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次</a:t>
                      </a:r>
                      <a:r>
                        <a:rPr lang="zh-CN" sz="1600" b="1" kern="1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a:t>
                      </a:r>
                      <a:endParaRPr lang="zh-CN" sz="16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学校专兼职督导员人数（人）</a:t>
                      </a:r>
                      <a:endParaRPr lang="zh-CN" sz="16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学年内督导听课学时数</a:t>
                      </a:r>
                      <a:endParaRPr lang="zh-CN" sz="16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学年内校领导听课学时数</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学年内中层领导听课学时数</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73784103"/>
                  </a:ext>
                </a:extLst>
              </a:tr>
              <a:tr h="475248">
                <a:tc>
                  <a:txBody>
                    <a:bodyPr/>
                    <a:lstStyle/>
                    <a:p>
                      <a:pPr algn="ctr">
                        <a:spcAft>
                          <a:spcPts val="0"/>
                        </a:spcAft>
                      </a:pPr>
                      <a:r>
                        <a:rPr lang="zh-CN" sz="1600" b="1" kern="1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数量</a:t>
                      </a:r>
                      <a:endParaRPr lang="zh-CN" sz="16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0"/>
                        </a:spcAft>
                      </a:pPr>
                      <a:r>
                        <a:rPr lang="en-US" sz="16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0"/>
                        </a:spcAft>
                      </a:pPr>
                      <a:r>
                        <a:rPr lang="en-US" sz="16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0"/>
                        </a:spcAft>
                      </a:pPr>
                      <a:r>
                        <a:rPr lang="en-US" sz="16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0"/>
                        </a:spcAft>
                      </a:pPr>
                      <a:r>
                        <a:rPr lang="en-US" sz="160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0"/>
                        </a:spcAft>
                      </a:pPr>
                      <a:r>
                        <a:rPr lang="en-US" sz="1600" kern="100" dirty="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6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55414557"/>
                  </a:ext>
                </a:extLst>
              </a:tr>
            </a:tbl>
          </a:graphicData>
        </a:graphic>
      </p:graphicFrame>
    </p:spTree>
    <p:extLst>
      <p:ext uri="{BB962C8B-B14F-4D97-AF65-F5344CB8AC3E}">
        <p14:creationId xmlns:p14="http://schemas.microsoft.com/office/powerpoint/2010/main" val="20506926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4186" y="93407"/>
            <a:ext cx="2326877" cy="711583"/>
          </a:xfrm>
          <a:prstGeom prst="rect">
            <a:avLst/>
          </a:prstGeom>
        </p:spPr>
      </p:pic>
      <p:pic>
        <p:nvPicPr>
          <p:cNvPr id="3" name="Picture 2"/>
          <p:cNvPicPr>
            <a:picLocks noChangeAspect="1" noChangeArrowheads="1"/>
          </p:cNvPicPr>
          <p:nvPr/>
        </p:nvPicPr>
        <p:blipFill>
          <a:blip r:embed="rId4"/>
          <a:srcRect/>
          <a:stretch>
            <a:fillRect/>
          </a:stretch>
        </p:blipFill>
        <p:spPr bwMode="auto">
          <a:xfrm>
            <a:off x="303643" y="1702677"/>
            <a:ext cx="5486400" cy="48006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4" name="右箭头 3"/>
          <p:cNvSpPr/>
          <p:nvPr/>
        </p:nvSpPr>
        <p:spPr>
          <a:xfrm>
            <a:off x="6006201" y="3639459"/>
            <a:ext cx="1670377" cy="7350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仿宋" panose="02010609060101010101" pitchFamily="49" charset="-122"/>
            </a:endParaRPr>
          </a:p>
        </p:txBody>
      </p:sp>
      <p:pic>
        <p:nvPicPr>
          <p:cNvPr id="5" name="Picture 3"/>
          <p:cNvPicPr>
            <a:picLocks noChangeAspect="1" noChangeArrowheads="1"/>
          </p:cNvPicPr>
          <p:nvPr/>
        </p:nvPicPr>
        <p:blipFill>
          <a:blip r:embed="rId5"/>
          <a:srcRect t="1307"/>
          <a:stretch>
            <a:fillRect/>
          </a:stretch>
        </p:blipFill>
        <p:spPr bwMode="auto">
          <a:xfrm>
            <a:off x="7948073" y="1626404"/>
            <a:ext cx="3626069" cy="4761187"/>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399965" y="965764"/>
            <a:ext cx="2646878" cy="584775"/>
          </a:xfrm>
          <a:prstGeom prst="rect">
            <a:avLst/>
          </a:prstGeom>
          <a:noFill/>
        </p:spPr>
        <p:txBody>
          <a:bodyPr wrap="none" rtlCol="0">
            <a:spAutoFit/>
          </a:bodyPr>
          <a:lstStyle/>
          <a:p>
            <a:r>
              <a:rPr lang="zh-CN" altLang="en-US" sz="3200" dirty="0">
                <a:latin typeface="Times New Roman" panose="02020603050405020304" pitchFamily="18" charset="0"/>
                <a:ea typeface="仿宋" panose="02010609060101010101" pitchFamily="49" charset="-122"/>
              </a:rPr>
              <a:t>特色表填报：</a:t>
            </a:r>
            <a:endParaRPr lang="zh-CN" altLang="en-US" dirty="0">
              <a:latin typeface="Times New Roman" panose="02020603050405020304" pitchFamily="18" charset="0"/>
              <a:ea typeface="仿宋" panose="02010609060101010101" pitchFamily="49" charset="-122"/>
            </a:endParaRPr>
          </a:p>
        </p:txBody>
      </p:sp>
    </p:spTree>
    <p:extLst>
      <p:ext uri="{BB962C8B-B14F-4D97-AF65-F5344CB8AC3E}">
        <p14:creationId xmlns:p14="http://schemas.microsoft.com/office/powerpoint/2010/main" val="61942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
            <a:ext cx="9334523" cy="1405641"/>
          </a:xfrm>
          <a:prstGeom prst="rect">
            <a:avLst/>
          </a:prstGeom>
          <a:noFill/>
        </p:spPr>
        <p:txBody>
          <a:bodyPr wrap="square" lIns="91440" tIns="45720" rIns="91440" bIns="45720" rtlCol="0">
            <a:spAutoFit/>
          </a:bodyPr>
          <a:lstStyle/>
          <a:p>
            <a:r>
              <a:rPr lang="en-US" altLang="zh-CN" sz="4267" dirty="0">
                <a:solidFill>
                  <a:srgbClr val="0033CC"/>
                </a:solidFill>
                <a:latin typeface="Times New Roman" panose="02020603050405020304" pitchFamily="18" charset="0"/>
                <a:ea typeface="仿宋" panose="02010609060101010101" pitchFamily="49" charset="-122"/>
              </a:rPr>
              <a:t>SF-1 </a:t>
            </a:r>
            <a:r>
              <a:rPr lang="zh-CN" altLang="en-US" sz="4267" dirty="0">
                <a:solidFill>
                  <a:srgbClr val="0033CC"/>
                </a:solidFill>
                <a:latin typeface="Times New Roman" panose="02020603050405020304" pitchFamily="18" charset="0"/>
                <a:ea typeface="仿宋" panose="02010609060101010101" pitchFamily="49" charset="-122"/>
              </a:rPr>
              <a:t>学生成长指导教师情况（学年）</a:t>
            </a:r>
          </a:p>
          <a:p>
            <a:r>
              <a:rPr lang="en-US" altLang="zh-CN" sz="4267" dirty="0">
                <a:solidFill>
                  <a:srgbClr val="0033CC"/>
                </a:solidFill>
                <a:latin typeface="Times New Roman" panose="02020603050405020304" pitchFamily="18" charset="0"/>
                <a:ea typeface="仿宋" panose="02010609060101010101" pitchFamily="49" charset="-122"/>
              </a:rPr>
              <a:t> </a:t>
            </a:r>
            <a:endParaRPr lang="zh-CN" altLang="en-US" sz="4267" dirty="0">
              <a:solidFill>
                <a:srgbClr val="0033CC"/>
              </a:solidFill>
              <a:latin typeface="Times New Roman" panose="02020603050405020304" pitchFamily="18" charset="0"/>
              <a:ea typeface="仿宋" panose="02010609060101010101" pitchFamily="49" charset="-122"/>
            </a:endParaRPr>
          </a:p>
        </p:txBody>
      </p:sp>
      <p:sp>
        <p:nvSpPr>
          <p:cNvPr id="9" name="矩形 8"/>
          <p:cNvSpPr/>
          <p:nvPr/>
        </p:nvSpPr>
        <p:spPr>
          <a:xfrm>
            <a:off x="952465" y="3429000"/>
            <a:ext cx="10720553" cy="4456989"/>
          </a:xfrm>
          <a:prstGeom prst="rect">
            <a:avLst/>
          </a:prstGeom>
        </p:spPr>
        <p:txBody>
          <a:bodyPr wrap="square" lIns="91440" tIns="45720" rIns="91440" bIns="45720">
            <a:spAutoFit/>
          </a:bodyPr>
          <a:lstStyle/>
          <a:p>
            <a:pPr marL="457189" indent="-457189" algn="just">
              <a:lnSpc>
                <a:spcPct val="150000"/>
              </a:lnSpc>
              <a:buFont typeface="Wingdings" panose="05000000000000000000" pitchFamily="2" charset="2"/>
              <a:buChar char="n"/>
              <a:defRPr/>
            </a:pPr>
            <a:r>
              <a:rPr lang="zh-CN" altLang="en-US" sz="2400" dirty="0">
                <a:latin typeface="Times New Roman" panose="02020603050405020304" pitchFamily="18" charset="0"/>
                <a:ea typeface="仿宋" panose="02010609060101010101" pitchFamily="49" charset="-122"/>
              </a:rPr>
              <a:t>统计的是每个师范类专业的学生成长指导教师情况。</a:t>
            </a:r>
            <a:endParaRPr lang="en-US" altLang="zh-CN" sz="2400" dirty="0">
              <a:latin typeface="Times New Roman" panose="02020603050405020304" pitchFamily="18" charset="0"/>
              <a:ea typeface="仿宋" panose="02010609060101010101" pitchFamily="49" charset="-122"/>
            </a:endParaRPr>
          </a:p>
          <a:p>
            <a:pPr marL="457189" indent="-457189" algn="just">
              <a:lnSpc>
                <a:spcPct val="150000"/>
              </a:lnSpc>
              <a:buFont typeface="Wingdings" panose="05000000000000000000" pitchFamily="2" charset="2"/>
              <a:buChar char="n"/>
              <a:defRPr/>
            </a:pPr>
            <a:endParaRPr lang="en-US" altLang="zh-CN" sz="2400" dirty="0">
              <a:latin typeface="Times New Roman" panose="02020603050405020304" pitchFamily="18" charset="0"/>
              <a:ea typeface="仿宋" panose="02010609060101010101" pitchFamily="49" charset="-122"/>
            </a:endParaRPr>
          </a:p>
          <a:p>
            <a:pPr marL="457189" indent="-457189" algn="just">
              <a:lnSpc>
                <a:spcPct val="150000"/>
              </a:lnSpc>
              <a:buFont typeface="Wingdings" panose="05000000000000000000" pitchFamily="2" charset="2"/>
              <a:buChar char="n"/>
              <a:defRPr/>
            </a:pPr>
            <a:r>
              <a:rPr lang="zh-CN" altLang="en-US" sz="2400" dirty="0">
                <a:latin typeface="Times New Roman" panose="02020603050405020304" pitchFamily="18" charset="0"/>
                <a:ea typeface="仿宋" panose="02010609060101010101" pitchFamily="49" charset="-122"/>
              </a:rPr>
              <a:t>不同指导类型之间，同一教师可以重复填报。</a:t>
            </a:r>
            <a:endParaRPr lang="en-US" altLang="zh-CN" sz="2400" dirty="0">
              <a:latin typeface="Times New Roman" panose="02020603050405020304" pitchFamily="18" charset="0"/>
              <a:ea typeface="仿宋" panose="02010609060101010101" pitchFamily="49" charset="-122"/>
            </a:endParaRPr>
          </a:p>
          <a:p>
            <a:pPr marL="457189" indent="-457189" algn="just">
              <a:lnSpc>
                <a:spcPct val="150000"/>
              </a:lnSpc>
              <a:buFont typeface="Wingdings" panose="05000000000000000000" pitchFamily="2" charset="2"/>
              <a:buChar char="n"/>
              <a:defRPr/>
            </a:pPr>
            <a:endParaRPr lang="en-US" altLang="zh-CN" sz="2400" dirty="0">
              <a:latin typeface="Times New Roman" panose="02020603050405020304" pitchFamily="18" charset="0"/>
              <a:ea typeface="仿宋" panose="02010609060101010101" pitchFamily="49" charset="-122"/>
            </a:endParaRPr>
          </a:p>
          <a:p>
            <a:pPr marL="457189" indent="-457189" algn="just">
              <a:lnSpc>
                <a:spcPct val="150000"/>
              </a:lnSpc>
              <a:buFont typeface="Wingdings" panose="05000000000000000000" pitchFamily="2" charset="2"/>
              <a:buChar char="n"/>
              <a:defRPr/>
            </a:pPr>
            <a:r>
              <a:rPr lang="zh-CN" altLang="en-US" sz="2400" dirty="0">
                <a:latin typeface="Times New Roman" panose="02020603050405020304" pitchFamily="18" charset="0"/>
                <a:ea typeface="仿宋" panose="02010609060101010101" pitchFamily="49" charset="-122"/>
              </a:rPr>
              <a:t>同一个师范类专业内部，指导教师只统计一次。</a:t>
            </a:r>
            <a:endParaRPr lang="en-US" altLang="zh-CN" sz="2400" dirty="0">
              <a:latin typeface="Times New Roman" panose="02020603050405020304" pitchFamily="18" charset="0"/>
              <a:ea typeface="仿宋" panose="02010609060101010101" pitchFamily="49" charset="-122"/>
            </a:endParaRPr>
          </a:p>
          <a:p>
            <a:pPr marL="457189" indent="-457189" algn="just">
              <a:lnSpc>
                <a:spcPct val="150000"/>
              </a:lnSpc>
              <a:buFont typeface="Wingdings" panose="05000000000000000000" pitchFamily="2" charset="2"/>
              <a:buChar char="n"/>
              <a:defRPr/>
            </a:pPr>
            <a:endParaRPr lang="en-US" altLang="zh-CN" sz="2400" dirty="0">
              <a:latin typeface="Times New Roman" panose="02020603050405020304" pitchFamily="18" charset="0"/>
              <a:ea typeface="仿宋" panose="02010609060101010101" pitchFamily="49" charset="-122"/>
            </a:endParaRPr>
          </a:p>
          <a:p>
            <a:pPr marL="457189" indent="-457189" algn="just">
              <a:lnSpc>
                <a:spcPct val="150000"/>
              </a:lnSpc>
              <a:defRPr/>
            </a:pPr>
            <a:endParaRPr lang="en-US" altLang="zh-CN" sz="2400" dirty="0" bmk="_Toc392188109">
              <a:solidFill>
                <a:srgbClr val="FF0000"/>
              </a:solidFill>
              <a:latin typeface="Times New Roman" panose="02020603050405020304" pitchFamily="18" charset="0"/>
              <a:ea typeface="仿宋" panose="02010609060101010101" pitchFamily="49" charset="-122"/>
              <a:cs typeface="楷体" panose="02010609060101010101" pitchFamily="49" charset="-122"/>
            </a:endParaRPr>
          </a:p>
          <a:p>
            <a:pPr marL="457189" indent="-457189" algn="just">
              <a:lnSpc>
                <a:spcPct val="150000"/>
              </a:lnSpc>
              <a:buFont typeface="Wingdings" panose="05000000000000000000" pitchFamily="2" charset="2"/>
              <a:buChar char="n"/>
              <a:defRPr/>
            </a:pPr>
            <a:endParaRPr lang="en-US" altLang="zh-CN" sz="2400" dirty="0" bmk="_Toc392188109">
              <a:solidFill>
                <a:srgbClr val="FF0000"/>
              </a:solidFill>
              <a:latin typeface="Times New Roman" panose="02020603050405020304" pitchFamily="18" charset="0"/>
              <a:ea typeface="仿宋" panose="02010609060101010101" pitchFamily="49" charset="-122"/>
              <a:cs typeface="楷体" panose="02010609060101010101" pitchFamily="49" charset="-122"/>
            </a:endParaRPr>
          </a:p>
        </p:txBody>
      </p:sp>
      <p:graphicFrame>
        <p:nvGraphicFramePr>
          <p:cNvPr id="3" name="表格 2">
            <a:extLst>
              <a:ext uri="{FF2B5EF4-FFF2-40B4-BE49-F238E27FC236}">
                <a16:creationId xmlns:a16="http://schemas.microsoft.com/office/drawing/2014/main" xmlns="" id="{1A5CF954-926C-4178-A9E8-8A1FBBB7FE0B}"/>
              </a:ext>
            </a:extLst>
          </p:cNvPr>
          <p:cNvGraphicFramePr>
            <a:graphicFrameLocks noGrp="1"/>
          </p:cNvGraphicFramePr>
          <p:nvPr>
            <p:extLst>
              <p:ext uri="{D42A27DB-BD31-4B8C-83A1-F6EECF244321}">
                <p14:modId xmlns:p14="http://schemas.microsoft.com/office/powerpoint/2010/main" val="1921791125"/>
              </p:ext>
            </p:extLst>
          </p:nvPr>
        </p:nvGraphicFramePr>
        <p:xfrm>
          <a:off x="952465" y="1079078"/>
          <a:ext cx="10086596" cy="2141200"/>
        </p:xfrm>
        <a:graphic>
          <a:graphicData uri="http://schemas.openxmlformats.org/drawingml/2006/table">
            <a:tbl>
              <a:tblPr firstRow="1" firstCol="1" bandRow="1"/>
              <a:tblGrid>
                <a:gridCol w="2017904">
                  <a:extLst>
                    <a:ext uri="{9D8B030D-6E8A-4147-A177-3AD203B41FA5}">
                      <a16:colId xmlns:a16="http://schemas.microsoft.com/office/drawing/2014/main" xmlns="" val="1327511086"/>
                    </a:ext>
                  </a:extLst>
                </a:gridCol>
                <a:gridCol w="2017173">
                  <a:extLst>
                    <a:ext uri="{9D8B030D-6E8A-4147-A177-3AD203B41FA5}">
                      <a16:colId xmlns:a16="http://schemas.microsoft.com/office/drawing/2014/main" xmlns="" val="3520810556"/>
                    </a:ext>
                  </a:extLst>
                </a:gridCol>
                <a:gridCol w="2017173">
                  <a:extLst>
                    <a:ext uri="{9D8B030D-6E8A-4147-A177-3AD203B41FA5}">
                      <a16:colId xmlns:a16="http://schemas.microsoft.com/office/drawing/2014/main" xmlns="" val="562379390"/>
                    </a:ext>
                  </a:extLst>
                </a:gridCol>
                <a:gridCol w="2017173">
                  <a:extLst>
                    <a:ext uri="{9D8B030D-6E8A-4147-A177-3AD203B41FA5}">
                      <a16:colId xmlns:a16="http://schemas.microsoft.com/office/drawing/2014/main" xmlns="" val="1251267255"/>
                    </a:ext>
                  </a:extLst>
                </a:gridCol>
                <a:gridCol w="2017173">
                  <a:extLst>
                    <a:ext uri="{9D8B030D-6E8A-4147-A177-3AD203B41FA5}">
                      <a16:colId xmlns:a16="http://schemas.microsoft.com/office/drawing/2014/main" xmlns="" val="3375563681"/>
                    </a:ext>
                  </a:extLst>
                </a:gridCol>
              </a:tblGrid>
              <a:tr h="535300">
                <a:tc>
                  <a:txBody>
                    <a:bodyPr/>
                    <a:lstStyle/>
                    <a:p>
                      <a:pPr algn="ctr">
                        <a:spcAft>
                          <a:spcPts val="0"/>
                        </a:spcAft>
                      </a:pPr>
                      <a:r>
                        <a:rPr lang="zh-CN" sz="1600" b="1" kern="100">
                          <a:effectLst/>
                          <a:latin typeface="Times New Roman" panose="02020603050405020304" pitchFamily="18" charset="0"/>
                          <a:ea typeface="仿宋" panose="02010609060101010101" pitchFamily="49" charset="-122"/>
                          <a:cs typeface="黑体" panose="02010609060101010101" pitchFamily="49" charset="-122"/>
                        </a:rPr>
                        <a:t>校内专业代码</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effectLst/>
                          <a:latin typeface="Times New Roman" panose="02020603050405020304" pitchFamily="18" charset="0"/>
                          <a:ea typeface="仿宋" panose="02010609060101010101" pitchFamily="49" charset="-122"/>
                          <a:cs typeface="黑体" panose="02010609060101010101" pitchFamily="49" charset="-122"/>
                        </a:rPr>
                        <a:t>校内专业名称</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effectLst/>
                          <a:latin typeface="Times New Roman" panose="02020603050405020304" pitchFamily="18" charset="0"/>
                          <a:ea typeface="仿宋" panose="02010609060101010101" pitchFamily="49" charset="-122"/>
                          <a:cs typeface="黑体" panose="02010609060101010101" pitchFamily="49" charset="-122"/>
                        </a:rPr>
                        <a:t>教师姓名</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effectLst/>
                          <a:latin typeface="Times New Roman" panose="02020603050405020304" pitchFamily="18" charset="0"/>
                          <a:ea typeface="仿宋" panose="02010609060101010101" pitchFamily="49" charset="-122"/>
                          <a:cs typeface="黑体" panose="02010609060101010101" pitchFamily="49" charset="-122"/>
                        </a:rPr>
                        <a:t>工号</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effectLst/>
                          <a:highlight>
                            <a:srgbClr val="FFFF00"/>
                          </a:highlight>
                          <a:latin typeface="Times New Roman" panose="02020603050405020304" pitchFamily="18" charset="0"/>
                          <a:ea typeface="仿宋" panose="02010609060101010101" pitchFamily="49" charset="-122"/>
                          <a:cs typeface="黑体" panose="02010609060101010101" pitchFamily="49" charset="-122"/>
                        </a:rPr>
                        <a:t>指导类型</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03663786"/>
                  </a:ext>
                </a:extLst>
              </a:tr>
              <a:tr h="535300">
                <a:tc>
                  <a:txBody>
                    <a:bodyPr/>
                    <a:lstStyle/>
                    <a:p>
                      <a:pPr algn="ctr">
                        <a:spcAft>
                          <a:spcPts val="0"/>
                        </a:spcAft>
                      </a:pPr>
                      <a:r>
                        <a:rPr lang="en-US" sz="1600" b="1"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a:effectLst/>
                          <a:highlight>
                            <a:srgbClr val="FFFF00"/>
                          </a:highlight>
                          <a:latin typeface="Times New Roman" panose="02020603050405020304" pitchFamily="18" charset="0"/>
                          <a:ea typeface="仿宋" panose="02010609060101010101" pitchFamily="49" charset="-122"/>
                          <a:cs typeface="黑体" panose="02010609060101010101" pitchFamily="49" charset="-122"/>
                        </a:rPr>
                        <a:t>下拉选择</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26215770"/>
                  </a:ext>
                </a:extLst>
              </a:tr>
              <a:tr h="535300">
                <a:tc>
                  <a:txBody>
                    <a:bodyPr/>
                    <a:lstStyle/>
                    <a:p>
                      <a:pPr algn="ctr">
                        <a:spcAft>
                          <a:spcPts val="0"/>
                        </a:spcAft>
                      </a:pPr>
                      <a:r>
                        <a:rPr lang="en-US" sz="1600" b="1" kern="100">
                          <a:effectLst/>
                          <a:latin typeface="Times New Roman" panose="02020603050405020304" pitchFamily="18" charset="0"/>
                          <a:ea typeface="仿宋" panose="02010609060101010101" pitchFamily="49" charset="-122"/>
                          <a:cs typeface="黑体" panose="02010609060101010101" pitchFamily="49" charset="-122"/>
                        </a:rPr>
                        <a:t>03101</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effectLst/>
                          <a:latin typeface="Times New Roman" panose="02020603050405020304" pitchFamily="18" charset="0"/>
                          <a:ea typeface="仿宋" panose="02010609060101010101" pitchFamily="49" charset="-122"/>
                          <a:cs typeface="黑体" panose="02010609060101010101" pitchFamily="49" charset="-122"/>
                        </a:rPr>
                        <a:t>历史学</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effectLst/>
                          <a:latin typeface="Times New Roman" panose="02020603050405020304" pitchFamily="18" charset="0"/>
                          <a:ea typeface="仿宋" panose="02010609060101010101" pitchFamily="49" charset="-122"/>
                          <a:cs typeface="黑体" panose="02010609060101010101" pitchFamily="49" charset="-122"/>
                        </a:rPr>
                        <a:t>刘一</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effectLst/>
                          <a:latin typeface="Times New Roman" panose="02020603050405020304" pitchFamily="18" charset="0"/>
                          <a:ea typeface="仿宋" panose="02010609060101010101" pitchFamily="49" charset="-122"/>
                          <a:cs typeface="黑体" panose="02010609060101010101" pitchFamily="49" charset="-122"/>
                        </a:rPr>
                        <a:t>010101</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effectLst/>
                          <a:latin typeface="Times New Roman" panose="02020603050405020304" pitchFamily="18" charset="0"/>
                          <a:ea typeface="仿宋" panose="02010609060101010101" pitchFamily="49" charset="-122"/>
                          <a:cs typeface="黑体" panose="02010609060101010101" pitchFamily="49" charset="-122"/>
                        </a:rPr>
                        <a:t>职业生涯规划</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66897428"/>
                  </a:ext>
                </a:extLst>
              </a:tr>
              <a:tr h="535300">
                <a:tc>
                  <a:txBody>
                    <a:bodyPr/>
                    <a:lstStyle/>
                    <a:p>
                      <a:pPr algn="ctr">
                        <a:spcAft>
                          <a:spcPts val="0"/>
                        </a:spcAft>
                      </a:pPr>
                      <a:r>
                        <a:rPr lang="en-US" sz="1600" b="1" kern="100">
                          <a:effectLst/>
                          <a:latin typeface="Times New Roman" panose="02020603050405020304" pitchFamily="18" charset="0"/>
                          <a:ea typeface="仿宋" panose="02010609060101010101" pitchFamily="49" charset="-122"/>
                          <a:cs typeface="黑体" panose="02010609060101010101" pitchFamily="49" charset="-122"/>
                        </a:rPr>
                        <a:t>03101</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effectLst/>
                          <a:latin typeface="Times New Roman" panose="02020603050405020304" pitchFamily="18" charset="0"/>
                          <a:ea typeface="仿宋" panose="02010609060101010101" pitchFamily="49" charset="-122"/>
                          <a:cs typeface="黑体" panose="02010609060101010101" pitchFamily="49" charset="-122"/>
                        </a:rPr>
                        <a:t>历史学</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effectLst/>
                          <a:latin typeface="Times New Roman" panose="02020603050405020304" pitchFamily="18" charset="0"/>
                          <a:ea typeface="仿宋" panose="02010609060101010101" pitchFamily="49" charset="-122"/>
                          <a:cs typeface="黑体" panose="02010609060101010101" pitchFamily="49" charset="-122"/>
                        </a:rPr>
                        <a:t>刘一</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effectLst/>
                          <a:latin typeface="Times New Roman" panose="02020603050405020304" pitchFamily="18" charset="0"/>
                          <a:ea typeface="仿宋" panose="02010609060101010101" pitchFamily="49" charset="-122"/>
                          <a:cs typeface="黑体" panose="02010609060101010101" pitchFamily="49" charset="-122"/>
                        </a:rPr>
                        <a:t>010101</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dirty="0">
                          <a:effectLst/>
                          <a:latin typeface="Times New Roman" panose="02020603050405020304" pitchFamily="18" charset="0"/>
                          <a:ea typeface="仿宋" panose="02010609060101010101" pitchFamily="49" charset="-122"/>
                          <a:cs typeface="黑体" panose="02010609060101010101" pitchFamily="49" charset="-122"/>
                        </a:rPr>
                        <a:t>就业创业指导</a:t>
                      </a:r>
                      <a:endParaRPr lang="zh-CN" sz="16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70762266"/>
                  </a:ext>
                </a:extLst>
              </a:tr>
            </a:tbl>
          </a:graphicData>
        </a:graphic>
      </p:graphicFrame>
    </p:spTree>
    <p:extLst>
      <p:ext uri="{BB962C8B-B14F-4D97-AF65-F5344CB8AC3E}">
        <p14:creationId xmlns:p14="http://schemas.microsoft.com/office/powerpoint/2010/main" val="35988788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0382280" cy="1487651"/>
          </a:xfrm>
          <a:prstGeom prst="rect">
            <a:avLst/>
          </a:prstGeom>
          <a:noFill/>
        </p:spPr>
        <p:txBody>
          <a:bodyPr wrap="square" lIns="91440" tIns="45720" rIns="91440" bIns="45720" rtlCol="0">
            <a:spAutoFit/>
          </a:bodyPr>
          <a:lstStyle/>
          <a:p>
            <a:r>
              <a:rPr lang="en-US" altLang="zh-CN" sz="4267" dirty="0">
                <a:solidFill>
                  <a:srgbClr val="0033CC"/>
                </a:solidFill>
                <a:latin typeface="Times New Roman" panose="02020603050405020304" pitchFamily="18" charset="0"/>
                <a:ea typeface="仿宋" panose="02010609060101010101" pitchFamily="49" charset="-122"/>
              </a:rPr>
              <a:t>SF-2 </a:t>
            </a:r>
            <a:r>
              <a:rPr lang="zh-CN" altLang="en-US" sz="4267" dirty="0">
                <a:solidFill>
                  <a:srgbClr val="0033CC"/>
                </a:solidFill>
                <a:latin typeface="Times New Roman" panose="02020603050405020304" pitchFamily="18" charset="0"/>
                <a:ea typeface="仿宋" panose="02010609060101010101" pitchFamily="49" charset="-122"/>
              </a:rPr>
              <a:t>教师教育类研究与改革项目情况</a:t>
            </a:r>
          </a:p>
          <a:p>
            <a:r>
              <a:rPr lang="en-US" altLang="zh-CN" sz="4800" dirty="0">
                <a:solidFill>
                  <a:srgbClr val="0033CC"/>
                </a:solidFill>
                <a:latin typeface="Times New Roman" panose="02020603050405020304" pitchFamily="18" charset="0"/>
                <a:ea typeface="仿宋" panose="02010609060101010101" pitchFamily="49" charset="-122"/>
              </a:rPr>
              <a:t> </a:t>
            </a:r>
            <a:endParaRPr lang="zh-CN" altLang="en-US" sz="4800" dirty="0">
              <a:solidFill>
                <a:srgbClr val="0033CC"/>
              </a:solidFill>
              <a:latin typeface="Times New Roman" panose="02020603050405020304" pitchFamily="18" charset="0"/>
              <a:ea typeface="仿宋" panose="02010609060101010101" pitchFamily="49" charset="-122"/>
            </a:endParaRPr>
          </a:p>
        </p:txBody>
      </p:sp>
      <p:sp>
        <p:nvSpPr>
          <p:cNvPr id="9" name="矩形 8"/>
          <p:cNvSpPr/>
          <p:nvPr/>
        </p:nvSpPr>
        <p:spPr>
          <a:xfrm>
            <a:off x="761964" y="3429001"/>
            <a:ext cx="10720553" cy="5078313"/>
          </a:xfrm>
          <a:prstGeom prst="rect">
            <a:avLst/>
          </a:prstGeom>
        </p:spPr>
        <p:txBody>
          <a:bodyPr wrap="square" lIns="91440" tIns="45720" rIns="91440" bIns="45720">
            <a:spAutoFit/>
          </a:bodyPr>
          <a:lstStyle/>
          <a:p>
            <a:pPr marL="457189" indent="-457189" algn="just">
              <a:lnSpc>
                <a:spcPct val="150000"/>
              </a:lnSpc>
              <a:buFont typeface="Wingdings" panose="05000000000000000000" pitchFamily="2" charset="2"/>
              <a:buChar char="n"/>
              <a:defRPr/>
            </a:pPr>
            <a:r>
              <a:rPr lang="zh-CN" altLang="en-US" sz="2400" dirty="0">
                <a:latin typeface="Times New Roman" panose="02020603050405020304" pitchFamily="18" charset="0"/>
                <a:ea typeface="仿宋" panose="02010609060101010101" pitchFamily="49" charset="-122"/>
              </a:rPr>
              <a:t>本表只统计省级以上的教师教育类研究与改革项目。</a:t>
            </a:r>
            <a:r>
              <a:rPr lang="en-US" altLang="zh-CN" sz="2400" dirty="0">
                <a:latin typeface="Times New Roman" panose="02020603050405020304" pitchFamily="18" charset="0"/>
                <a:ea typeface="仿宋" panose="02010609060101010101" pitchFamily="49" charset="-122"/>
              </a:rPr>
              <a:t>(</a:t>
            </a:r>
            <a:r>
              <a:rPr lang="zh-CN" altLang="en-US" sz="2400" dirty="0">
                <a:latin typeface="Times New Roman" panose="02020603050405020304" pitchFamily="18" charset="0"/>
                <a:ea typeface="仿宋" panose="02010609060101010101" pitchFamily="49" charset="-122"/>
              </a:rPr>
              <a:t>不限于教改项目）</a:t>
            </a:r>
            <a:endParaRPr lang="en-US" altLang="zh-CN" sz="2400" dirty="0">
              <a:latin typeface="Times New Roman" panose="02020603050405020304" pitchFamily="18" charset="0"/>
              <a:ea typeface="仿宋" panose="02010609060101010101" pitchFamily="49" charset="-122"/>
            </a:endParaRPr>
          </a:p>
          <a:p>
            <a:pPr marL="457189" indent="-457189" algn="just">
              <a:lnSpc>
                <a:spcPct val="150000"/>
              </a:lnSpc>
              <a:buFont typeface="Wingdings" panose="05000000000000000000" pitchFamily="2" charset="2"/>
              <a:buChar char="n"/>
              <a:defRPr/>
            </a:pPr>
            <a:r>
              <a:rPr lang="zh-CN" altLang="en-US" sz="2400" dirty="0">
                <a:latin typeface="Times New Roman" panose="02020603050405020304" pitchFamily="18" charset="0"/>
                <a:ea typeface="仿宋" panose="02010609060101010101" pitchFamily="49" charset="-122"/>
              </a:rPr>
              <a:t>如主持教师不在基础表</a:t>
            </a:r>
            <a:r>
              <a:rPr lang="en-US" altLang="zh-CN" sz="2400" dirty="0">
                <a:latin typeface="Times New Roman" panose="02020603050405020304" pitchFamily="18" charset="0"/>
                <a:ea typeface="仿宋" panose="02010609060101010101" pitchFamily="49" charset="-122"/>
              </a:rPr>
              <a:t>1-5-1</a:t>
            </a:r>
            <a:r>
              <a:rPr lang="zh-CN" altLang="en-US" sz="2400" dirty="0">
                <a:latin typeface="Times New Roman" panose="02020603050405020304" pitchFamily="18" charset="0"/>
                <a:ea typeface="仿宋" panose="02010609060101010101" pitchFamily="49" charset="-122"/>
              </a:rPr>
              <a:t>内，可使用“</a:t>
            </a:r>
            <a:r>
              <a:rPr lang="en-US" sz="2400" dirty="0">
                <a:latin typeface="Times New Roman" panose="02020603050405020304" pitchFamily="18" charset="0"/>
                <a:ea typeface="仿宋" panose="02010609060101010101" pitchFamily="49" charset="-122"/>
              </a:rPr>
              <a:t>000000</a:t>
            </a:r>
            <a:r>
              <a:rPr lang="zh-CN" altLang="en-US" sz="2400" dirty="0">
                <a:latin typeface="Times New Roman" panose="02020603050405020304" pitchFamily="18" charset="0"/>
                <a:ea typeface="仿宋" panose="02010609060101010101" pitchFamily="49" charset="-122"/>
              </a:rPr>
              <a:t>”作为主持人工号。</a:t>
            </a:r>
            <a:endParaRPr lang="en-US" altLang="zh-CN" sz="2400" dirty="0">
              <a:latin typeface="Times New Roman" panose="02020603050405020304" pitchFamily="18" charset="0"/>
              <a:ea typeface="仿宋" panose="02010609060101010101" pitchFamily="49" charset="-122"/>
            </a:endParaRPr>
          </a:p>
          <a:p>
            <a:pPr marL="457189" indent="-457189" algn="just">
              <a:lnSpc>
                <a:spcPct val="150000"/>
              </a:lnSpc>
              <a:buFont typeface="Wingdings" panose="05000000000000000000" pitchFamily="2" charset="2"/>
              <a:buChar char="n"/>
              <a:defRPr/>
            </a:pPr>
            <a:r>
              <a:rPr lang="zh-CN" altLang="en-US" sz="2400" dirty="0">
                <a:latin typeface="Times New Roman" panose="02020603050405020304" pitchFamily="18" charset="0"/>
                <a:ea typeface="仿宋" panose="02010609060101010101" pitchFamily="49" charset="-122"/>
              </a:rPr>
              <a:t>时间数据，均为统计到年，例如：</a:t>
            </a:r>
            <a:r>
              <a:rPr lang="en-US" altLang="zh-CN" sz="2400" dirty="0">
                <a:latin typeface="Times New Roman" panose="02020603050405020304" pitchFamily="18" charset="0"/>
                <a:ea typeface="仿宋" panose="02010609060101010101" pitchFamily="49" charset="-122"/>
              </a:rPr>
              <a:t>2019</a:t>
            </a:r>
            <a:r>
              <a:rPr lang="zh-CN" altLang="en-US" sz="2400" dirty="0">
                <a:latin typeface="Times New Roman" panose="02020603050405020304" pitchFamily="18" charset="0"/>
                <a:ea typeface="仿宋" panose="02010609060101010101" pitchFamily="49" charset="-122"/>
              </a:rPr>
              <a:t>。</a:t>
            </a:r>
            <a:endParaRPr lang="en-US" altLang="zh-CN" sz="2400" dirty="0">
              <a:latin typeface="Times New Roman" panose="02020603050405020304" pitchFamily="18" charset="0"/>
              <a:ea typeface="仿宋" panose="02010609060101010101" pitchFamily="49" charset="-122"/>
            </a:endParaRPr>
          </a:p>
          <a:p>
            <a:pPr marL="457189" indent="-457189" algn="just">
              <a:lnSpc>
                <a:spcPct val="150000"/>
              </a:lnSpc>
              <a:buFont typeface="Wingdings" panose="05000000000000000000" pitchFamily="2" charset="2"/>
              <a:buChar char="n"/>
              <a:defRPr/>
            </a:pPr>
            <a:r>
              <a:rPr lang="zh-CN" altLang="en-US" sz="2400" dirty="0">
                <a:latin typeface="Times New Roman" panose="02020603050405020304" pitchFamily="18" charset="0"/>
                <a:ea typeface="仿宋" panose="02010609060101010101" pitchFamily="49" charset="-122"/>
              </a:rPr>
              <a:t>其他指标解释，可参照表</a:t>
            </a:r>
            <a:r>
              <a:rPr lang="en-US" altLang="zh-CN" sz="2400" dirty="0">
                <a:latin typeface="Times New Roman" panose="02020603050405020304" pitchFamily="18" charset="0"/>
                <a:ea typeface="仿宋" panose="02010609060101010101" pitchFamily="49" charset="-122"/>
              </a:rPr>
              <a:t>7-2-3</a:t>
            </a:r>
            <a:r>
              <a:rPr lang="zh-CN" altLang="en-US" sz="2400" dirty="0">
                <a:latin typeface="Times New Roman" panose="02020603050405020304" pitchFamily="18" charset="0"/>
                <a:ea typeface="仿宋" panose="02010609060101010101" pitchFamily="49" charset="-122"/>
              </a:rPr>
              <a:t>的内涵解读。</a:t>
            </a:r>
            <a:endParaRPr lang="en-US" altLang="zh-CN" sz="2400" dirty="0">
              <a:latin typeface="Times New Roman" panose="02020603050405020304" pitchFamily="18" charset="0"/>
              <a:ea typeface="仿宋" panose="02010609060101010101" pitchFamily="49" charset="-122"/>
            </a:endParaRPr>
          </a:p>
          <a:p>
            <a:pPr marL="457189" indent="-457189" algn="just">
              <a:lnSpc>
                <a:spcPct val="150000"/>
              </a:lnSpc>
              <a:buFont typeface="Wingdings" panose="05000000000000000000" pitchFamily="2" charset="2"/>
              <a:buChar char="n"/>
              <a:defRPr/>
            </a:pPr>
            <a:r>
              <a:rPr lang="zh-CN" altLang="en-US" sz="2400" dirty="0">
                <a:latin typeface="Times New Roman" panose="02020603050405020304" pitchFamily="18" charset="0"/>
                <a:ea typeface="仿宋" panose="02010609060101010101" pitchFamily="49" charset="-122"/>
              </a:rPr>
              <a:t>填报范围包括</a:t>
            </a:r>
            <a:r>
              <a:rPr lang="en-US" altLang="zh-CN" sz="2400" dirty="0">
                <a:solidFill>
                  <a:srgbClr val="FF0000"/>
                </a:solidFill>
                <a:latin typeface="Times New Roman" panose="02020603050405020304" pitchFamily="18" charset="0"/>
                <a:ea typeface="仿宋" panose="02010609060101010101" pitchFamily="49" charset="-122"/>
              </a:rPr>
              <a:t>2019</a:t>
            </a:r>
            <a:r>
              <a:rPr lang="zh-CN" altLang="en-US" sz="2400" dirty="0">
                <a:solidFill>
                  <a:srgbClr val="FF0000"/>
                </a:solidFill>
                <a:latin typeface="Times New Roman" panose="02020603050405020304" pitchFamily="18" charset="0"/>
                <a:ea typeface="仿宋" panose="02010609060101010101" pitchFamily="49" charset="-122"/>
              </a:rPr>
              <a:t>年立项</a:t>
            </a:r>
            <a:r>
              <a:rPr lang="zh-CN" altLang="en-US" sz="2400" dirty="0">
                <a:latin typeface="Times New Roman" panose="02020603050405020304" pitchFamily="18" charset="0"/>
                <a:ea typeface="仿宋" panose="02010609060101010101" pitchFamily="49" charset="-122"/>
              </a:rPr>
              <a:t>的所有项目（</a:t>
            </a:r>
            <a:r>
              <a:rPr lang="en-US" altLang="zh-CN" sz="2400" dirty="0">
                <a:latin typeface="Times New Roman" panose="02020603050405020304" pitchFamily="18" charset="0"/>
                <a:ea typeface="仿宋" panose="02010609060101010101" pitchFamily="49" charset="-122"/>
              </a:rPr>
              <a:t>SF-3</a:t>
            </a:r>
            <a:r>
              <a:rPr lang="zh-CN" altLang="en-US" sz="2400" dirty="0">
                <a:latin typeface="Times New Roman" panose="02020603050405020304" pitchFamily="18" charset="0"/>
                <a:ea typeface="仿宋" panose="02010609060101010101" pitchFamily="49" charset="-122"/>
              </a:rPr>
              <a:t>表同理）</a:t>
            </a:r>
            <a:endParaRPr lang="en-US" altLang="zh-CN" sz="2400" dirty="0">
              <a:latin typeface="Times New Roman" panose="02020603050405020304" pitchFamily="18" charset="0"/>
              <a:ea typeface="仿宋" panose="02010609060101010101" pitchFamily="49" charset="-122"/>
            </a:endParaRPr>
          </a:p>
          <a:p>
            <a:pPr marL="457189" indent="-457189" algn="just">
              <a:lnSpc>
                <a:spcPct val="150000"/>
              </a:lnSpc>
              <a:buFont typeface="Wingdings" panose="05000000000000000000" pitchFamily="2" charset="2"/>
              <a:buChar char="n"/>
              <a:defRPr/>
            </a:pPr>
            <a:endParaRPr lang="en-US" altLang="zh-CN" sz="2400" dirty="0">
              <a:latin typeface="Times New Roman" panose="02020603050405020304" pitchFamily="18" charset="0"/>
              <a:ea typeface="仿宋" panose="02010609060101010101" pitchFamily="49" charset="-122"/>
            </a:endParaRPr>
          </a:p>
          <a:p>
            <a:pPr marL="457189" indent="-457189" algn="just">
              <a:lnSpc>
                <a:spcPct val="150000"/>
              </a:lnSpc>
              <a:buFont typeface="Wingdings" panose="05000000000000000000" pitchFamily="2" charset="2"/>
              <a:buChar char="n"/>
              <a:defRPr/>
            </a:pPr>
            <a:endParaRPr lang="en-US" altLang="zh-CN" sz="2400" dirty="0">
              <a:latin typeface="Times New Roman" panose="02020603050405020304" pitchFamily="18" charset="0"/>
              <a:ea typeface="仿宋" panose="02010609060101010101" pitchFamily="49" charset="-122"/>
            </a:endParaRPr>
          </a:p>
          <a:p>
            <a:pPr marL="457189" indent="-457189" algn="just">
              <a:lnSpc>
                <a:spcPct val="150000"/>
              </a:lnSpc>
              <a:defRPr/>
            </a:pPr>
            <a:endParaRPr lang="en-US" altLang="zh-CN" sz="2400" dirty="0" bmk="_Toc392188109">
              <a:solidFill>
                <a:srgbClr val="FF0000"/>
              </a:solidFill>
              <a:latin typeface="Times New Roman" panose="02020603050405020304" pitchFamily="18" charset="0"/>
              <a:ea typeface="仿宋" panose="02010609060101010101" pitchFamily="49" charset="-122"/>
              <a:cs typeface="楷体" panose="02010609060101010101" pitchFamily="49" charset="-122"/>
            </a:endParaRPr>
          </a:p>
          <a:p>
            <a:pPr marL="457189" indent="-457189" algn="just">
              <a:lnSpc>
                <a:spcPct val="150000"/>
              </a:lnSpc>
              <a:buFont typeface="Wingdings" panose="05000000000000000000" pitchFamily="2" charset="2"/>
              <a:buChar char="n"/>
              <a:defRPr/>
            </a:pPr>
            <a:endParaRPr lang="en-US" altLang="zh-CN" sz="2400" dirty="0" bmk="_Toc392188109">
              <a:solidFill>
                <a:srgbClr val="FF0000"/>
              </a:solidFill>
              <a:latin typeface="Times New Roman" panose="02020603050405020304" pitchFamily="18" charset="0"/>
              <a:ea typeface="仿宋" panose="02010609060101010101" pitchFamily="49" charset="-122"/>
              <a:cs typeface="楷体" panose="02010609060101010101" pitchFamily="49" charset="-122"/>
            </a:endParaRPr>
          </a:p>
        </p:txBody>
      </p:sp>
      <p:graphicFrame>
        <p:nvGraphicFramePr>
          <p:cNvPr id="3" name="表格 2">
            <a:extLst>
              <a:ext uri="{FF2B5EF4-FFF2-40B4-BE49-F238E27FC236}">
                <a16:creationId xmlns:a16="http://schemas.microsoft.com/office/drawing/2014/main" xmlns="" id="{206106CF-4D34-4894-97A6-A60C08F1FB06}"/>
              </a:ext>
            </a:extLst>
          </p:cNvPr>
          <p:cNvGraphicFramePr>
            <a:graphicFrameLocks noGrp="1"/>
          </p:cNvGraphicFramePr>
          <p:nvPr>
            <p:extLst>
              <p:ext uri="{D42A27DB-BD31-4B8C-83A1-F6EECF244321}">
                <p14:modId xmlns:p14="http://schemas.microsoft.com/office/powerpoint/2010/main" val="2498868118"/>
              </p:ext>
            </p:extLst>
          </p:nvPr>
        </p:nvGraphicFramePr>
        <p:xfrm>
          <a:off x="955414" y="886191"/>
          <a:ext cx="9572640" cy="2542808"/>
        </p:xfrm>
        <a:graphic>
          <a:graphicData uri="http://schemas.openxmlformats.org/drawingml/2006/table">
            <a:tbl>
              <a:tblPr firstRow="1" firstCol="1" bandRow="1"/>
              <a:tblGrid>
                <a:gridCol w="1390221">
                  <a:extLst>
                    <a:ext uri="{9D8B030D-6E8A-4147-A177-3AD203B41FA5}">
                      <a16:colId xmlns:a16="http://schemas.microsoft.com/office/drawing/2014/main" xmlns="" val="437131646"/>
                    </a:ext>
                  </a:extLst>
                </a:gridCol>
                <a:gridCol w="1190043">
                  <a:extLst>
                    <a:ext uri="{9D8B030D-6E8A-4147-A177-3AD203B41FA5}">
                      <a16:colId xmlns:a16="http://schemas.microsoft.com/office/drawing/2014/main" xmlns="" val="3351975530"/>
                    </a:ext>
                  </a:extLst>
                </a:gridCol>
                <a:gridCol w="630500">
                  <a:extLst>
                    <a:ext uri="{9D8B030D-6E8A-4147-A177-3AD203B41FA5}">
                      <a16:colId xmlns:a16="http://schemas.microsoft.com/office/drawing/2014/main" xmlns="" val="311366479"/>
                    </a:ext>
                  </a:extLst>
                </a:gridCol>
                <a:gridCol w="968293">
                  <a:extLst>
                    <a:ext uri="{9D8B030D-6E8A-4147-A177-3AD203B41FA5}">
                      <a16:colId xmlns:a16="http://schemas.microsoft.com/office/drawing/2014/main" xmlns="" val="2049883815"/>
                    </a:ext>
                  </a:extLst>
                </a:gridCol>
                <a:gridCol w="901011">
                  <a:extLst>
                    <a:ext uri="{9D8B030D-6E8A-4147-A177-3AD203B41FA5}">
                      <a16:colId xmlns:a16="http://schemas.microsoft.com/office/drawing/2014/main" xmlns="" val="3330066142"/>
                    </a:ext>
                  </a:extLst>
                </a:gridCol>
                <a:gridCol w="826794">
                  <a:extLst>
                    <a:ext uri="{9D8B030D-6E8A-4147-A177-3AD203B41FA5}">
                      <a16:colId xmlns:a16="http://schemas.microsoft.com/office/drawing/2014/main" xmlns="" val="1731991116"/>
                    </a:ext>
                  </a:extLst>
                </a:gridCol>
                <a:gridCol w="1205510">
                  <a:extLst>
                    <a:ext uri="{9D8B030D-6E8A-4147-A177-3AD203B41FA5}">
                      <a16:colId xmlns:a16="http://schemas.microsoft.com/office/drawing/2014/main" xmlns="" val="950189916"/>
                    </a:ext>
                  </a:extLst>
                </a:gridCol>
                <a:gridCol w="1144472">
                  <a:extLst>
                    <a:ext uri="{9D8B030D-6E8A-4147-A177-3AD203B41FA5}">
                      <a16:colId xmlns:a16="http://schemas.microsoft.com/office/drawing/2014/main" xmlns="" val="4211034078"/>
                    </a:ext>
                  </a:extLst>
                </a:gridCol>
                <a:gridCol w="1315796">
                  <a:extLst>
                    <a:ext uri="{9D8B030D-6E8A-4147-A177-3AD203B41FA5}">
                      <a16:colId xmlns:a16="http://schemas.microsoft.com/office/drawing/2014/main" xmlns="" val="559078517"/>
                    </a:ext>
                  </a:extLst>
                </a:gridCol>
              </a:tblGrid>
              <a:tr h="752108">
                <a:tc>
                  <a:txBody>
                    <a:bodyPr/>
                    <a:lstStyle/>
                    <a:p>
                      <a:pPr algn="ctr">
                        <a:spcAft>
                          <a:spcPts val="0"/>
                        </a:spcAft>
                      </a:pPr>
                      <a:r>
                        <a:rPr lang="zh-CN" sz="1800" b="1" kern="100">
                          <a:effectLst/>
                          <a:latin typeface="Times New Roman" panose="02020603050405020304" pitchFamily="18" charset="0"/>
                          <a:ea typeface="仿宋" panose="02010609060101010101" pitchFamily="49" charset="-122"/>
                          <a:cs typeface="Times New Roman" panose="02020603050405020304" pitchFamily="18" charset="0"/>
                        </a:rPr>
                        <a:t>项目名称</a:t>
                      </a:r>
                      <a:endParaRPr lang="zh-CN" sz="1800" kern="10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b="1" kern="100">
                          <a:effectLst/>
                          <a:latin typeface="Times New Roman" panose="02020603050405020304" pitchFamily="18" charset="0"/>
                          <a:ea typeface="仿宋" panose="02010609060101010101" pitchFamily="49" charset="-122"/>
                          <a:cs typeface="Times New Roman" panose="02020603050405020304" pitchFamily="18" charset="0"/>
                        </a:rPr>
                        <a:t>立项编号或批准文号</a:t>
                      </a:r>
                      <a:endParaRPr lang="zh-CN" sz="1800" kern="10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CN" sz="1800" b="1" kern="100">
                          <a:effectLst/>
                          <a:latin typeface="Times New Roman" panose="02020603050405020304" pitchFamily="18" charset="0"/>
                          <a:ea typeface="仿宋" panose="02010609060101010101" pitchFamily="49" charset="-122"/>
                          <a:cs typeface="Times New Roman" panose="02020603050405020304" pitchFamily="18" charset="0"/>
                        </a:rPr>
                        <a:t>主持人</a:t>
                      </a:r>
                      <a:endParaRPr lang="zh-CN" sz="1800" kern="10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b="1" kern="100">
                          <a:effectLst/>
                          <a:latin typeface="Times New Roman" panose="02020603050405020304" pitchFamily="18" charset="0"/>
                          <a:ea typeface="仿宋" panose="02010609060101010101" pitchFamily="49" charset="-122"/>
                          <a:cs typeface="Times New Roman" panose="02020603050405020304" pitchFamily="18" charset="0"/>
                        </a:rPr>
                        <a:t>主持人工号</a:t>
                      </a:r>
                      <a:endParaRPr lang="zh-CN" sz="1800" kern="10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b="1" kern="100">
                          <a:effectLst/>
                          <a:latin typeface="Times New Roman" panose="02020603050405020304" pitchFamily="18" charset="0"/>
                          <a:ea typeface="仿宋" panose="02010609060101010101" pitchFamily="49" charset="-122"/>
                          <a:cs typeface="Times New Roman" panose="02020603050405020304" pitchFamily="18" charset="0"/>
                        </a:rPr>
                        <a:t>级别</a:t>
                      </a:r>
                      <a:endParaRPr lang="zh-CN" sz="1800" kern="10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b="1" kern="100">
                          <a:effectLst/>
                          <a:latin typeface="Times New Roman" panose="02020603050405020304" pitchFamily="18" charset="0"/>
                          <a:ea typeface="仿宋" panose="02010609060101010101" pitchFamily="49" charset="-122"/>
                          <a:cs typeface="Times New Roman" panose="02020603050405020304" pitchFamily="18" charset="0"/>
                        </a:rPr>
                        <a:t>立项时间</a:t>
                      </a:r>
                      <a:endParaRPr lang="zh-CN" sz="1800" kern="10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b="1" kern="100">
                          <a:effectLst/>
                          <a:latin typeface="Times New Roman" panose="02020603050405020304" pitchFamily="18" charset="0"/>
                          <a:ea typeface="仿宋" panose="02010609060101010101" pitchFamily="49" charset="-122"/>
                          <a:cs typeface="Times New Roman" panose="02020603050405020304" pitchFamily="18" charset="0"/>
                        </a:rPr>
                        <a:t>结题验收</a:t>
                      </a:r>
                      <a:endParaRPr lang="zh-CN" sz="1800" kern="100">
                        <a:effectLst/>
                        <a:latin typeface="Times New Roman" panose="02020603050405020304" pitchFamily="18" charset="0"/>
                        <a:ea typeface="仿宋" panose="02010609060101010101" pitchFamily="49" charset="-122"/>
                        <a:cs typeface="黑体" panose="02010609060101010101" pitchFamily="49" charset="-122"/>
                      </a:endParaRPr>
                    </a:p>
                    <a:p>
                      <a:pPr algn="ctr">
                        <a:spcAft>
                          <a:spcPts val="0"/>
                        </a:spcAft>
                      </a:pPr>
                      <a:r>
                        <a:rPr lang="zh-CN" sz="1800" b="1" kern="100">
                          <a:effectLst/>
                          <a:latin typeface="Times New Roman" panose="02020603050405020304" pitchFamily="18" charset="0"/>
                          <a:ea typeface="仿宋" panose="02010609060101010101" pitchFamily="49" charset="-122"/>
                          <a:cs typeface="Times New Roman" panose="02020603050405020304" pitchFamily="18" charset="0"/>
                        </a:rPr>
                        <a:t>或鉴定时间</a:t>
                      </a:r>
                      <a:endParaRPr lang="zh-CN" sz="1800" kern="10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b="1" kern="100">
                          <a:effectLst/>
                          <a:latin typeface="Times New Roman" panose="02020603050405020304" pitchFamily="18" charset="0"/>
                          <a:ea typeface="仿宋" panose="02010609060101010101" pitchFamily="49" charset="-122"/>
                          <a:cs typeface="Times New Roman" panose="02020603050405020304" pitchFamily="18" charset="0"/>
                        </a:rPr>
                        <a:t>经费（万元）</a:t>
                      </a:r>
                      <a:endParaRPr lang="zh-CN" sz="1800" kern="10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b="1" kern="100">
                          <a:effectLst/>
                          <a:latin typeface="Times New Roman" panose="02020603050405020304" pitchFamily="18" charset="0"/>
                          <a:ea typeface="仿宋" panose="02010609060101010101" pitchFamily="49" charset="-122"/>
                          <a:cs typeface="Times New Roman" panose="02020603050405020304" pitchFamily="18" charset="0"/>
                        </a:rPr>
                        <a:t>参与教师数（人）</a:t>
                      </a:r>
                      <a:endParaRPr lang="zh-CN" sz="1800" kern="10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58049256"/>
                  </a:ext>
                </a:extLst>
              </a:tr>
              <a:tr h="552519">
                <a:tc>
                  <a:txBody>
                    <a:bodyPr/>
                    <a:lstStyle/>
                    <a:p>
                      <a:pPr algn="ctr">
                        <a:spcAft>
                          <a:spcPts val="0"/>
                        </a:spcAft>
                      </a:pPr>
                      <a:r>
                        <a:rPr lang="en-US" sz="1800" b="1"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800" kern="10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800" kern="10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800" b="1"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800" kern="10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800" kern="10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100">
                          <a:effectLst/>
                          <a:latin typeface="Times New Roman" panose="02020603050405020304" pitchFamily="18" charset="0"/>
                          <a:ea typeface="仿宋" panose="02010609060101010101" pitchFamily="49" charset="-122"/>
                          <a:cs typeface="Times New Roman" panose="02020603050405020304" pitchFamily="18" charset="0"/>
                        </a:rPr>
                        <a:t>下拉选择</a:t>
                      </a:r>
                      <a:endParaRPr lang="zh-CN" sz="1800" kern="10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800" kern="10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800" kern="10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800" kern="10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800" kern="10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24307075"/>
                  </a:ext>
                </a:extLst>
              </a:tr>
              <a:tr h="1058793">
                <a:tc>
                  <a:txBody>
                    <a:bodyPr/>
                    <a:lstStyle/>
                    <a:p>
                      <a:pPr algn="ctr">
                        <a:spcAft>
                          <a:spcPts val="0"/>
                        </a:spcAft>
                      </a:pPr>
                      <a:r>
                        <a:rPr lang="zh-CN" sz="1800" b="1" kern="100">
                          <a:effectLst/>
                          <a:latin typeface="Times New Roman" panose="02020603050405020304" pitchFamily="18" charset="0"/>
                          <a:ea typeface="仿宋" panose="02010609060101010101" pitchFamily="49" charset="-122"/>
                          <a:cs typeface="黑体" panose="02010609060101010101" pitchFamily="49" charset="-122"/>
                        </a:rPr>
                        <a:t>师范类专业认证下教师教育课程体系改革</a:t>
                      </a:r>
                      <a:endParaRPr lang="zh-CN" sz="1800" kern="10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a:effectLst/>
                          <a:latin typeface="Times New Roman" panose="02020603050405020304" pitchFamily="18" charset="0"/>
                          <a:ea typeface="仿宋" panose="02010609060101010101" pitchFamily="49" charset="-122"/>
                          <a:cs typeface="黑体" panose="02010609060101010101" pitchFamily="49" charset="-122"/>
                        </a:rPr>
                        <a:t>201800010</a:t>
                      </a:r>
                      <a:endParaRPr lang="zh-CN" sz="1800" kern="10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CN" sz="1800" b="1" kern="100">
                          <a:effectLst/>
                          <a:latin typeface="Times New Roman" panose="02020603050405020304" pitchFamily="18" charset="0"/>
                          <a:ea typeface="仿宋" panose="02010609060101010101" pitchFamily="49" charset="-122"/>
                          <a:cs typeface="黑体" panose="02010609060101010101" pitchFamily="49" charset="-122"/>
                        </a:rPr>
                        <a:t>李小</a:t>
                      </a:r>
                      <a:endParaRPr lang="zh-CN" sz="1800" kern="10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a:effectLst/>
                          <a:latin typeface="Times New Roman" panose="02020603050405020304" pitchFamily="18" charset="0"/>
                          <a:ea typeface="仿宋" panose="02010609060101010101" pitchFamily="49" charset="-122"/>
                          <a:cs typeface="黑体" panose="02010609060101010101" pitchFamily="49" charset="-122"/>
                        </a:rPr>
                        <a:t>010101</a:t>
                      </a:r>
                      <a:endParaRPr lang="zh-CN" sz="1800" kern="10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800" b="1" kern="100">
                          <a:effectLst/>
                          <a:latin typeface="Times New Roman" panose="02020603050405020304" pitchFamily="18" charset="0"/>
                          <a:ea typeface="仿宋" panose="02010609060101010101" pitchFamily="49" charset="-122"/>
                          <a:cs typeface="Times New Roman" panose="02020603050405020304" pitchFamily="18" charset="0"/>
                        </a:rPr>
                        <a:t>省部级</a:t>
                      </a:r>
                      <a:endParaRPr lang="zh-CN" sz="1800" kern="10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a:effectLst/>
                          <a:latin typeface="Times New Roman" panose="02020603050405020304" pitchFamily="18" charset="0"/>
                          <a:ea typeface="仿宋" panose="02010609060101010101" pitchFamily="49" charset="-122"/>
                          <a:cs typeface="黑体" panose="02010609060101010101" pitchFamily="49" charset="-122"/>
                        </a:rPr>
                        <a:t>2018</a:t>
                      </a:r>
                      <a:endParaRPr lang="zh-CN" sz="1800" kern="10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a:effectLst/>
                          <a:latin typeface="Times New Roman" panose="02020603050405020304" pitchFamily="18" charset="0"/>
                          <a:ea typeface="仿宋" panose="02010609060101010101" pitchFamily="49" charset="-122"/>
                          <a:cs typeface="黑体" panose="02010609060101010101" pitchFamily="49" charset="-122"/>
                        </a:rPr>
                        <a:t>2020</a:t>
                      </a:r>
                      <a:endParaRPr lang="zh-CN" sz="1800" kern="10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a:effectLst/>
                          <a:latin typeface="Times New Roman" panose="02020603050405020304" pitchFamily="18" charset="0"/>
                          <a:ea typeface="仿宋" panose="02010609060101010101" pitchFamily="49" charset="-122"/>
                          <a:cs typeface="黑体" panose="02010609060101010101" pitchFamily="49" charset="-122"/>
                        </a:rPr>
                        <a:t>5</a:t>
                      </a:r>
                      <a:endParaRPr lang="zh-CN" sz="1800" kern="10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a:effectLst/>
                          <a:latin typeface="Times New Roman" panose="02020603050405020304" pitchFamily="18" charset="0"/>
                          <a:ea typeface="仿宋" panose="02010609060101010101" pitchFamily="49" charset="-122"/>
                          <a:cs typeface="黑体" panose="02010609060101010101" pitchFamily="49" charset="-122"/>
                        </a:rPr>
                        <a:t>7</a:t>
                      </a:r>
                      <a:endParaRPr lang="zh-CN" sz="18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19050" marR="1905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07389060"/>
                  </a:ext>
                </a:extLst>
              </a:tr>
            </a:tbl>
          </a:graphicData>
        </a:graphic>
      </p:graphicFrame>
    </p:spTree>
    <p:extLst>
      <p:ext uri="{BB962C8B-B14F-4D97-AF65-F5344CB8AC3E}">
        <p14:creationId xmlns:p14="http://schemas.microsoft.com/office/powerpoint/2010/main" val="25017022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1239536" cy="1118319"/>
          </a:xfrm>
          <a:prstGeom prst="rect">
            <a:avLst/>
          </a:prstGeom>
          <a:noFill/>
        </p:spPr>
        <p:txBody>
          <a:bodyPr wrap="square" lIns="91440" tIns="45720" rIns="91440" bIns="45720" rtlCol="0">
            <a:spAutoFit/>
          </a:bodyPr>
          <a:lstStyle/>
          <a:p>
            <a:r>
              <a:rPr lang="en-US" altLang="zh-CN" sz="4267" dirty="0">
                <a:solidFill>
                  <a:srgbClr val="0033CC"/>
                </a:solidFill>
                <a:latin typeface="Times New Roman" panose="02020603050405020304" pitchFamily="18" charset="0"/>
                <a:ea typeface="仿宋" panose="02010609060101010101" pitchFamily="49" charset="-122"/>
              </a:rPr>
              <a:t>SF-3 </a:t>
            </a:r>
            <a:r>
              <a:rPr lang="zh-CN" altLang="en-US" sz="4267" dirty="0">
                <a:solidFill>
                  <a:srgbClr val="0033CC"/>
                </a:solidFill>
                <a:latin typeface="Times New Roman" panose="02020603050405020304" pitchFamily="18" charset="0"/>
                <a:ea typeface="仿宋" panose="02010609060101010101" pitchFamily="49" charset="-122"/>
              </a:rPr>
              <a:t>教师主持基础教育领域横向研究项目情况</a:t>
            </a:r>
          </a:p>
          <a:p>
            <a:r>
              <a:rPr lang="en-US" altLang="zh-CN" sz="2400" b="1" dirty="0">
                <a:latin typeface="Times New Roman" panose="02020603050405020304" pitchFamily="18" charset="0"/>
                <a:ea typeface="仿宋" panose="02010609060101010101" pitchFamily="49" charset="-122"/>
              </a:rPr>
              <a:t> </a:t>
            </a:r>
            <a:endParaRPr lang="zh-CN" altLang="en-US" sz="2400" b="1" dirty="0">
              <a:latin typeface="Times New Roman" panose="02020603050405020304" pitchFamily="18" charset="0"/>
              <a:ea typeface="仿宋" panose="02010609060101010101" pitchFamily="49" charset="-122"/>
            </a:endParaRPr>
          </a:p>
        </p:txBody>
      </p:sp>
      <p:sp>
        <p:nvSpPr>
          <p:cNvPr id="9" name="矩形 8"/>
          <p:cNvSpPr/>
          <p:nvPr/>
        </p:nvSpPr>
        <p:spPr>
          <a:xfrm>
            <a:off x="761964" y="3210849"/>
            <a:ext cx="10720553" cy="7226978"/>
          </a:xfrm>
          <a:prstGeom prst="rect">
            <a:avLst/>
          </a:prstGeom>
        </p:spPr>
        <p:txBody>
          <a:bodyPr wrap="square" lIns="91440" tIns="45720" rIns="91440" bIns="45720">
            <a:spAutoFit/>
          </a:bodyPr>
          <a:lstStyle/>
          <a:p>
            <a:pPr marL="457189" indent="-457189" algn="just">
              <a:lnSpc>
                <a:spcPct val="150000"/>
              </a:lnSpc>
              <a:buFont typeface="Wingdings" panose="05000000000000000000" pitchFamily="2" charset="2"/>
              <a:buChar char="n"/>
              <a:defRPr/>
            </a:pPr>
            <a:r>
              <a:rPr lang="zh-CN" altLang="en-US" sz="2400" dirty="0">
                <a:latin typeface="Times New Roman" panose="02020603050405020304" pitchFamily="18" charset="0"/>
                <a:ea typeface="仿宋" panose="02010609060101010101" pitchFamily="49" charset="-122"/>
              </a:rPr>
              <a:t>基础教育领域横向研究项目：（</a:t>
            </a:r>
            <a:r>
              <a:rPr lang="en-US" sz="2400" dirty="0">
                <a:latin typeface="Times New Roman" panose="02020603050405020304" pitchFamily="18" charset="0"/>
                <a:ea typeface="仿宋" panose="02010609060101010101" pitchFamily="49" charset="-122"/>
              </a:rPr>
              <a:t>1</a:t>
            </a:r>
            <a:r>
              <a:rPr lang="zh-CN" altLang="en-US" sz="2400" dirty="0">
                <a:latin typeface="Times New Roman" panose="02020603050405020304" pitchFamily="18" charset="0"/>
                <a:ea typeface="仿宋" panose="02010609060101010101" pitchFamily="49" charset="-122"/>
              </a:rPr>
              <a:t>）经地方政府批准的基础教育研究项目；（</a:t>
            </a:r>
            <a:r>
              <a:rPr lang="en-US" sz="2400" dirty="0">
                <a:latin typeface="Times New Roman" panose="02020603050405020304" pitchFamily="18" charset="0"/>
                <a:ea typeface="仿宋" panose="02010609060101010101" pitchFamily="49" charset="-122"/>
              </a:rPr>
              <a:t>2</a:t>
            </a:r>
            <a:r>
              <a:rPr lang="zh-CN" altLang="en-US" sz="2400" dirty="0">
                <a:latin typeface="Times New Roman" panose="02020603050405020304" pitchFamily="18" charset="0"/>
                <a:ea typeface="仿宋" panose="02010609060101010101" pitchFamily="49" charset="-122"/>
              </a:rPr>
              <a:t>）经教育行政部门批准的基础教育研究项目；（</a:t>
            </a:r>
            <a:r>
              <a:rPr lang="en-US" sz="2400" dirty="0">
                <a:latin typeface="Times New Roman" panose="02020603050405020304" pitchFamily="18" charset="0"/>
                <a:ea typeface="仿宋" panose="02010609060101010101" pitchFamily="49" charset="-122"/>
              </a:rPr>
              <a:t>3</a:t>
            </a:r>
            <a:r>
              <a:rPr lang="zh-CN" altLang="en-US" sz="2400" dirty="0">
                <a:latin typeface="Times New Roman" panose="02020603050405020304" pitchFamily="18" charset="0"/>
                <a:ea typeface="仿宋" panose="02010609060101010101" pitchFamily="49" charset="-122"/>
              </a:rPr>
              <a:t>）与基础教育学校签署的研究项目</a:t>
            </a:r>
            <a:r>
              <a:rPr lang="zh-CN" altLang="en-US" sz="2400" dirty="0">
                <a:solidFill>
                  <a:srgbClr val="FF0000"/>
                </a:solidFill>
                <a:latin typeface="Times New Roman" panose="02020603050405020304" pitchFamily="18" charset="0"/>
                <a:ea typeface="仿宋" panose="02010609060101010101" pitchFamily="49" charset="-122"/>
              </a:rPr>
              <a:t>。（仅填报自然年立项项目）</a:t>
            </a:r>
            <a:endParaRPr lang="en-US" altLang="zh-CN" sz="2400" dirty="0">
              <a:solidFill>
                <a:srgbClr val="FF0000"/>
              </a:solidFill>
              <a:latin typeface="Times New Roman" panose="02020603050405020304" pitchFamily="18" charset="0"/>
              <a:ea typeface="仿宋" panose="02010609060101010101" pitchFamily="49" charset="-122"/>
            </a:endParaRPr>
          </a:p>
          <a:p>
            <a:pPr marL="457189" indent="-457189" algn="just">
              <a:lnSpc>
                <a:spcPct val="150000"/>
              </a:lnSpc>
              <a:buFont typeface="Wingdings" panose="05000000000000000000" pitchFamily="2" charset="2"/>
              <a:buChar char="n"/>
              <a:defRPr/>
            </a:pPr>
            <a:r>
              <a:rPr lang="zh-CN" altLang="en-US" sz="2400" dirty="0">
                <a:latin typeface="Times New Roman" panose="02020603050405020304" pitchFamily="18" charset="0"/>
                <a:ea typeface="仿宋" panose="02010609060101010101" pitchFamily="49" charset="-122"/>
              </a:rPr>
              <a:t>如主持教师不在基础表</a:t>
            </a:r>
            <a:r>
              <a:rPr lang="en-US" altLang="zh-CN" sz="2400" dirty="0">
                <a:latin typeface="Times New Roman" panose="02020603050405020304" pitchFamily="18" charset="0"/>
                <a:ea typeface="仿宋" panose="02010609060101010101" pitchFamily="49" charset="-122"/>
              </a:rPr>
              <a:t>1-5-1</a:t>
            </a:r>
            <a:r>
              <a:rPr lang="zh-CN" altLang="en-US" sz="2400" dirty="0">
                <a:latin typeface="Times New Roman" panose="02020603050405020304" pitchFamily="18" charset="0"/>
                <a:ea typeface="仿宋" panose="02010609060101010101" pitchFamily="49" charset="-122"/>
              </a:rPr>
              <a:t>内，可使用“</a:t>
            </a:r>
            <a:r>
              <a:rPr lang="en-US" sz="2400" dirty="0">
                <a:latin typeface="Times New Roman" panose="02020603050405020304" pitchFamily="18" charset="0"/>
                <a:ea typeface="仿宋" panose="02010609060101010101" pitchFamily="49" charset="-122"/>
              </a:rPr>
              <a:t>000000</a:t>
            </a:r>
            <a:r>
              <a:rPr lang="zh-CN" altLang="en-US" sz="2400" dirty="0">
                <a:latin typeface="Times New Roman" panose="02020603050405020304" pitchFamily="18" charset="0"/>
                <a:ea typeface="仿宋" panose="02010609060101010101" pitchFamily="49" charset="-122"/>
              </a:rPr>
              <a:t>”作为主持人工号。</a:t>
            </a:r>
            <a:endParaRPr lang="en-US" altLang="zh-CN" sz="2400" dirty="0">
              <a:latin typeface="Times New Roman" panose="02020603050405020304" pitchFamily="18" charset="0"/>
              <a:ea typeface="仿宋" panose="02010609060101010101" pitchFamily="49" charset="-122"/>
            </a:endParaRPr>
          </a:p>
          <a:p>
            <a:pPr marL="457189" indent="-457189" algn="just">
              <a:lnSpc>
                <a:spcPct val="150000"/>
              </a:lnSpc>
              <a:buFont typeface="Wingdings" panose="05000000000000000000" pitchFamily="2" charset="2"/>
              <a:buChar char="n"/>
              <a:defRPr/>
            </a:pPr>
            <a:r>
              <a:rPr lang="zh-CN" altLang="en-US" sz="2400" dirty="0">
                <a:latin typeface="Times New Roman" panose="02020603050405020304" pitchFamily="18" charset="0"/>
                <a:ea typeface="仿宋" panose="02010609060101010101" pitchFamily="49" charset="-122"/>
              </a:rPr>
              <a:t>级别：省级、市级、区县级、其他。</a:t>
            </a:r>
            <a:endParaRPr lang="en-US" altLang="zh-CN" sz="2400" dirty="0">
              <a:latin typeface="Times New Roman" panose="02020603050405020304" pitchFamily="18" charset="0"/>
              <a:ea typeface="仿宋" panose="02010609060101010101" pitchFamily="49" charset="-122"/>
            </a:endParaRPr>
          </a:p>
          <a:p>
            <a:pPr marL="457189" indent="-457189" algn="just">
              <a:lnSpc>
                <a:spcPct val="150000"/>
              </a:lnSpc>
              <a:buFont typeface="Wingdings" panose="05000000000000000000" pitchFamily="2" charset="2"/>
              <a:buChar char="n"/>
              <a:defRPr/>
            </a:pPr>
            <a:endParaRPr lang="en-US" altLang="zh-CN" sz="2400" dirty="0">
              <a:latin typeface="Times New Roman" panose="02020603050405020304" pitchFamily="18" charset="0"/>
              <a:ea typeface="仿宋" panose="02010609060101010101" pitchFamily="49" charset="-122"/>
            </a:endParaRPr>
          </a:p>
          <a:p>
            <a:pPr marL="457189" indent="-457189" algn="just">
              <a:lnSpc>
                <a:spcPct val="150000"/>
              </a:lnSpc>
              <a:buFont typeface="Wingdings" panose="05000000000000000000" pitchFamily="2" charset="2"/>
              <a:buChar char="n"/>
              <a:defRPr/>
            </a:pPr>
            <a:endParaRPr lang="en-US" altLang="zh-CN" sz="2400" dirty="0">
              <a:latin typeface="Times New Roman" panose="02020603050405020304" pitchFamily="18" charset="0"/>
              <a:ea typeface="仿宋" panose="02010609060101010101" pitchFamily="49" charset="-122"/>
            </a:endParaRPr>
          </a:p>
          <a:p>
            <a:pPr marL="457189" indent="-457189" algn="just">
              <a:lnSpc>
                <a:spcPct val="150000"/>
              </a:lnSpc>
              <a:buFont typeface="Wingdings" panose="05000000000000000000" pitchFamily="2" charset="2"/>
              <a:buChar char="n"/>
              <a:defRPr/>
            </a:pPr>
            <a:endParaRPr lang="zh-CN" altLang="en-US" sz="2400" dirty="0">
              <a:latin typeface="Times New Roman" panose="02020603050405020304" pitchFamily="18" charset="0"/>
              <a:ea typeface="仿宋" panose="02010609060101010101" pitchFamily="49" charset="-122"/>
            </a:endParaRPr>
          </a:p>
          <a:p>
            <a:pPr marL="457189" indent="-457189" algn="just">
              <a:lnSpc>
                <a:spcPct val="150000"/>
              </a:lnSpc>
              <a:buFont typeface="Wingdings" panose="05000000000000000000" pitchFamily="2" charset="2"/>
              <a:buChar char="n"/>
              <a:defRPr/>
            </a:pPr>
            <a:endParaRPr lang="en-US" altLang="zh-CN" sz="2400" dirty="0">
              <a:latin typeface="Times New Roman" panose="02020603050405020304" pitchFamily="18" charset="0"/>
              <a:ea typeface="仿宋" panose="02010609060101010101" pitchFamily="49" charset="-122"/>
            </a:endParaRPr>
          </a:p>
          <a:p>
            <a:pPr marL="457189" indent="-457189" algn="just">
              <a:lnSpc>
                <a:spcPct val="150000"/>
              </a:lnSpc>
              <a:buFont typeface="Wingdings" panose="05000000000000000000" pitchFamily="2" charset="2"/>
              <a:buChar char="n"/>
              <a:defRPr/>
            </a:pPr>
            <a:endParaRPr lang="en-US" altLang="zh-CN" sz="2400" dirty="0">
              <a:latin typeface="Times New Roman" panose="02020603050405020304" pitchFamily="18" charset="0"/>
              <a:ea typeface="仿宋" panose="02010609060101010101" pitchFamily="49" charset="-122"/>
            </a:endParaRPr>
          </a:p>
          <a:p>
            <a:pPr marL="457189" indent="-457189" algn="just">
              <a:lnSpc>
                <a:spcPct val="150000"/>
              </a:lnSpc>
              <a:buFont typeface="Wingdings" panose="05000000000000000000" pitchFamily="2" charset="2"/>
              <a:buChar char="n"/>
              <a:defRPr/>
            </a:pPr>
            <a:endParaRPr lang="en-US" altLang="zh-CN" sz="2400" dirty="0">
              <a:latin typeface="Times New Roman" panose="02020603050405020304" pitchFamily="18" charset="0"/>
              <a:ea typeface="仿宋" panose="02010609060101010101" pitchFamily="49" charset="-122"/>
            </a:endParaRPr>
          </a:p>
          <a:p>
            <a:pPr marL="457189" indent="-457189" algn="just">
              <a:lnSpc>
                <a:spcPct val="150000"/>
              </a:lnSpc>
              <a:defRPr/>
            </a:pPr>
            <a:endParaRPr lang="en-US" altLang="zh-CN" sz="2400" dirty="0" bmk="_Toc392188109">
              <a:solidFill>
                <a:srgbClr val="FF0000"/>
              </a:solidFill>
              <a:latin typeface="Times New Roman" panose="02020603050405020304" pitchFamily="18" charset="0"/>
              <a:ea typeface="仿宋" panose="02010609060101010101" pitchFamily="49" charset="-122"/>
              <a:cs typeface="楷体" panose="02010609060101010101" pitchFamily="49" charset="-122"/>
            </a:endParaRPr>
          </a:p>
          <a:p>
            <a:pPr marL="457189" indent="-457189" algn="just">
              <a:lnSpc>
                <a:spcPct val="150000"/>
              </a:lnSpc>
              <a:buFont typeface="Wingdings" panose="05000000000000000000" pitchFamily="2" charset="2"/>
              <a:buChar char="n"/>
              <a:defRPr/>
            </a:pPr>
            <a:endParaRPr lang="en-US" altLang="zh-CN" sz="2400" dirty="0" bmk="_Toc392188109">
              <a:solidFill>
                <a:srgbClr val="FF0000"/>
              </a:solidFill>
              <a:latin typeface="Times New Roman" panose="02020603050405020304" pitchFamily="18" charset="0"/>
              <a:ea typeface="仿宋" panose="02010609060101010101" pitchFamily="49" charset="-122"/>
              <a:cs typeface="楷体" panose="02010609060101010101" pitchFamily="49" charset="-122"/>
            </a:endParaRPr>
          </a:p>
        </p:txBody>
      </p:sp>
      <p:graphicFrame>
        <p:nvGraphicFramePr>
          <p:cNvPr id="3" name="表格 2">
            <a:extLst>
              <a:ext uri="{FF2B5EF4-FFF2-40B4-BE49-F238E27FC236}">
                <a16:creationId xmlns:a16="http://schemas.microsoft.com/office/drawing/2014/main" xmlns="" id="{2165E96A-D177-4E84-9C05-38C3921A0586}"/>
              </a:ext>
            </a:extLst>
          </p:cNvPr>
          <p:cNvGraphicFramePr>
            <a:graphicFrameLocks noGrp="1"/>
          </p:cNvGraphicFramePr>
          <p:nvPr>
            <p:extLst>
              <p:ext uri="{D42A27DB-BD31-4B8C-83A1-F6EECF244321}">
                <p14:modId xmlns:p14="http://schemas.microsoft.com/office/powerpoint/2010/main" val="2191874346"/>
              </p:ext>
            </p:extLst>
          </p:nvPr>
        </p:nvGraphicFramePr>
        <p:xfrm>
          <a:off x="868845" y="1036116"/>
          <a:ext cx="10613674" cy="1951065"/>
        </p:xfrm>
        <a:graphic>
          <a:graphicData uri="http://schemas.openxmlformats.org/drawingml/2006/table">
            <a:tbl>
              <a:tblPr firstRow="1" firstCol="1" bandRow="1"/>
              <a:tblGrid>
                <a:gridCol w="1141847">
                  <a:extLst>
                    <a:ext uri="{9D8B030D-6E8A-4147-A177-3AD203B41FA5}">
                      <a16:colId xmlns:a16="http://schemas.microsoft.com/office/drawing/2014/main" xmlns="" val="1298969308"/>
                    </a:ext>
                  </a:extLst>
                </a:gridCol>
                <a:gridCol w="1144785">
                  <a:extLst>
                    <a:ext uri="{9D8B030D-6E8A-4147-A177-3AD203B41FA5}">
                      <a16:colId xmlns:a16="http://schemas.microsoft.com/office/drawing/2014/main" xmlns="" val="4106792629"/>
                    </a:ext>
                  </a:extLst>
                </a:gridCol>
                <a:gridCol w="1028030">
                  <a:extLst>
                    <a:ext uri="{9D8B030D-6E8A-4147-A177-3AD203B41FA5}">
                      <a16:colId xmlns:a16="http://schemas.microsoft.com/office/drawing/2014/main" xmlns="" val="1489405493"/>
                    </a:ext>
                  </a:extLst>
                </a:gridCol>
                <a:gridCol w="1289641">
                  <a:extLst>
                    <a:ext uri="{9D8B030D-6E8A-4147-A177-3AD203B41FA5}">
                      <a16:colId xmlns:a16="http://schemas.microsoft.com/office/drawing/2014/main" xmlns="" val="3314566686"/>
                    </a:ext>
                  </a:extLst>
                </a:gridCol>
                <a:gridCol w="806806">
                  <a:extLst>
                    <a:ext uri="{9D8B030D-6E8A-4147-A177-3AD203B41FA5}">
                      <a16:colId xmlns:a16="http://schemas.microsoft.com/office/drawing/2014/main" xmlns="" val="575030776"/>
                    </a:ext>
                  </a:extLst>
                </a:gridCol>
                <a:gridCol w="1028030">
                  <a:extLst>
                    <a:ext uri="{9D8B030D-6E8A-4147-A177-3AD203B41FA5}">
                      <a16:colId xmlns:a16="http://schemas.microsoft.com/office/drawing/2014/main" xmlns="" val="4287049256"/>
                    </a:ext>
                  </a:extLst>
                </a:gridCol>
                <a:gridCol w="1028030">
                  <a:extLst>
                    <a:ext uri="{9D8B030D-6E8A-4147-A177-3AD203B41FA5}">
                      <a16:colId xmlns:a16="http://schemas.microsoft.com/office/drawing/2014/main" xmlns="" val="1784216884"/>
                    </a:ext>
                  </a:extLst>
                </a:gridCol>
                <a:gridCol w="1028030">
                  <a:extLst>
                    <a:ext uri="{9D8B030D-6E8A-4147-A177-3AD203B41FA5}">
                      <a16:colId xmlns:a16="http://schemas.microsoft.com/office/drawing/2014/main" xmlns="" val="1182807848"/>
                    </a:ext>
                  </a:extLst>
                </a:gridCol>
                <a:gridCol w="989111">
                  <a:extLst>
                    <a:ext uri="{9D8B030D-6E8A-4147-A177-3AD203B41FA5}">
                      <a16:colId xmlns:a16="http://schemas.microsoft.com/office/drawing/2014/main" xmlns="" val="2937470440"/>
                    </a:ext>
                  </a:extLst>
                </a:gridCol>
                <a:gridCol w="1129364">
                  <a:extLst>
                    <a:ext uri="{9D8B030D-6E8A-4147-A177-3AD203B41FA5}">
                      <a16:colId xmlns:a16="http://schemas.microsoft.com/office/drawing/2014/main" xmlns="" val="2596128226"/>
                    </a:ext>
                  </a:extLst>
                </a:gridCol>
              </a:tblGrid>
              <a:tr h="487910">
                <a:tc>
                  <a:txBody>
                    <a:bodyPr/>
                    <a:lstStyle/>
                    <a:p>
                      <a:pPr algn="ctr">
                        <a:spcAft>
                          <a:spcPts val="0"/>
                        </a:spcAft>
                      </a:pPr>
                      <a:r>
                        <a:rPr lang="zh-CN" sz="1600" b="1" kern="100">
                          <a:effectLst/>
                          <a:latin typeface="Times New Roman" panose="02020603050405020304" pitchFamily="18" charset="0"/>
                          <a:ea typeface="仿宋" panose="02010609060101010101" pitchFamily="49" charset="-122"/>
                          <a:cs typeface="黑体" panose="02010609060101010101" pitchFamily="49" charset="-122"/>
                        </a:rPr>
                        <a:t>校内专业代码</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effectLst/>
                          <a:latin typeface="Times New Roman" panose="02020603050405020304" pitchFamily="18" charset="0"/>
                          <a:ea typeface="仿宋" panose="02010609060101010101" pitchFamily="49" charset="-122"/>
                          <a:cs typeface="黑体" panose="02010609060101010101" pitchFamily="49" charset="-122"/>
                        </a:rPr>
                        <a:t>校内专业名称</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effectLst/>
                          <a:latin typeface="Times New Roman" panose="02020603050405020304" pitchFamily="18" charset="0"/>
                          <a:ea typeface="仿宋" panose="02010609060101010101" pitchFamily="49" charset="-122"/>
                          <a:cs typeface="黑体" panose="02010609060101010101" pitchFamily="49" charset="-122"/>
                        </a:rPr>
                        <a:t>立项编号</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effectLst/>
                          <a:latin typeface="Times New Roman" panose="02020603050405020304" pitchFamily="18" charset="0"/>
                          <a:ea typeface="仿宋" panose="02010609060101010101" pitchFamily="49" charset="-122"/>
                          <a:cs typeface="黑体" panose="02010609060101010101" pitchFamily="49" charset="-122"/>
                        </a:rPr>
                        <a:t>项目名称</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effectLst/>
                          <a:latin typeface="Times New Roman" panose="02020603050405020304" pitchFamily="18" charset="0"/>
                          <a:ea typeface="仿宋" panose="02010609060101010101" pitchFamily="49" charset="-122"/>
                          <a:cs typeface="黑体" panose="02010609060101010101" pitchFamily="49" charset="-122"/>
                        </a:rPr>
                        <a:t>级别</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effectLst/>
                          <a:latin typeface="Times New Roman" panose="02020603050405020304" pitchFamily="18" charset="0"/>
                          <a:ea typeface="仿宋" panose="02010609060101010101" pitchFamily="49" charset="-122"/>
                          <a:cs typeface="黑体" panose="02010609060101010101" pitchFamily="49" charset="-122"/>
                        </a:rPr>
                        <a:t>委托单位</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effectLst/>
                          <a:latin typeface="Times New Roman" panose="02020603050405020304" pitchFamily="18" charset="0"/>
                          <a:ea typeface="仿宋" panose="02010609060101010101" pitchFamily="49" charset="-122"/>
                          <a:cs typeface="黑体" panose="02010609060101010101" pitchFamily="49" charset="-122"/>
                        </a:rPr>
                        <a:t>主持人</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effectLst/>
                          <a:latin typeface="Times New Roman" panose="02020603050405020304" pitchFamily="18" charset="0"/>
                          <a:ea typeface="仿宋" panose="02010609060101010101" pitchFamily="49" charset="-122"/>
                          <a:cs typeface="黑体" panose="02010609060101010101" pitchFamily="49" charset="-122"/>
                        </a:rPr>
                        <a:t>主持人工号</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effectLst/>
                          <a:latin typeface="Times New Roman" panose="02020603050405020304" pitchFamily="18" charset="0"/>
                          <a:ea typeface="仿宋" panose="02010609060101010101" pitchFamily="49" charset="-122"/>
                          <a:cs typeface="黑体" panose="02010609060101010101" pitchFamily="49" charset="-122"/>
                        </a:rPr>
                        <a:t>立项时间</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effectLst/>
                          <a:latin typeface="Times New Roman" panose="02020603050405020304" pitchFamily="18" charset="0"/>
                          <a:ea typeface="仿宋" panose="02010609060101010101" pitchFamily="49" charset="-122"/>
                          <a:cs typeface="黑体" panose="02010609060101010101" pitchFamily="49" charset="-122"/>
                        </a:rPr>
                        <a:t>结题验收或鉴定时间</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13264689"/>
                  </a:ext>
                </a:extLst>
              </a:tr>
              <a:tr h="460804">
                <a:tc>
                  <a:txBody>
                    <a:bodyPr/>
                    <a:lstStyle/>
                    <a:p>
                      <a:pPr algn="ctr">
                        <a:spcAft>
                          <a:spcPts val="0"/>
                        </a:spcAft>
                      </a:pPr>
                      <a:r>
                        <a:rPr lang="en-US" sz="1600" b="1"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a:effectLst/>
                          <a:latin typeface="Times New Roman" panose="02020603050405020304" pitchFamily="18" charset="0"/>
                          <a:ea typeface="仿宋" panose="02010609060101010101" pitchFamily="49" charset="-122"/>
                          <a:cs typeface="黑体" panose="02010609060101010101" pitchFamily="49" charset="-122"/>
                        </a:rPr>
                        <a:t>下拉选择</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32830136"/>
                  </a:ext>
                </a:extLst>
              </a:tr>
              <a:tr h="731865">
                <a:tc>
                  <a:txBody>
                    <a:bodyPr/>
                    <a:lstStyle/>
                    <a:p>
                      <a:pPr algn="ctr">
                        <a:spcAft>
                          <a:spcPts val="0"/>
                        </a:spcAft>
                      </a:pPr>
                      <a:r>
                        <a:rPr lang="en-US" sz="1600" b="1" kern="100">
                          <a:effectLst/>
                          <a:latin typeface="Times New Roman" panose="02020603050405020304" pitchFamily="18" charset="0"/>
                          <a:ea typeface="仿宋" panose="02010609060101010101" pitchFamily="49" charset="-122"/>
                          <a:cs typeface="黑体" panose="02010609060101010101" pitchFamily="49" charset="-122"/>
                        </a:rPr>
                        <a:t>158110</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effectLst/>
                          <a:latin typeface="Times New Roman" panose="02020603050405020304" pitchFamily="18" charset="0"/>
                          <a:ea typeface="仿宋" panose="02010609060101010101" pitchFamily="49" charset="-122"/>
                          <a:cs typeface="黑体" panose="02010609060101010101" pitchFamily="49" charset="-122"/>
                        </a:rPr>
                        <a:t>教育学</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effectLst/>
                          <a:latin typeface="Times New Roman" panose="02020603050405020304" pitchFamily="18" charset="0"/>
                          <a:ea typeface="仿宋" panose="02010609060101010101" pitchFamily="49" charset="-122"/>
                          <a:cs typeface="黑体" panose="02010609060101010101" pitchFamily="49" charset="-122"/>
                        </a:rPr>
                        <a:t>20180001</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effectLst/>
                          <a:latin typeface="Times New Roman" panose="02020603050405020304" pitchFamily="18" charset="0"/>
                          <a:ea typeface="仿宋" panose="02010609060101010101" pitchFamily="49" charset="-122"/>
                          <a:cs typeface="黑体" panose="02010609060101010101" pitchFamily="49" charset="-122"/>
                        </a:rPr>
                        <a:t>某市中小学教师队伍建设规划</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effectLst/>
                          <a:latin typeface="Times New Roman" panose="02020603050405020304" pitchFamily="18" charset="0"/>
                          <a:ea typeface="仿宋" panose="02010609060101010101" pitchFamily="49" charset="-122"/>
                          <a:cs typeface="黑体" panose="02010609060101010101" pitchFamily="49" charset="-122"/>
                        </a:rPr>
                        <a:t>市级</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effectLst/>
                          <a:latin typeface="Times New Roman" panose="02020603050405020304" pitchFamily="18" charset="0"/>
                          <a:ea typeface="仿宋" panose="02010609060101010101" pitchFamily="49" charset="-122"/>
                          <a:cs typeface="黑体" panose="02010609060101010101" pitchFamily="49" charset="-122"/>
                        </a:rPr>
                        <a:t>某市教育局</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effectLst/>
                          <a:latin typeface="Times New Roman" panose="02020603050405020304" pitchFamily="18" charset="0"/>
                          <a:ea typeface="仿宋" panose="02010609060101010101" pitchFamily="49" charset="-122"/>
                          <a:cs typeface="黑体" panose="02010609060101010101" pitchFamily="49" charset="-122"/>
                        </a:rPr>
                        <a:t>张三</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effectLst/>
                          <a:latin typeface="Times New Roman" panose="02020603050405020304" pitchFamily="18" charset="0"/>
                          <a:ea typeface="仿宋" panose="02010609060101010101" pitchFamily="49" charset="-122"/>
                          <a:cs typeface="黑体" panose="02010609060101010101" pitchFamily="49" charset="-122"/>
                        </a:rPr>
                        <a:t>010100</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effectLst/>
                          <a:latin typeface="Times New Roman" panose="02020603050405020304" pitchFamily="18" charset="0"/>
                          <a:ea typeface="仿宋" panose="02010609060101010101" pitchFamily="49" charset="-122"/>
                          <a:cs typeface="黑体" panose="02010609060101010101" pitchFamily="49" charset="-122"/>
                        </a:rPr>
                        <a:t>2018</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a:effectLst/>
                          <a:latin typeface="Times New Roman" panose="02020603050405020304" pitchFamily="18" charset="0"/>
                          <a:ea typeface="仿宋" panose="02010609060101010101" pitchFamily="49" charset="-122"/>
                          <a:cs typeface="黑体" panose="02010609060101010101" pitchFamily="49" charset="-122"/>
                        </a:rPr>
                        <a:t>2019</a:t>
                      </a:r>
                      <a:endParaRPr lang="zh-CN" sz="16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72264163"/>
                  </a:ext>
                </a:extLst>
              </a:tr>
            </a:tbl>
          </a:graphicData>
        </a:graphic>
      </p:graphicFrame>
    </p:spTree>
    <p:extLst>
      <p:ext uri="{BB962C8B-B14F-4D97-AF65-F5344CB8AC3E}">
        <p14:creationId xmlns:p14="http://schemas.microsoft.com/office/powerpoint/2010/main" val="26431699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774621" cy="1118319"/>
          </a:xfrm>
          <a:prstGeom prst="rect">
            <a:avLst/>
          </a:prstGeom>
          <a:noFill/>
        </p:spPr>
        <p:txBody>
          <a:bodyPr wrap="square" lIns="91440" tIns="45720" rIns="91440" bIns="45720" rtlCol="0">
            <a:spAutoFit/>
          </a:bodyPr>
          <a:lstStyle/>
          <a:p>
            <a:r>
              <a:rPr lang="en-US" altLang="zh-CN" sz="4267" dirty="0">
                <a:solidFill>
                  <a:srgbClr val="0033CC"/>
                </a:solidFill>
                <a:latin typeface="Times New Roman" panose="02020603050405020304" pitchFamily="18" charset="0"/>
                <a:ea typeface="仿宋" panose="02010609060101010101" pitchFamily="49" charset="-122"/>
              </a:rPr>
              <a:t>SF-4 </a:t>
            </a:r>
            <a:r>
              <a:rPr lang="zh-CN" altLang="en-US" sz="4267" dirty="0">
                <a:solidFill>
                  <a:srgbClr val="0033CC"/>
                </a:solidFill>
                <a:latin typeface="Times New Roman" panose="02020603050405020304" pitchFamily="18" charset="0"/>
                <a:ea typeface="仿宋" panose="02010609060101010101" pitchFamily="49" charset="-122"/>
              </a:rPr>
              <a:t>教师主编基础教育课程教材情况</a:t>
            </a:r>
          </a:p>
          <a:p>
            <a:r>
              <a:rPr lang="en-US" altLang="zh-CN" sz="2400" b="1" dirty="0">
                <a:latin typeface="Times New Roman" panose="02020603050405020304" pitchFamily="18" charset="0"/>
                <a:ea typeface="仿宋" panose="02010609060101010101" pitchFamily="49" charset="-122"/>
              </a:rPr>
              <a:t> </a:t>
            </a:r>
            <a:endParaRPr lang="zh-CN" altLang="en-US" sz="2400" b="1" dirty="0">
              <a:latin typeface="Times New Roman" panose="02020603050405020304" pitchFamily="18" charset="0"/>
              <a:ea typeface="仿宋" panose="02010609060101010101" pitchFamily="49" charset="-122"/>
            </a:endParaRPr>
          </a:p>
        </p:txBody>
      </p:sp>
      <p:sp>
        <p:nvSpPr>
          <p:cNvPr id="9" name="矩形 8"/>
          <p:cNvSpPr/>
          <p:nvPr/>
        </p:nvSpPr>
        <p:spPr>
          <a:xfrm>
            <a:off x="761964" y="3714753"/>
            <a:ext cx="10720553" cy="6740307"/>
          </a:xfrm>
          <a:prstGeom prst="rect">
            <a:avLst/>
          </a:prstGeom>
        </p:spPr>
        <p:txBody>
          <a:bodyPr wrap="square" lIns="91440" tIns="45720" rIns="91440" bIns="45720">
            <a:spAutoFit/>
          </a:bodyPr>
          <a:lstStyle/>
          <a:p>
            <a:pPr marL="457189" indent="-457189" algn="just">
              <a:lnSpc>
                <a:spcPct val="150000"/>
              </a:lnSpc>
              <a:buFont typeface="Wingdings" panose="05000000000000000000" pitchFamily="2" charset="2"/>
              <a:buChar char="n"/>
              <a:defRPr/>
            </a:pPr>
            <a:r>
              <a:rPr lang="zh-CN" altLang="en-US" sz="2400" dirty="0">
                <a:latin typeface="Times New Roman" panose="02020603050405020304" pitchFamily="18" charset="0"/>
                <a:ea typeface="仿宋" panose="02010609060101010101" pitchFamily="49" charset="-122"/>
              </a:rPr>
              <a:t>统计的是学校教师主编并公开出版的基础教育课程教材情况。（教师一定要在表</a:t>
            </a:r>
            <a:r>
              <a:rPr lang="en-US" altLang="zh-CN" sz="2400" dirty="0">
                <a:latin typeface="Times New Roman" panose="02020603050405020304" pitchFamily="18" charset="0"/>
                <a:ea typeface="仿宋" panose="02010609060101010101" pitchFamily="49" charset="-122"/>
              </a:rPr>
              <a:t>1-5-1</a:t>
            </a:r>
            <a:r>
              <a:rPr lang="zh-CN" altLang="en-US" sz="2400" dirty="0">
                <a:latin typeface="Times New Roman" panose="02020603050405020304" pitchFamily="18" charset="0"/>
                <a:ea typeface="仿宋" panose="02010609060101010101" pitchFamily="49" charset="-122"/>
              </a:rPr>
              <a:t>中才可以纳入统计）</a:t>
            </a:r>
            <a:endParaRPr lang="en-US" altLang="zh-CN" sz="2400" dirty="0">
              <a:latin typeface="Times New Roman" panose="02020603050405020304" pitchFamily="18" charset="0"/>
              <a:ea typeface="仿宋" panose="02010609060101010101" pitchFamily="49" charset="-122"/>
            </a:endParaRPr>
          </a:p>
          <a:p>
            <a:pPr marL="457189" indent="-457189" algn="just">
              <a:lnSpc>
                <a:spcPct val="150000"/>
              </a:lnSpc>
              <a:buFont typeface="Wingdings" panose="05000000000000000000" pitchFamily="2" charset="2"/>
              <a:buChar char="n"/>
              <a:defRPr/>
            </a:pPr>
            <a:endParaRPr lang="en-US" altLang="zh-CN" sz="2400" dirty="0">
              <a:latin typeface="Times New Roman" panose="02020603050405020304" pitchFamily="18" charset="0"/>
              <a:ea typeface="仿宋" panose="02010609060101010101" pitchFamily="49" charset="-122"/>
            </a:endParaRPr>
          </a:p>
          <a:p>
            <a:pPr marL="457189" indent="-457189" algn="just">
              <a:lnSpc>
                <a:spcPct val="150000"/>
              </a:lnSpc>
              <a:buFont typeface="Wingdings" panose="05000000000000000000" pitchFamily="2" charset="2"/>
              <a:buChar char="n"/>
              <a:defRPr/>
            </a:pPr>
            <a:r>
              <a:rPr lang="zh-CN" altLang="en-US" sz="2400" dirty="0">
                <a:latin typeface="Times New Roman" panose="02020603050405020304" pitchFamily="18" charset="0"/>
                <a:ea typeface="仿宋" panose="02010609060101010101" pitchFamily="49" charset="-122"/>
              </a:rPr>
              <a:t>统计时间范围为自然年，即</a:t>
            </a:r>
            <a:r>
              <a:rPr lang="en-US" altLang="zh-CN" sz="2400" dirty="0">
                <a:latin typeface="Times New Roman" panose="02020603050405020304" pitchFamily="18" charset="0"/>
                <a:ea typeface="仿宋" panose="02010609060101010101" pitchFamily="49" charset="-122"/>
              </a:rPr>
              <a:t>2019</a:t>
            </a:r>
            <a:r>
              <a:rPr lang="zh-CN" altLang="en-US" sz="2400" dirty="0">
                <a:latin typeface="Times New Roman" panose="02020603050405020304" pitchFamily="18" charset="0"/>
                <a:ea typeface="仿宋" panose="02010609060101010101" pitchFamily="49" charset="-122"/>
              </a:rPr>
              <a:t>年出版。</a:t>
            </a:r>
            <a:endParaRPr lang="en-US" altLang="zh-CN" sz="2400" dirty="0">
              <a:latin typeface="Times New Roman" panose="02020603050405020304" pitchFamily="18" charset="0"/>
              <a:ea typeface="仿宋" panose="02010609060101010101" pitchFamily="49" charset="-122"/>
            </a:endParaRPr>
          </a:p>
          <a:p>
            <a:pPr marL="457189" indent="-457189" algn="just">
              <a:lnSpc>
                <a:spcPct val="150000"/>
              </a:lnSpc>
              <a:buFont typeface="Wingdings" panose="05000000000000000000" pitchFamily="2" charset="2"/>
              <a:buChar char="n"/>
              <a:defRPr/>
            </a:pPr>
            <a:endParaRPr lang="en-US" altLang="zh-CN" sz="2400" dirty="0">
              <a:latin typeface="Times New Roman" panose="02020603050405020304" pitchFamily="18" charset="0"/>
              <a:ea typeface="仿宋" panose="02010609060101010101" pitchFamily="49" charset="-122"/>
            </a:endParaRPr>
          </a:p>
          <a:p>
            <a:pPr marL="457189" indent="-457189" algn="just">
              <a:lnSpc>
                <a:spcPct val="150000"/>
              </a:lnSpc>
              <a:buFont typeface="Wingdings" panose="05000000000000000000" pitchFamily="2" charset="2"/>
              <a:buChar char="n"/>
              <a:defRPr/>
            </a:pPr>
            <a:endParaRPr lang="en-US" altLang="zh-CN" sz="2400" dirty="0">
              <a:latin typeface="Times New Roman" panose="02020603050405020304" pitchFamily="18" charset="0"/>
              <a:ea typeface="仿宋" panose="02010609060101010101" pitchFamily="49" charset="-122"/>
            </a:endParaRPr>
          </a:p>
          <a:p>
            <a:pPr marL="457189" indent="-457189" algn="just">
              <a:lnSpc>
                <a:spcPct val="150000"/>
              </a:lnSpc>
              <a:buFont typeface="Wingdings" panose="05000000000000000000" pitchFamily="2" charset="2"/>
              <a:buChar char="n"/>
              <a:defRPr/>
            </a:pPr>
            <a:endParaRPr lang="zh-CN" altLang="en-US" sz="2400" dirty="0">
              <a:latin typeface="Times New Roman" panose="02020603050405020304" pitchFamily="18" charset="0"/>
              <a:ea typeface="仿宋" panose="02010609060101010101" pitchFamily="49" charset="-122"/>
            </a:endParaRPr>
          </a:p>
          <a:p>
            <a:pPr marL="457189" indent="-457189" algn="just">
              <a:lnSpc>
                <a:spcPct val="150000"/>
              </a:lnSpc>
              <a:buFont typeface="Wingdings" panose="05000000000000000000" pitchFamily="2" charset="2"/>
              <a:buChar char="n"/>
              <a:defRPr/>
            </a:pPr>
            <a:endParaRPr lang="en-US" altLang="zh-CN" sz="2400" dirty="0">
              <a:latin typeface="Times New Roman" panose="02020603050405020304" pitchFamily="18" charset="0"/>
              <a:ea typeface="仿宋" panose="02010609060101010101" pitchFamily="49" charset="-122"/>
            </a:endParaRPr>
          </a:p>
          <a:p>
            <a:pPr marL="457189" indent="-457189" algn="just">
              <a:lnSpc>
                <a:spcPct val="150000"/>
              </a:lnSpc>
              <a:buFont typeface="Wingdings" panose="05000000000000000000" pitchFamily="2" charset="2"/>
              <a:buChar char="n"/>
              <a:defRPr/>
            </a:pPr>
            <a:endParaRPr lang="en-US" altLang="zh-CN" sz="2400" dirty="0">
              <a:latin typeface="Times New Roman" panose="02020603050405020304" pitchFamily="18" charset="0"/>
              <a:ea typeface="仿宋" panose="02010609060101010101" pitchFamily="49" charset="-122"/>
            </a:endParaRPr>
          </a:p>
          <a:p>
            <a:pPr marL="457189" indent="-457189" algn="just">
              <a:lnSpc>
                <a:spcPct val="150000"/>
              </a:lnSpc>
              <a:buFont typeface="Wingdings" panose="05000000000000000000" pitchFamily="2" charset="2"/>
              <a:buChar char="n"/>
              <a:defRPr/>
            </a:pPr>
            <a:endParaRPr lang="en-US" altLang="zh-CN" sz="2400" dirty="0">
              <a:latin typeface="Times New Roman" panose="02020603050405020304" pitchFamily="18" charset="0"/>
              <a:ea typeface="仿宋" panose="02010609060101010101" pitchFamily="49" charset="-122"/>
            </a:endParaRPr>
          </a:p>
          <a:p>
            <a:pPr marL="457189" indent="-457189" algn="just">
              <a:lnSpc>
                <a:spcPct val="150000"/>
              </a:lnSpc>
              <a:defRPr/>
            </a:pPr>
            <a:endParaRPr lang="en-US" altLang="zh-CN" sz="2400" dirty="0" bmk="_Toc392188109">
              <a:solidFill>
                <a:srgbClr val="FF0000"/>
              </a:solidFill>
              <a:latin typeface="Times New Roman" panose="02020603050405020304" pitchFamily="18" charset="0"/>
              <a:ea typeface="仿宋" panose="02010609060101010101" pitchFamily="49" charset="-122"/>
              <a:cs typeface="楷体" panose="02010609060101010101" pitchFamily="49" charset="-122"/>
            </a:endParaRPr>
          </a:p>
          <a:p>
            <a:pPr marL="457189" indent="-457189" algn="just">
              <a:lnSpc>
                <a:spcPct val="150000"/>
              </a:lnSpc>
              <a:buFont typeface="Wingdings" panose="05000000000000000000" pitchFamily="2" charset="2"/>
              <a:buChar char="n"/>
              <a:defRPr/>
            </a:pPr>
            <a:endParaRPr lang="en-US" altLang="zh-CN" sz="2400" dirty="0" bmk="_Toc392188109">
              <a:solidFill>
                <a:srgbClr val="FF0000"/>
              </a:solidFill>
              <a:latin typeface="Times New Roman" panose="02020603050405020304" pitchFamily="18" charset="0"/>
              <a:ea typeface="仿宋" panose="02010609060101010101" pitchFamily="49" charset="-122"/>
              <a:cs typeface="楷体" panose="02010609060101010101" pitchFamily="49" charset="-122"/>
            </a:endParaRPr>
          </a:p>
        </p:txBody>
      </p:sp>
      <p:graphicFrame>
        <p:nvGraphicFramePr>
          <p:cNvPr id="2" name="表格 1">
            <a:extLst>
              <a:ext uri="{FF2B5EF4-FFF2-40B4-BE49-F238E27FC236}">
                <a16:creationId xmlns:a16="http://schemas.microsoft.com/office/drawing/2014/main" xmlns="" id="{F0343987-AE24-4D8A-BBD3-7E21BF888096}"/>
              </a:ext>
            </a:extLst>
          </p:cNvPr>
          <p:cNvGraphicFramePr>
            <a:graphicFrameLocks noGrp="1"/>
          </p:cNvGraphicFramePr>
          <p:nvPr>
            <p:extLst>
              <p:ext uri="{D42A27DB-BD31-4B8C-83A1-F6EECF244321}">
                <p14:modId xmlns:p14="http://schemas.microsoft.com/office/powerpoint/2010/main" val="2625563675"/>
              </p:ext>
            </p:extLst>
          </p:nvPr>
        </p:nvGraphicFramePr>
        <p:xfrm>
          <a:off x="761964" y="1118319"/>
          <a:ext cx="9296435" cy="1253820"/>
        </p:xfrm>
        <a:graphic>
          <a:graphicData uri="http://schemas.openxmlformats.org/drawingml/2006/table">
            <a:tbl>
              <a:tblPr firstRow="1" firstCol="1" bandRow="1"/>
              <a:tblGrid>
                <a:gridCol w="1574890">
                  <a:extLst>
                    <a:ext uri="{9D8B030D-6E8A-4147-A177-3AD203B41FA5}">
                      <a16:colId xmlns:a16="http://schemas.microsoft.com/office/drawing/2014/main" xmlns="" val="2715711424"/>
                    </a:ext>
                  </a:extLst>
                </a:gridCol>
                <a:gridCol w="1403795">
                  <a:extLst>
                    <a:ext uri="{9D8B030D-6E8A-4147-A177-3AD203B41FA5}">
                      <a16:colId xmlns:a16="http://schemas.microsoft.com/office/drawing/2014/main" xmlns="" val="1364438833"/>
                    </a:ext>
                  </a:extLst>
                </a:gridCol>
                <a:gridCol w="1605876">
                  <a:extLst>
                    <a:ext uri="{9D8B030D-6E8A-4147-A177-3AD203B41FA5}">
                      <a16:colId xmlns:a16="http://schemas.microsoft.com/office/drawing/2014/main" xmlns="" val="4174631178"/>
                    </a:ext>
                  </a:extLst>
                </a:gridCol>
                <a:gridCol w="1275136">
                  <a:extLst>
                    <a:ext uri="{9D8B030D-6E8A-4147-A177-3AD203B41FA5}">
                      <a16:colId xmlns:a16="http://schemas.microsoft.com/office/drawing/2014/main" xmlns="" val="1050623130"/>
                    </a:ext>
                  </a:extLst>
                </a:gridCol>
                <a:gridCol w="1665828">
                  <a:extLst>
                    <a:ext uri="{9D8B030D-6E8A-4147-A177-3AD203B41FA5}">
                      <a16:colId xmlns:a16="http://schemas.microsoft.com/office/drawing/2014/main" xmlns="" val="2323690009"/>
                    </a:ext>
                  </a:extLst>
                </a:gridCol>
                <a:gridCol w="1770910">
                  <a:extLst>
                    <a:ext uri="{9D8B030D-6E8A-4147-A177-3AD203B41FA5}">
                      <a16:colId xmlns:a16="http://schemas.microsoft.com/office/drawing/2014/main" xmlns="" val="2684226664"/>
                    </a:ext>
                  </a:extLst>
                </a:gridCol>
              </a:tblGrid>
              <a:tr h="706246">
                <a:tc>
                  <a:txBody>
                    <a:bodyPr/>
                    <a:lstStyle/>
                    <a:p>
                      <a:pPr algn="ctr">
                        <a:spcAft>
                          <a:spcPts val="0"/>
                        </a:spcAft>
                      </a:pPr>
                      <a:r>
                        <a:rPr lang="zh-CN" sz="180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工号</a:t>
                      </a:r>
                      <a:endParaRPr lang="zh-CN" sz="18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CN" sz="180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教师姓名</a:t>
                      </a:r>
                      <a:endParaRPr lang="zh-CN" sz="18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CN" sz="180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教材名称</a:t>
                      </a:r>
                      <a:endParaRPr lang="zh-CN" sz="18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CN" sz="180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出版社</a:t>
                      </a:r>
                      <a:endParaRPr lang="zh-CN" sz="18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800" b="1"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ISBN</a:t>
                      </a:r>
                      <a:endParaRPr lang="zh-CN" sz="18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CN" sz="180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出版时间</a:t>
                      </a:r>
                      <a:endParaRPr lang="zh-CN" sz="18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604395796"/>
                  </a:ext>
                </a:extLst>
              </a:tr>
              <a:tr h="547574">
                <a:tc>
                  <a:txBody>
                    <a:bodyPr/>
                    <a:lstStyle/>
                    <a:p>
                      <a:pPr algn="ctr">
                        <a:spcAft>
                          <a:spcPts val="0"/>
                        </a:spcAft>
                      </a:pPr>
                      <a:r>
                        <a:rPr lang="en-US" sz="1800" b="1"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8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800" b="1"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8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800" b="1"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8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800" b="1"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8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800" b="1"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8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800" b="1" kern="100" dirty="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8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231963384"/>
                  </a:ext>
                </a:extLst>
              </a:tr>
            </a:tbl>
          </a:graphicData>
        </a:graphic>
      </p:graphicFrame>
    </p:spTree>
    <p:extLst>
      <p:ext uri="{BB962C8B-B14F-4D97-AF65-F5344CB8AC3E}">
        <p14:creationId xmlns:p14="http://schemas.microsoft.com/office/powerpoint/2010/main" val="39588690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4"/>
          <p:cNvSpPr txBox="1">
            <a:spLocks/>
          </p:cNvSpPr>
          <p:nvPr/>
        </p:nvSpPr>
        <p:spPr>
          <a:xfrm>
            <a:off x="882981" y="2520422"/>
            <a:ext cx="10512491" cy="576262"/>
          </a:xfrm>
          <a:prstGeom prst="rect">
            <a:avLst/>
          </a:prstGeom>
        </p:spPr>
        <p:txBody>
          <a:bodyPr/>
          <a:lstStyle/>
          <a:p>
            <a:pPr eaLnBrk="0" hangingPunct="0">
              <a:defRPr/>
            </a:pPr>
            <a:endParaRPr kumimoji="1" lang="zh-CN" altLang="en-US" sz="2800" b="1" dirty="0">
              <a:latin typeface="Times New Roman" panose="02020603050405020304" pitchFamily="18" charset="0"/>
              <a:ea typeface="仿宋" panose="02010609060101010101" pitchFamily="49" charset="-122"/>
              <a:cs typeface="黑体" panose="02010609060101010101" pitchFamily="49" charset="-122"/>
            </a:endParaRPr>
          </a:p>
        </p:txBody>
      </p:sp>
      <p:graphicFrame>
        <p:nvGraphicFramePr>
          <p:cNvPr id="10" name="表格 9"/>
          <p:cNvGraphicFramePr>
            <a:graphicFrameLocks noGrp="1"/>
          </p:cNvGraphicFramePr>
          <p:nvPr>
            <p:extLst>
              <p:ext uri="{D42A27DB-BD31-4B8C-83A1-F6EECF244321}">
                <p14:modId xmlns:p14="http://schemas.microsoft.com/office/powerpoint/2010/main" val="639908176"/>
              </p:ext>
            </p:extLst>
          </p:nvPr>
        </p:nvGraphicFramePr>
        <p:xfrm>
          <a:off x="835178" y="1913818"/>
          <a:ext cx="10979450" cy="1179808"/>
        </p:xfrm>
        <a:graphic>
          <a:graphicData uri="http://schemas.openxmlformats.org/drawingml/2006/table">
            <a:tbl>
              <a:tblPr firstRow="1" bandRow="1">
                <a:tableStyleId>{5C22544A-7EE6-4342-B048-85BDC9FD1C3A}</a:tableStyleId>
              </a:tblPr>
              <a:tblGrid>
                <a:gridCol w="1097945">
                  <a:extLst>
                    <a:ext uri="{9D8B030D-6E8A-4147-A177-3AD203B41FA5}">
                      <a16:colId xmlns:a16="http://schemas.microsoft.com/office/drawing/2014/main" xmlns="" val="20000"/>
                    </a:ext>
                  </a:extLst>
                </a:gridCol>
                <a:gridCol w="1097945">
                  <a:extLst>
                    <a:ext uri="{9D8B030D-6E8A-4147-A177-3AD203B41FA5}">
                      <a16:colId xmlns:a16="http://schemas.microsoft.com/office/drawing/2014/main" xmlns="" val="20001"/>
                    </a:ext>
                  </a:extLst>
                </a:gridCol>
                <a:gridCol w="1097945">
                  <a:extLst>
                    <a:ext uri="{9D8B030D-6E8A-4147-A177-3AD203B41FA5}">
                      <a16:colId xmlns:a16="http://schemas.microsoft.com/office/drawing/2014/main" xmlns="" val="20002"/>
                    </a:ext>
                  </a:extLst>
                </a:gridCol>
                <a:gridCol w="1097945">
                  <a:extLst>
                    <a:ext uri="{9D8B030D-6E8A-4147-A177-3AD203B41FA5}">
                      <a16:colId xmlns:a16="http://schemas.microsoft.com/office/drawing/2014/main" xmlns="" val="20003"/>
                    </a:ext>
                  </a:extLst>
                </a:gridCol>
                <a:gridCol w="1097945">
                  <a:extLst>
                    <a:ext uri="{9D8B030D-6E8A-4147-A177-3AD203B41FA5}">
                      <a16:colId xmlns:a16="http://schemas.microsoft.com/office/drawing/2014/main" xmlns="" val="20004"/>
                    </a:ext>
                  </a:extLst>
                </a:gridCol>
                <a:gridCol w="1097945">
                  <a:extLst>
                    <a:ext uri="{9D8B030D-6E8A-4147-A177-3AD203B41FA5}">
                      <a16:colId xmlns:a16="http://schemas.microsoft.com/office/drawing/2014/main" xmlns="" val="20005"/>
                    </a:ext>
                  </a:extLst>
                </a:gridCol>
                <a:gridCol w="1097945">
                  <a:extLst>
                    <a:ext uri="{9D8B030D-6E8A-4147-A177-3AD203B41FA5}">
                      <a16:colId xmlns:a16="http://schemas.microsoft.com/office/drawing/2014/main" xmlns="" val="20006"/>
                    </a:ext>
                  </a:extLst>
                </a:gridCol>
                <a:gridCol w="1097945">
                  <a:extLst>
                    <a:ext uri="{9D8B030D-6E8A-4147-A177-3AD203B41FA5}">
                      <a16:colId xmlns:a16="http://schemas.microsoft.com/office/drawing/2014/main" xmlns="" val="20007"/>
                    </a:ext>
                  </a:extLst>
                </a:gridCol>
                <a:gridCol w="1097945">
                  <a:extLst>
                    <a:ext uri="{9D8B030D-6E8A-4147-A177-3AD203B41FA5}">
                      <a16:colId xmlns:a16="http://schemas.microsoft.com/office/drawing/2014/main" xmlns="" val="20008"/>
                    </a:ext>
                  </a:extLst>
                </a:gridCol>
                <a:gridCol w="1097945">
                  <a:extLst>
                    <a:ext uri="{9D8B030D-6E8A-4147-A177-3AD203B41FA5}">
                      <a16:colId xmlns:a16="http://schemas.microsoft.com/office/drawing/2014/main" xmlns="" val="20009"/>
                    </a:ext>
                  </a:extLst>
                </a:gridCol>
              </a:tblGrid>
              <a:tr h="1179808">
                <a:tc>
                  <a:txBody>
                    <a:bodyPr/>
                    <a:lstStyle/>
                    <a:p>
                      <a:endParaRPr lang="zh-CN" altLang="en-US" dirty="0">
                        <a:latin typeface="Times New Roman" panose="02020603050405020304" pitchFamily="18" charset="0"/>
                        <a:ea typeface="仿宋" panose="02010609060101010101" pitchFamily="49" charset="-122"/>
                      </a:endParaRPr>
                    </a:p>
                  </a:txBody>
                  <a:tcPr marL="121920" marR="121920">
                    <a:solidFill>
                      <a:schemeClr val="tx2">
                        <a:lumMod val="20000"/>
                        <a:lumOff val="80000"/>
                      </a:schemeClr>
                    </a:solidFill>
                  </a:tcPr>
                </a:tc>
                <a:tc>
                  <a:txBody>
                    <a:bodyPr/>
                    <a:lstStyle/>
                    <a:p>
                      <a:endParaRPr lang="zh-CN" altLang="en-US" dirty="0">
                        <a:latin typeface="Times New Roman" panose="02020603050405020304" pitchFamily="18" charset="0"/>
                        <a:ea typeface="仿宋" panose="02010609060101010101" pitchFamily="49" charset="-122"/>
                      </a:endParaRPr>
                    </a:p>
                  </a:txBody>
                  <a:tcPr marL="121920" marR="121920">
                    <a:solidFill>
                      <a:schemeClr val="accent3">
                        <a:lumMod val="20000"/>
                        <a:lumOff val="80000"/>
                      </a:schemeClr>
                    </a:solidFill>
                  </a:tcPr>
                </a:tc>
                <a:tc>
                  <a:txBody>
                    <a:bodyPr/>
                    <a:lstStyle/>
                    <a:p>
                      <a:endParaRPr lang="zh-CN" altLang="en-US" sz="1800" b="1" kern="1200" dirty="0">
                        <a:solidFill>
                          <a:schemeClr val="lt1"/>
                        </a:solidFill>
                        <a:latin typeface="Times New Roman" panose="02020603050405020304" pitchFamily="18" charset="0"/>
                        <a:ea typeface="仿宋" panose="02010609060101010101" pitchFamily="49" charset="-122"/>
                        <a:cs typeface="+mn-cs"/>
                      </a:endParaRPr>
                    </a:p>
                  </a:txBody>
                  <a:tcPr marL="121920" marR="121920">
                    <a:solidFill>
                      <a:schemeClr val="tx2">
                        <a:lumMod val="20000"/>
                        <a:lumOff val="80000"/>
                      </a:schemeClr>
                    </a:solidFill>
                  </a:tcPr>
                </a:tc>
                <a:tc>
                  <a:txBody>
                    <a:bodyPr/>
                    <a:lstStyle/>
                    <a:p>
                      <a:endParaRPr lang="zh-CN" altLang="en-US" dirty="0">
                        <a:latin typeface="Times New Roman" panose="02020603050405020304" pitchFamily="18" charset="0"/>
                        <a:ea typeface="仿宋" panose="02010609060101010101" pitchFamily="49" charset="-122"/>
                      </a:endParaRPr>
                    </a:p>
                  </a:txBody>
                  <a:tcPr marL="121920" marR="121920">
                    <a:solidFill>
                      <a:schemeClr val="accent3">
                        <a:lumMod val="20000"/>
                        <a:lumOff val="80000"/>
                      </a:schemeClr>
                    </a:solidFill>
                  </a:tcPr>
                </a:tc>
                <a:tc>
                  <a:txBody>
                    <a:bodyPr/>
                    <a:lstStyle/>
                    <a:p>
                      <a:endParaRPr lang="zh-CN" altLang="en-US" dirty="0">
                        <a:latin typeface="Times New Roman" panose="02020603050405020304" pitchFamily="18" charset="0"/>
                        <a:ea typeface="仿宋" panose="02010609060101010101" pitchFamily="49" charset="-122"/>
                      </a:endParaRPr>
                    </a:p>
                  </a:txBody>
                  <a:tcPr marL="121920" marR="121920">
                    <a:solidFill>
                      <a:schemeClr val="tx2">
                        <a:lumMod val="20000"/>
                        <a:lumOff val="80000"/>
                      </a:schemeClr>
                    </a:solidFill>
                  </a:tcPr>
                </a:tc>
                <a:tc>
                  <a:txBody>
                    <a:bodyPr/>
                    <a:lstStyle/>
                    <a:p>
                      <a:endParaRPr lang="zh-CN" altLang="en-US" dirty="0">
                        <a:latin typeface="Times New Roman" panose="02020603050405020304" pitchFamily="18" charset="0"/>
                        <a:ea typeface="仿宋" panose="02010609060101010101" pitchFamily="49" charset="-122"/>
                      </a:endParaRPr>
                    </a:p>
                  </a:txBody>
                  <a:tcPr marL="121920" marR="121920">
                    <a:solidFill>
                      <a:schemeClr val="accent3">
                        <a:lumMod val="20000"/>
                        <a:lumOff val="80000"/>
                      </a:schemeClr>
                    </a:solidFill>
                  </a:tcPr>
                </a:tc>
                <a:tc>
                  <a:txBody>
                    <a:bodyPr/>
                    <a:lstStyle/>
                    <a:p>
                      <a:endParaRPr lang="zh-CN" altLang="en-US" dirty="0">
                        <a:latin typeface="Times New Roman" panose="02020603050405020304" pitchFamily="18" charset="0"/>
                        <a:ea typeface="仿宋" panose="02010609060101010101" pitchFamily="49" charset="-122"/>
                      </a:endParaRPr>
                    </a:p>
                  </a:txBody>
                  <a:tcPr marL="121920" marR="121920">
                    <a:solidFill>
                      <a:schemeClr val="tx2">
                        <a:lumMod val="20000"/>
                        <a:lumOff val="80000"/>
                      </a:schemeClr>
                    </a:solidFill>
                  </a:tcPr>
                </a:tc>
                <a:tc>
                  <a:txBody>
                    <a:bodyPr/>
                    <a:lstStyle/>
                    <a:p>
                      <a:endParaRPr lang="zh-CN" altLang="en-US" dirty="0">
                        <a:latin typeface="Times New Roman" panose="02020603050405020304" pitchFamily="18" charset="0"/>
                        <a:ea typeface="仿宋" panose="02010609060101010101" pitchFamily="49" charset="-122"/>
                      </a:endParaRPr>
                    </a:p>
                  </a:txBody>
                  <a:tcPr marL="121920" marR="121920">
                    <a:solidFill>
                      <a:schemeClr val="accent3">
                        <a:lumMod val="20000"/>
                        <a:lumOff val="80000"/>
                      </a:schemeClr>
                    </a:solidFill>
                  </a:tcPr>
                </a:tc>
                <a:tc>
                  <a:txBody>
                    <a:bodyPr/>
                    <a:lstStyle/>
                    <a:p>
                      <a:endParaRPr lang="zh-CN" altLang="en-US" dirty="0">
                        <a:latin typeface="Times New Roman" panose="02020603050405020304" pitchFamily="18" charset="0"/>
                        <a:ea typeface="仿宋" panose="02010609060101010101" pitchFamily="49" charset="-122"/>
                      </a:endParaRPr>
                    </a:p>
                  </a:txBody>
                  <a:tcPr marL="121920" marR="121920">
                    <a:solidFill>
                      <a:schemeClr val="tx2">
                        <a:lumMod val="20000"/>
                        <a:lumOff val="80000"/>
                      </a:schemeClr>
                    </a:solidFill>
                  </a:tcPr>
                </a:tc>
                <a:tc>
                  <a:txBody>
                    <a:bodyPr/>
                    <a:lstStyle/>
                    <a:p>
                      <a:endParaRPr lang="zh-CN" altLang="en-US" dirty="0">
                        <a:latin typeface="Times New Roman" panose="02020603050405020304" pitchFamily="18" charset="0"/>
                        <a:ea typeface="仿宋" panose="02010609060101010101" pitchFamily="49" charset="-122"/>
                      </a:endParaRPr>
                    </a:p>
                  </a:txBody>
                  <a:tcPr marL="121920" marR="121920">
                    <a:solidFill>
                      <a:schemeClr val="accent3">
                        <a:lumMod val="20000"/>
                        <a:lumOff val="80000"/>
                      </a:schemeClr>
                    </a:solidFill>
                  </a:tcPr>
                </a:tc>
                <a:extLst>
                  <a:ext uri="{0D108BD9-81ED-4DB2-BD59-A6C34878D82A}">
                    <a16:rowId xmlns:a16="http://schemas.microsoft.com/office/drawing/2014/main" xmlns="" val="10000"/>
                  </a:ext>
                </a:extLst>
              </a:tr>
            </a:tbl>
          </a:graphicData>
        </a:graphic>
      </p:graphicFrame>
      <p:sp>
        <p:nvSpPr>
          <p:cNvPr id="11" name="文本框 2"/>
          <p:cNvSpPr txBox="1">
            <a:spLocks noChangeArrowheads="1"/>
          </p:cNvSpPr>
          <p:nvPr/>
        </p:nvSpPr>
        <p:spPr bwMode="auto">
          <a:xfrm>
            <a:off x="835175" y="1898616"/>
            <a:ext cx="1344083" cy="369888"/>
          </a:xfrm>
          <a:prstGeom prst="rect">
            <a:avLst/>
          </a:prstGeom>
          <a:noFill/>
          <a:ln w="9525">
            <a:noFill/>
            <a:miter lim="800000"/>
            <a:headEnd/>
            <a:tailEnd/>
          </a:ln>
        </p:spPr>
        <p:txBody>
          <a:bodyPr>
            <a:spAutoFit/>
          </a:bodyPr>
          <a:lstStyle/>
          <a:p>
            <a:pPr eaLnBrk="0" hangingPunct="0"/>
            <a:r>
              <a:rPr lang="en-US" altLang="zh-CN" b="1" i="0">
                <a:solidFill>
                  <a:schemeClr val="accent1">
                    <a:lumMod val="50000"/>
                  </a:schemeClr>
                </a:solidFill>
                <a:latin typeface="Times New Roman" panose="02020603050405020304" pitchFamily="18" charset="0"/>
                <a:ea typeface="仿宋" panose="02010609060101010101" pitchFamily="49" charset="-122"/>
              </a:rPr>
              <a:t>2007</a:t>
            </a:r>
            <a:r>
              <a:rPr lang="zh-CN" altLang="en-US" b="1" i="0">
                <a:solidFill>
                  <a:schemeClr val="accent1">
                    <a:lumMod val="50000"/>
                  </a:schemeClr>
                </a:solidFill>
                <a:latin typeface="Times New Roman" panose="02020603050405020304" pitchFamily="18" charset="0"/>
                <a:ea typeface="仿宋" panose="02010609060101010101" pitchFamily="49" charset="-122"/>
              </a:rPr>
              <a:t>年</a:t>
            </a:r>
          </a:p>
        </p:txBody>
      </p:sp>
      <p:sp>
        <p:nvSpPr>
          <p:cNvPr id="12" name="文本框 7"/>
          <p:cNvSpPr txBox="1">
            <a:spLocks noChangeArrowheads="1"/>
          </p:cNvSpPr>
          <p:nvPr/>
        </p:nvSpPr>
        <p:spPr bwMode="auto">
          <a:xfrm>
            <a:off x="1909073" y="1902538"/>
            <a:ext cx="1344084" cy="369888"/>
          </a:xfrm>
          <a:prstGeom prst="rect">
            <a:avLst/>
          </a:prstGeom>
          <a:noFill/>
          <a:ln w="9525">
            <a:noFill/>
            <a:miter lim="800000"/>
            <a:headEnd/>
            <a:tailEnd/>
          </a:ln>
        </p:spPr>
        <p:txBody>
          <a:bodyPr>
            <a:spAutoFit/>
          </a:bodyPr>
          <a:lstStyle/>
          <a:p>
            <a:pPr eaLnBrk="0" hangingPunct="0"/>
            <a:r>
              <a:rPr lang="en-US" altLang="zh-CN" b="1" i="0" dirty="0">
                <a:solidFill>
                  <a:schemeClr val="accent1">
                    <a:lumMod val="50000"/>
                  </a:schemeClr>
                </a:solidFill>
                <a:latin typeface="Times New Roman" panose="02020603050405020304" pitchFamily="18" charset="0"/>
                <a:ea typeface="仿宋" panose="02010609060101010101" pitchFamily="49" charset="-122"/>
              </a:rPr>
              <a:t>2008</a:t>
            </a:r>
            <a:r>
              <a:rPr lang="zh-CN" altLang="en-US" b="1" i="0" dirty="0">
                <a:solidFill>
                  <a:schemeClr val="accent1">
                    <a:lumMod val="50000"/>
                  </a:schemeClr>
                </a:solidFill>
                <a:latin typeface="Times New Roman" panose="02020603050405020304" pitchFamily="18" charset="0"/>
                <a:ea typeface="仿宋" panose="02010609060101010101" pitchFamily="49" charset="-122"/>
              </a:rPr>
              <a:t>年</a:t>
            </a:r>
          </a:p>
        </p:txBody>
      </p:sp>
      <p:sp>
        <p:nvSpPr>
          <p:cNvPr id="13" name="文本框 8"/>
          <p:cNvSpPr txBox="1">
            <a:spLocks noChangeArrowheads="1"/>
          </p:cNvSpPr>
          <p:nvPr/>
        </p:nvSpPr>
        <p:spPr bwMode="auto">
          <a:xfrm>
            <a:off x="6343119" y="1871629"/>
            <a:ext cx="1344084" cy="368300"/>
          </a:xfrm>
          <a:prstGeom prst="rect">
            <a:avLst/>
          </a:prstGeom>
          <a:noFill/>
          <a:ln w="9525">
            <a:noFill/>
            <a:miter lim="800000"/>
            <a:headEnd/>
            <a:tailEnd/>
          </a:ln>
        </p:spPr>
        <p:txBody>
          <a:bodyPr>
            <a:spAutoFit/>
          </a:bodyPr>
          <a:lstStyle/>
          <a:p>
            <a:pPr eaLnBrk="0" hangingPunct="0"/>
            <a:r>
              <a:rPr lang="en-US" altLang="zh-CN" b="1" i="0" dirty="0">
                <a:solidFill>
                  <a:schemeClr val="accent1">
                    <a:lumMod val="50000"/>
                  </a:schemeClr>
                </a:solidFill>
                <a:latin typeface="Times New Roman" panose="02020603050405020304" pitchFamily="18" charset="0"/>
                <a:ea typeface="仿宋" panose="02010609060101010101" pitchFamily="49" charset="-122"/>
              </a:rPr>
              <a:t>2012</a:t>
            </a:r>
            <a:r>
              <a:rPr lang="zh-CN" altLang="en-US" b="1" i="0" dirty="0">
                <a:solidFill>
                  <a:schemeClr val="accent1">
                    <a:lumMod val="50000"/>
                  </a:schemeClr>
                </a:solidFill>
                <a:latin typeface="Times New Roman" panose="02020603050405020304" pitchFamily="18" charset="0"/>
                <a:ea typeface="仿宋" panose="02010609060101010101" pitchFamily="49" charset="-122"/>
              </a:rPr>
              <a:t>年</a:t>
            </a:r>
          </a:p>
        </p:txBody>
      </p:sp>
      <p:sp>
        <p:nvSpPr>
          <p:cNvPr id="14" name="文本框 9"/>
          <p:cNvSpPr txBox="1">
            <a:spLocks noChangeArrowheads="1"/>
          </p:cNvSpPr>
          <p:nvPr/>
        </p:nvSpPr>
        <p:spPr bwMode="auto">
          <a:xfrm>
            <a:off x="4135185" y="1898616"/>
            <a:ext cx="1344083" cy="369888"/>
          </a:xfrm>
          <a:prstGeom prst="rect">
            <a:avLst/>
          </a:prstGeom>
          <a:noFill/>
          <a:ln w="9525">
            <a:noFill/>
            <a:miter lim="800000"/>
            <a:headEnd/>
            <a:tailEnd/>
          </a:ln>
        </p:spPr>
        <p:txBody>
          <a:bodyPr>
            <a:spAutoFit/>
          </a:bodyPr>
          <a:lstStyle/>
          <a:p>
            <a:pPr eaLnBrk="0" hangingPunct="0"/>
            <a:r>
              <a:rPr lang="en-US" altLang="zh-CN" b="1" i="0" dirty="0">
                <a:solidFill>
                  <a:schemeClr val="accent1">
                    <a:lumMod val="50000"/>
                  </a:schemeClr>
                </a:solidFill>
                <a:latin typeface="Times New Roman" panose="02020603050405020304" pitchFamily="18" charset="0"/>
                <a:ea typeface="仿宋" panose="02010609060101010101" pitchFamily="49" charset="-122"/>
              </a:rPr>
              <a:t>2010</a:t>
            </a:r>
            <a:r>
              <a:rPr lang="zh-CN" altLang="en-US" b="1" i="0" dirty="0">
                <a:solidFill>
                  <a:schemeClr val="accent1">
                    <a:lumMod val="50000"/>
                  </a:schemeClr>
                </a:solidFill>
                <a:latin typeface="Times New Roman" panose="02020603050405020304" pitchFamily="18" charset="0"/>
                <a:ea typeface="仿宋" panose="02010609060101010101" pitchFamily="49" charset="-122"/>
              </a:rPr>
              <a:t>年</a:t>
            </a:r>
          </a:p>
        </p:txBody>
      </p:sp>
      <p:sp>
        <p:nvSpPr>
          <p:cNvPr id="15" name="文本框 10"/>
          <p:cNvSpPr txBox="1">
            <a:spLocks noChangeArrowheads="1"/>
          </p:cNvSpPr>
          <p:nvPr/>
        </p:nvSpPr>
        <p:spPr bwMode="auto">
          <a:xfrm>
            <a:off x="3002146" y="1910667"/>
            <a:ext cx="1344084" cy="369888"/>
          </a:xfrm>
          <a:prstGeom prst="rect">
            <a:avLst/>
          </a:prstGeom>
          <a:noFill/>
          <a:ln w="9525">
            <a:noFill/>
            <a:miter lim="800000"/>
            <a:headEnd/>
            <a:tailEnd/>
          </a:ln>
        </p:spPr>
        <p:txBody>
          <a:bodyPr>
            <a:spAutoFit/>
          </a:bodyPr>
          <a:lstStyle/>
          <a:p>
            <a:pPr eaLnBrk="0" hangingPunct="0"/>
            <a:r>
              <a:rPr lang="en-US" altLang="zh-CN" b="1" i="0" dirty="0">
                <a:solidFill>
                  <a:schemeClr val="accent1">
                    <a:lumMod val="50000"/>
                  </a:schemeClr>
                </a:solidFill>
                <a:latin typeface="Times New Roman" panose="02020603050405020304" pitchFamily="18" charset="0"/>
                <a:ea typeface="仿宋" panose="02010609060101010101" pitchFamily="49" charset="-122"/>
              </a:rPr>
              <a:t>2009</a:t>
            </a:r>
            <a:r>
              <a:rPr lang="zh-CN" altLang="en-US" b="1" i="0" dirty="0">
                <a:solidFill>
                  <a:schemeClr val="accent1">
                    <a:lumMod val="50000"/>
                  </a:schemeClr>
                </a:solidFill>
                <a:latin typeface="Times New Roman" panose="02020603050405020304" pitchFamily="18" charset="0"/>
                <a:ea typeface="仿宋" panose="02010609060101010101" pitchFamily="49" charset="-122"/>
              </a:rPr>
              <a:t>年</a:t>
            </a:r>
          </a:p>
        </p:txBody>
      </p:sp>
      <p:sp>
        <p:nvSpPr>
          <p:cNvPr id="16" name="文本框 12"/>
          <p:cNvSpPr txBox="1">
            <a:spLocks noChangeArrowheads="1"/>
          </p:cNvSpPr>
          <p:nvPr/>
        </p:nvSpPr>
        <p:spPr bwMode="auto">
          <a:xfrm>
            <a:off x="5224771" y="1895441"/>
            <a:ext cx="1344084" cy="369888"/>
          </a:xfrm>
          <a:prstGeom prst="rect">
            <a:avLst/>
          </a:prstGeom>
          <a:noFill/>
          <a:ln w="9525">
            <a:noFill/>
            <a:miter lim="800000"/>
            <a:headEnd/>
            <a:tailEnd/>
          </a:ln>
        </p:spPr>
        <p:txBody>
          <a:bodyPr>
            <a:spAutoFit/>
          </a:bodyPr>
          <a:lstStyle/>
          <a:p>
            <a:pPr eaLnBrk="0" hangingPunct="0"/>
            <a:r>
              <a:rPr lang="en-US" altLang="zh-CN" b="1" i="0" dirty="0">
                <a:solidFill>
                  <a:schemeClr val="accent1">
                    <a:lumMod val="50000"/>
                  </a:schemeClr>
                </a:solidFill>
                <a:latin typeface="Times New Roman" panose="02020603050405020304" pitchFamily="18" charset="0"/>
                <a:ea typeface="仿宋" panose="02010609060101010101" pitchFamily="49" charset="-122"/>
              </a:rPr>
              <a:t>2011</a:t>
            </a:r>
            <a:r>
              <a:rPr lang="zh-CN" altLang="en-US" b="1" i="0" dirty="0">
                <a:solidFill>
                  <a:schemeClr val="accent1">
                    <a:lumMod val="50000"/>
                  </a:schemeClr>
                </a:solidFill>
                <a:latin typeface="Times New Roman" panose="02020603050405020304" pitchFamily="18" charset="0"/>
                <a:ea typeface="仿宋" panose="02010609060101010101" pitchFamily="49" charset="-122"/>
              </a:rPr>
              <a:t>年</a:t>
            </a:r>
          </a:p>
        </p:txBody>
      </p:sp>
      <p:sp>
        <p:nvSpPr>
          <p:cNvPr id="17" name="文本框 13"/>
          <p:cNvSpPr txBox="1">
            <a:spLocks noChangeArrowheads="1"/>
          </p:cNvSpPr>
          <p:nvPr/>
        </p:nvSpPr>
        <p:spPr bwMode="auto">
          <a:xfrm>
            <a:off x="8504611" y="1889091"/>
            <a:ext cx="1344084" cy="369888"/>
          </a:xfrm>
          <a:prstGeom prst="rect">
            <a:avLst/>
          </a:prstGeom>
          <a:noFill/>
          <a:ln w="9525">
            <a:noFill/>
            <a:miter lim="800000"/>
            <a:headEnd/>
            <a:tailEnd/>
          </a:ln>
        </p:spPr>
        <p:txBody>
          <a:bodyPr>
            <a:spAutoFit/>
          </a:bodyPr>
          <a:lstStyle/>
          <a:p>
            <a:pPr eaLnBrk="0" hangingPunct="0"/>
            <a:r>
              <a:rPr lang="en-US" altLang="zh-CN" b="1" i="0" dirty="0">
                <a:solidFill>
                  <a:schemeClr val="accent1">
                    <a:lumMod val="50000"/>
                  </a:schemeClr>
                </a:solidFill>
                <a:latin typeface="Times New Roman" panose="02020603050405020304" pitchFamily="18" charset="0"/>
                <a:ea typeface="仿宋" panose="02010609060101010101" pitchFamily="49" charset="-122"/>
              </a:rPr>
              <a:t>2014</a:t>
            </a:r>
            <a:r>
              <a:rPr lang="zh-CN" altLang="en-US" b="1" i="0" dirty="0">
                <a:solidFill>
                  <a:schemeClr val="accent1">
                    <a:lumMod val="50000"/>
                  </a:schemeClr>
                </a:solidFill>
                <a:latin typeface="Times New Roman" panose="02020603050405020304" pitchFamily="18" charset="0"/>
                <a:ea typeface="仿宋" panose="02010609060101010101" pitchFamily="49" charset="-122"/>
              </a:rPr>
              <a:t>年</a:t>
            </a:r>
          </a:p>
        </p:txBody>
      </p:sp>
      <p:sp>
        <p:nvSpPr>
          <p:cNvPr id="18" name="文本框 14"/>
          <p:cNvSpPr txBox="1">
            <a:spLocks noChangeArrowheads="1"/>
          </p:cNvSpPr>
          <p:nvPr/>
        </p:nvSpPr>
        <p:spPr bwMode="auto">
          <a:xfrm>
            <a:off x="7461218" y="1893013"/>
            <a:ext cx="1344084" cy="369888"/>
          </a:xfrm>
          <a:prstGeom prst="rect">
            <a:avLst/>
          </a:prstGeom>
          <a:noFill/>
          <a:ln w="9525">
            <a:noFill/>
            <a:miter lim="800000"/>
            <a:headEnd/>
            <a:tailEnd/>
          </a:ln>
        </p:spPr>
        <p:txBody>
          <a:bodyPr>
            <a:spAutoFit/>
          </a:bodyPr>
          <a:lstStyle/>
          <a:p>
            <a:pPr eaLnBrk="0" hangingPunct="0"/>
            <a:r>
              <a:rPr lang="en-US" altLang="zh-CN" b="1" i="0" dirty="0">
                <a:solidFill>
                  <a:schemeClr val="accent1">
                    <a:lumMod val="50000"/>
                  </a:schemeClr>
                </a:solidFill>
                <a:latin typeface="Times New Roman" panose="02020603050405020304" pitchFamily="18" charset="0"/>
                <a:ea typeface="仿宋" panose="02010609060101010101" pitchFamily="49" charset="-122"/>
              </a:rPr>
              <a:t>2013</a:t>
            </a:r>
            <a:r>
              <a:rPr lang="zh-CN" altLang="en-US" b="1" i="0" dirty="0">
                <a:solidFill>
                  <a:schemeClr val="accent1">
                    <a:lumMod val="50000"/>
                  </a:schemeClr>
                </a:solidFill>
                <a:latin typeface="Times New Roman" panose="02020603050405020304" pitchFamily="18" charset="0"/>
                <a:ea typeface="仿宋" panose="02010609060101010101" pitchFamily="49" charset="-122"/>
              </a:rPr>
              <a:t>年</a:t>
            </a:r>
          </a:p>
        </p:txBody>
      </p:sp>
      <p:graphicFrame>
        <p:nvGraphicFramePr>
          <p:cNvPr id="19" name="表格 18"/>
          <p:cNvGraphicFramePr>
            <a:graphicFrameLocks noGrp="1"/>
          </p:cNvGraphicFramePr>
          <p:nvPr>
            <p:extLst>
              <p:ext uri="{D42A27DB-BD31-4B8C-83A1-F6EECF244321}">
                <p14:modId xmlns:p14="http://schemas.microsoft.com/office/powerpoint/2010/main" val="1693686722"/>
              </p:ext>
            </p:extLst>
          </p:nvPr>
        </p:nvGraphicFramePr>
        <p:xfrm>
          <a:off x="835174" y="2308132"/>
          <a:ext cx="10979455" cy="365760"/>
        </p:xfrm>
        <a:graphic>
          <a:graphicData uri="http://schemas.openxmlformats.org/drawingml/2006/table">
            <a:tbl>
              <a:tblPr firstRow="1" bandRow="1">
                <a:tableStyleId>{5C22544A-7EE6-4342-B048-85BDC9FD1C3A}</a:tableStyleId>
              </a:tblPr>
              <a:tblGrid>
                <a:gridCol w="2205483">
                  <a:extLst>
                    <a:ext uri="{9D8B030D-6E8A-4147-A177-3AD203B41FA5}">
                      <a16:colId xmlns:a16="http://schemas.microsoft.com/office/drawing/2014/main" xmlns="" val="20000"/>
                    </a:ext>
                  </a:extLst>
                </a:gridCol>
                <a:gridCol w="2218063">
                  <a:extLst>
                    <a:ext uri="{9D8B030D-6E8A-4147-A177-3AD203B41FA5}">
                      <a16:colId xmlns:a16="http://schemas.microsoft.com/office/drawing/2014/main" xmlns="" val="20001"/>
                    </a:ext>
                  </a:extLst>
                </a:gridCol>
                <a:gridCol w="2188684">
                  <a:extLst>
                    <a:ext uri="{9D8B030D-6E8A-4147-A177-3AD203B41FA5}">
                      <a16:colId xmlns:a16="http://schemas.microsoft.com/office/drawing/2014/main" xmlns="" val="20002"/>
                    </a:ext>
                  </a:extLst>
                </a:gridCol>
                <a:gridCol w="2173995">
                  <a:extLst>
                    <a:ext uri="{9D8B030D-6E8A-4147-A177-3AD203B41FA5}">
                      <a16:colId xmlns:a16="http://schemas.microsoft.com/office/drawing/2014/main" xmlns="" val="20003"/>
                    </a:ext>
                  </a:extLst>
                </a:gridCol>
                <a:gridCol w="1923990">
                  <a:extLst>
                    <a:ext uri="{9D8B030D-6E8A-4147-A177-3AD203B41FA5}">
                      <a16:colId xmlns:a16="http://schemas.microsoft.com/office/drawing/2014/main" xmlns="" val="20004"/>
                    </a:ext>
                  </a:extLst>
                </a:gridCol>
                <a:gridCol w="269240">
                  <a:extLst>
                    <a:ext uri="{9D8B030D-6E8A-4147-A177-3AD203B41FA5}">
                      <a16:colId xmlns:a16="http://schemas.microsoft.com/office/drawing/2014/main" xmlns="" val="20005"/>
                    </a:ext>
                  </a:extLst>
                </a:gridCol>
              </a:tblGrid>
              <a:tr h="350304">
                <a:tc>
                  <a:txBody>
                    <a:bodyPr/>
                    <a:lstStyle/>
                    <a:p>
                      <a:endParaRPr lang="zh-CN" altLang="en-US" dirty="0">
                        <a:latin typeface="Times New Roman" panose="02020603050405020304" pitchFamily="18" charset="0"/>
                        <a:ea typeface="仿宋" panose="02010609060101010101" pitchFamily="49" charset="-122"/>
                      </a:endParaRPr>
                    </a:p>
                  </a:txBody>
                  <a:tcPr marL="121920" marR="121920">
                    <a:solidFill>
                      <a:schemeClr val="accent3">
                        <a:lumMod val="75000"/>
                      </a:schemeClr>
                    </a:solidFill>
                  </a:tcPr>
                </a:tc>
                <a:tc>
                  <a:txBody>
                    <a:bodyPr/>
                    <a:lstStyle/>
                    <a:p>
                      <a:endParaRPr lang="zh-CN" altLang="en-US" dirty="0">
                        <a:latin typeface="Times New Roman" panose="02020603050405020304" pitchFamily="18" charset="0"/>
                        <a:ea typeface="仿宋" panose="02010609060101010101" pitchFamily="49" charset="-122"/>
                      </a:endParaRPr>
                    </a:p>
                  </a:txBody>
                  <a:tcPr marL="121920" marR="121920"/>
                </a:tc>
                <a:tc>
                  <a:txBody>
                    <a:bodyPr/>
                    <a:lstStyle/>
                    <a:p>
                      <a:endParaRPr lang="zh-CN" altLang="en-US" dirty="0">
                        <a:latin typeface="Times New Roman" panose="02020603050405020304" pitchFamily="18" charset="0"/>
                        <a:ea typeface="仿宋" panose="02010609060101010101" pitchFamily="49" charset="-122"/>
                      </a:endParaRPr>
                    </a:p>
                  </a:txBody>
                  <a:tcPr marL="121920" marR="121920">
                    <a:solidFill>
                      <a:schemeClr val="accent3">
                        <a:lumMod val="75000"/>
                      </a:schemeClr>
                    </a:solidFill>
                  </a:tcPr>
                </a:tc>
                <a:tc>
                  <a:txBody>
                    <a:bodyPr/>
                    <a:lstStyle/>
                    <a:p>
                      <a:endParaRPr lang="zh-CN" altLang="en-US" dirty="0">
                        <a:latin typeface="Times New Roman" panose="02020603050405020304" pitchFamily="18" charset="0"/>
                        <a:ea typeface="仿宋" panose="02010609060101010101" pitchFamily="49" charset="-122"/>
                      </a:endParaRPr>
                    </a:p>
                  </a:txBody>
                  <a:tcPr marL="121920" marR="121920">
                    <a:solidFill>
                      <a:schemeClr val="accent1"/>
                    </a:solidFill>
                  </a:tcPr>
                </a:tc>
                <a:tc>
                  <a:txBody>
                    <a:bodyPr/>
                    <a:lstStyle/>
                    <a:p>
                      <a:endParaRPr lang="zh-CN" altLang="en-US" dirty="0">
                        <a:solidFill>
                          <a:schemeClr val="tx1"/>
                        </a:solidFill>
                        <a:latin typeface="Times New Roman" panose="02020603050405020304" pitchFamily="18" charset="0"/>
                        <a:ea typeface="仿宋" panose="02010609060101010101" pitchFamily="49" charset="-122"/>
                      </a:endParaRPr>
                    </a:p>
                  </a:txBody>
                  <a:tcPr marL="121920" marR="121920">
                    <a:solidFill>
                      <a:schemeClr val="bg2">
                        <a:lumMod val="50000"/>
                      </a:schemeClr>
                    </a:solidFill>
                  </a:tcPr>
                </a:tc>
                <a:tc>
                  <a:txBody>
                    <a:bodyPr/>
                    <a:lstStyle/>
                    <a:p>
                      <a:endParaRPr lang="zh-CN" altLang="en-US" dirty="0">
                        <a:solidFill>
                          <a:schemeClr val="tx1"/>
                        </a:solidFill>
                        <a:latin typeface="Times New Roman" panose="02020603050405020304" pitchFamily="18" charset="0"/>
                        <a:ea typeface="仿宋" panose="02010609060101010101" pitchFamily="49" charset="-122"/>
                      </a:endParaRPr>
                    </a:p>
                  </a:txBody>
                  <a:tcPr marL="121920" marR="121920">
                    <a:solidFill>
                      <a:schemeClr val="bg2">
                        <a:lumMod val="50000"/>
                      </a:schemeClr>
                    </a:solidFill>
                  </a:tcPr>
                </a:tc>
                <a:extLst>
                  <a:ext uri="{0D108BD9-81ED-4DB2-BD59-A6C34878D82A}">
                    <a16:rowId xmlns:a16="http://schemas.microsoft.com/office/drawing/2014/main" xmlns="" val="10000"/>
                  </a:ext>
                </a:extLst>
              </a:tr>
            </a:tbl>
          </a:graphicData>
        </a:graphic>
      </p:graphicFrame>
      <p:sp>
        <p:nvSpPr>
          <p:cNvPr id="20" name="下箭头 19"/>
          <p:cNvSpPr/>
          <p:nvPr/>
        </p:nvSpPr>
        <p:spPr bwMode="auto">
          <a:xfrm>
            <a:off x="6108733" y="2646977"/>
            <a:ext cx="384000" cy="433507"/>
          </a:xfrm>
          <a:prstGeom prst="downArrow">
            <a:avLst/>
          </a:prstGeom>
          <a:solidFill>
            <a:schemeClr val="accent3">
              <a:lumMod val="75000"/>
            </a:schemeClr>
          </a:solidFill>
          <a:ln w="9525" algn="ctr">
            <a:noFill/>
            <a:round/>
            <a:headEnd/>
            <a:tailEnd/>
          </a:ln>
          <a:effectLst/>
        </p:spPr>
        <p:txBody>
          <a:bodyPr anchor="ctr">
            <a:spAutoFit/>
          </a:bodyPr>
          <a:lstStyle/>
          <a:p>
            <a:pPr algn="ctr">
              <a:defRPr/>
            </a:pPr>
            <a:endParaRPr lang="zh-CN" altLang="en-US" sz="1600" b="1" dirty="0">
              <a:solidFill>
                <a:schemeClr val="accent1">
                  <a:lumMod val="50000"/>
                </a:schemeClr>
              </a:solidFill>
              <a:latin typeface="Times New Roman" panose="02020603050405020304" pitchFamily="18" charset="0"/>
              <a:ea typeface="仿宋" panose="02010609060101010101" pitchFamily="49" charset="-122"/>
              <a:cs typeface="+mn-cs"/>
            </a:endParaRPr>
          </a:p>
        </p:txBody>
      </p:sp>
      <p:sp>
        <p:nvSpPr>
          <p:cNvPr id="21" name="下箭头 20"/>
          <p:cNvSpPr/>
          <p:nvPr/>
        </p:nvSpPr>
        <p:spPr bwMode="auto">
          <a:xfrm>
            <a:off x="1729408" y="2646977"/>
            <a:ext cx="384000" cy="433507"/>
          </a:xfrm>
          <a:prstGeom prst="downArrow">
            <a:avLst/>
          </a:prstGeom>
          <a:solidFill>
            <a:schemeClr val="accent3">
              <a:lumMod val="75000"/>
            </a:schemeClr>
          </a:solidFill>
          <a:ln w="9525" algn="ctr">
            <a:noFill/>
            <a:round/>
            <a:headEnd/>
            <a:tailEnd/>
          </a:ln>
          <a:effectLst/>
        </p:spPr>
        <p:txBody>
          <a:bodyPr anchor="ctr">
            <a:spAutoFit/>
          </a:bodyPr>
          <a:lstStyle/>
          <a:p>
            <a:pPr algn="ctr">
              <a:defRPr/>
            </a:pPr>
            <a:endParaRPr lang="zh-CN" altLang="en-US" sz="1600" b="1" dirty="0">
              <a:solidFill>
                <a:schemeClr val="accent1">
                  <a:lumMod val="50000"/>
                </a:schemeClr>
              </a:solidFill>
              <a:latin typeface="Times New Roman" panose="02020603050405020304" pitchFamily="18" charset="0"/>
              <a:ea typeface="仿宋" panose="02010609060101010101" pitchFamily="49" charset="-122"/>
              <a:cs typeface="+mn-cs"/>
            </a:endParaRPr>
          </a:p>
        </p:txBody>
      </p:sp>
      <p:sp>
        <p:nvSpPr>
          <p:cNvPr id="22" name="下箭头 22"/>
          <p:cNvSpPr>
            <a:spLocks noChangeArrowheads="1"/>
          </p:cNvSpPr>
          <p:nvPr/>
        </p:nvSpPr>
        <p:spPr bwMode="auto">
          <a:xfrm>
            <a:off x="3996973" y="2646977"/>
            <a:ext cx="384000" cy="433507"/>
          </a:xfrm>
          <a:prstGeom prst="downArrow">
            <a:avLst>
              <a:gd name="adj1" fmla="val 50000"/>
              <a:gd name="adj2" fmla="val 50260"/>
            </a:avLst>
          </a:prstGeom>
          <a:solidFill>
            <a:schemeClr val="accent1"/>
          </a:solidFill>
          <a:ln w="9525" algn="ctr">
            <a:noFill/>
            <a:round/>
            <a:headEnd/>
            <a:tailEnd/>
          </a:ln>
        </p:spPr>
        <p:txBody>
          <a:bodyPr anchor="ctr">
            <a:spAutoFit/>
          </a:bodyPr>
          <a:lstStyle/>
          <a:p>
            <a:pPr algn="ctr"/>
            <a:endParaRPr lang="zh-CN" altLang="en-US" sz="1600" b="1">
              <a:solidFill>
                <a:schemeClr val="accent1">
                  <a:lumMod val="50000"/>
                </a:schemeClr>
              </a:solidFill>
              <a:latin typeface="Times New Roman" panose="02020603050405020304" pitchFamily="18" charset="0"/>
              <a:ea typeface="仿宋" panose="02010609060101010101" pitchFamily="49" charset="-122"/>
            </a:endParaRPr>
          </a:p>
        </p:txBody>
      </p:sp>
      <p:sp>
        <p:nvSpPr>
          <p:cNvPr id="23" name="下箭头 24"/>
          <p:cNvSpPr>
            <a:spLocks noChangeArrowheads="1"/>
          </p:cNvSpPr>
          <p:nvPr/>
        </p:nvSpPr>
        <p:spPr bwMode="auto">
          <a:xfrm>
            <a:off x="10499657" y="2646977"/>
            <a:ext cx="384000" cy="433507"/>
          </a:xfrm>
          <a:prstGeom prst="downArrow">
            <a:avLst>
              <a:gd name="adj1" fmla="val 50000"/>
              <a:gd name="adj2" fmla="val 50043"/>
            </a:avLst>
          </a:prstGeom>
          <a:solidFill>
            <a:schemeClr val="bg2">
              <a:lumMod val="50000"/>
            </a:schemeClr>
          </a:solidFill>
          <a:ln w="9525" algn="ctr">
            <a:noFill/>
            <a:round/>
            <a:headEnd/>
            <a:tailEnd/>
          </a:ln>
        </p:spPr>
        <p:txBody>
          <a:bodyPr anchor="ctr">
            <a:spAutoFit/>
          </a:bodyPr>
          <a:lstStyle/>
          <a:p>
            <a:pPr algn="ctr"/>
            <a:endParaRPr lang="zh-CN" altLang="en-US" sz="1600" b="1">
              <a:solidFill>
                <a:schemeClr val="accent1">
                  <a:lumMod val="50000"/>
                </a:schemeClr>
              </a:solidFill>
              <a:latin typeface="Times New Roman" panose="02020603050405020304" pitchFamily="18" charset="0"/>
              <a:ea typeface="仿宋" panose="02010609060101010101" pitchFamily="49" charset="-122"/>
            </a:endParaRPr>
          </a:p>
        </p:txBody>
      </p:sp>
      <p:sp>
        <p:nvSpPr>
          <p:cNvPr id="24" name="文本框 26"/>
          <p:cNvSpPr txBox="1"/>
          <p:nvPr/>
        </p:nvSpPr>
        <p:spPr bwMode="auto">
          <a:xfrm>
            <a:off x="812941" y="3271795"/>
            <a:ext cx="2054915" cy="341632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eaLnBrk="0" hangingPunct="0">
              <a:defRPr/>
            </a:pPr>
            <a:r>
              <a:rPr lang="zh-CN" altLang="en-US" sz="2400" dirty="0">
                <a:solidFill>
                  <a:srgbClr val="0033CC"/>
                </a:solidFill>
                <a:latin typeface="Times New Roman" panose="02020603050405020304" pitchFamily="18" charset="0"/>
                <a:ea typeface="仿宋" panose="02010609060101010101" pitchFamily="49" charset="-122"/>
              </a:rPr>
              <a:t>数据库立项</a:t>
            </a:r>
            <a:endParaRPr lang="en-US" altLang="zh-CN" sz="2400" dirty="0">
              <a:solidFill>
                <a:srgbClr val="0033CC"/>
              </a:solidFill>
              <a:latin typeface="Times New Roman" panose="02020603050405020304" pitchFamily="18" charset="0"/>
              <a:ea typeface="仿宋" panose="02010609060101010101" pitchFamily="49" charset="-122"/>
            </a:endParaRPr>
          </a:p>
          <a:p>
            <a:pPr eaLnBrk="0" hangingPunct="0">
              <a:defRPr/>
            </a:pPr>
            <a:r>
              <a:rPr lang="zh-CN" altLang="en-US" sz="2400" i="0" dirty="0">
                <a:solidFill>
                  <a:schemeClr val="tx1"/>
                </a:solidFill>
                <a:latin typeface="Times New Roman" panose="02020603050405020304" pitchFamily="18" charset="0"/>
                <a:ea typeface="仿宋" panose="02010609060101010101" pitchFamily="49" charset="-122"/>
              </a:rPr>
              <a:t>成立三个课题组，组织大量专家，专题研究教学核心指标。</a:t>
            </a:r>
            <a:endParaRPr lang="en-US" altLang="zh-CN" sz="2400" i="0" dirty="0">
              <a:solidFill>
                <a:schemeClr val="tx1"/>
              </a:solidFill>
              <a:latin typeface="Times New Roman" panose="02020603050405020304" pitchFamily="18" charset="0"/>
              <a:ea typeface="仿宋" panose="02010609060101010101" pitchFamily="49" charset="-122"/>
            </a:endParaRPr>
          </a:p>
          <a:p>
            <a:pPr eaLnBrk="0" hangingPunct="0">
              <a:defRPr/>
            </a:pPr>
            <a:r>
              <a:rPr lang="zh-CN" altLang="en-US" sz="2400" b="1" i="0" dirty="0">
                <a:solidFill>
                  <a:srgbClr val="FF0000"/>
                </a:solidFill>
                <a:latin typeface="Times New Roman" panose="02020603050405020304" pitchFamily="18" charset="0"/>
                <a:ea typeface="仿宋" panose="02010609060101010101" pitchFamily="49" charset="-122"/>
              </a:rPr>
              <a:t>形成</a:t>
            </a:r>
            <a:r>
              <a:rPr lang="en-US" altLang="zh-CN" sz="2400" b="1" i="0" dirty="0">
                <a:solidFill>
                  <a:srgbClr val="FF0000"/>
                </a:solidFill>
                <a:latin typeface="Times New Roman" panose="02020603050405020304" pitchFamily="18" charset="0"/>
                <a:ea typeface="仿宋" panose="02010609060101010101" pitchFamily="49" charset="-122"/>
              </a:rPr>
              <a:t>1.0</a:t>
            </a:r>
            <a:r>
              <a:rPr lang="zh-CN" altLang="en-US" sz="2400" b="1" i="0" dirty="0">
                <a:solidFill>
                  <a:srgbClr val="FF0000"/>
                </a:solidFill>
                <a:latin typeface="Times New Roman" panose="02020603050405020304" pitchFamily="18" charset="0"/>
                <a:ea typeface="仿宋" panose="02010609060101010101" pitchFamily="49" charset="-122"/>
              </a:rPr>
              <a:t>版</a:t>
            </a:r>
            <a:endParaRPr lang="en-US" altLang="zh-CN" sz="2400" b="1" i="0" dirty="0">
              <a:solidFill>
                <a:srgbClr val="FF0000"/>
              </a:solidFill>
              <a:latin typeface="Times New Roman" panose="02020603050405020304" pitchFamily="18" charset="0"/>
              <a:ea typeface="仿宋" panose="02010609060101010101" pitchFamily="49" charset="-122"/>
            </a:endParaRPr>
          </a:p>
          <a:p>
            <a:pPr eaLnBrk="0" hangingPunct="0">
              <a:defRPr/>
            </a:pPr>
            <a:endParaRPr lang="en-US" altLang="zh-CN" sz="2400" b="1" dirty="0">
              <a:solidFill>
                <a:srgbClr val="FF0000"/>
              </a:solidFill>
              <a:latin typeface="Times New Roman" panose="02020603050405020304" pitchFamily="18" charset="0"/>
              <a:ea typeface="仿宋" panose="02010609060101010101" pitchFamily="49" charset="-122"/>
            </a:endParaRPr>
          </a:p>
          <a:p>
            <a:pPr eaLnBrk="0" hangingPunct="0">
              <a:defRPr/>
            </a:pPr>
            <a:endParaRPr lang="en-US" altLang="zh-CN" sz="2400" b="1" i="0" dirty="0">
              <a:solidFill>
                <a:srgbClr val="FF0000"/>
              </a:solidFill>
              <a:latin typeface="Times New Roman" panose="02020603050405020304" pitchFamily="18" charset="0"/>
              <a:ea typeface="仿宋" panose="02010609060101010101" pitchFamily="49" charset="-122"/>
            </a:endParaRPr>
          </a:p>
        </p:txBody>
      </p:sp>
      <p:sp>
        <p:nvSpPr>
          <p:cNvPr id="25" name="文本框 28"/>
          <p:cNvSpPr txBox="1"/>
          <p:nvPr/>
        </p:nvSpPr>
        <p:spPr bwMode="auto">
          <a:xfrm>
            <a:off x="3036011" y="3271796"/>
            <a:ext cx="2054915" cy="341632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eaLnBrk="0" hangingPunct="0">
              <a:defRPr/>
            </a:pPr>
            <a:r>
              <a:rPr lang="zh-CN" altLang="en-US" sz="2400" dirty="0">
                <a:solidFill>
                  <a:srgbClr val="0033CC"/>
                </a:solidFill>
                <a:latin typeface="Times New Roman" panose="02020603050405020304" pitchFamily="18" charset="0"/>
                <a:ea typeface="仿宋" panose="02010609060101010101" pitchFamily="49" charset="-122"/>
              </a:rPr>
              <a:t>数据试采集</a:t>
            </a:r>
            <a:endParaRPr lang="en-US" altLang="zh-CN" sz="2400" dirty="0">
              <a:solidFill>
                <a:srgbClr val="0033CC"/>
              </a:solidFill>
              <a:latin typeface="Times New Roman" panose="02020603050405020304" pitchFamily="18" charset="0"/>
              <a:ea typeface="仿宋" panose="02010609060101010101" pitchFamily="49" charset="-122"/>
            </a:endParaRPr>
          </a:p>
          <a:p>
            <a:pPr algn="just" eaLnBrk="0" hangingPunct="0">
              <a:defRPr/>
            </a:pPr>
            <a:r>
              <a:rPr lang="zh-CN" altLang="en-US" sz="2400" i="0" dirty="0">
                <a:solidFill>
                  <a:schemeClr val="tx1"/>
                </a:solidFill>
                <a:latin typeface="Times New Roman" panose="02020603050405020304" pitchFamily="18" charset="0"/>
                <a:ea typeface="仿宋" panose="02010609060101010101" pitchFamily="49" charset="-122"/>
              </a:rPr>
              <a:t>对</a:t>
            </a:r>
            <a:r>
              <a:rPr lang="en-US" altLang="zh-CN" sz="2400" i="0" dirty="0">
                <a:solidFill>
                  <a:schemeClr val="tx1"/>
                </a:solidFill>
                <a:latin typeface="Times New Roman" panose="02020603050405020304" pitchFamily="18" charset="0"/>
                <a:ea typeface="仿宋" panose="02010609060101010101" pitchFamily="49" charset="-122"/>
              </a:rPr>
              <a:t>23</a:t>
            </a:r>
            <a:r>
              <a:rPr lang="zh-CN" altLang="en-US" sz="2400" i="0" dirty="0">
                <a:solidFill>
                  <a:schemeClr val="tx1"/>
                </a:solidFill>
                <a:latin typeface="Times New Roman" panose="02020603050405020304" pitchFamily="18" charset="0"/>
                <a:ea typeface="仿宋" panose="02010609060101010101" pitchFamily="49" charset="-122"/>
              </a:rPr>
              <a:t>所新建本科院校和老大学开展试采集</a:t>
            </a:r>
            <a:endParaRPr lang="en-US" altLang="zh-CN" sz="2400" i="0" dirty="0">
              <a:solidFill>
                <a:schemeClr val="tx1"/>
              </a:solidFill>
              <a:latin typeface="Times New Roman" panose="02020603050405020304" pitchFamily="18" charset="0"/>
              <a:ea typeface="仿宋" panose="02010609060101010101" pitchFamily="49" charset="-122"/>
            </a:endParaRPr>
          </a:p>
          <a:p>
            <a:pPr algn="just" eaLnBrk="0" hangingPunct="0">
              <a:defRPr/>
            </a:pPr>
            <a:r>
              <a:rPr lang="zh-CN" altLang="en-US" sz="2400" i="0" dirty="0">
                <a:solidFill>
                  <a:schemeClr val="tx1"/>
                </a:solidFill>
                <a:latin typeface="Times New Roman" panose="02020603050405020304" pitchFamily="18" charset="0"/>
                <a:ea typeface="仿宋" panose="02010609060101010101" pitchFamily="49" charset="-122"/>
              </a:rPr>
              <a:t>召开数十次研讨会、征求近千人次专家意见，收集上万条意见</a:t>
            </a:r>
            <a:endParaRPr lang="en-US" altLang="zh-CN" sz="2400" i="0" dirty="0">
              <a:solidFill>
                <a:schemeClr val="tx1"/>
              </a:solidFill>
              <a:latin typeface="Times New Roman" panose="02020603050405020304" pitchFamily="18" charset="0"/>
              <a:ea typeface="仿宋" panose="02010609060101010101" pitchFamily="49" charset="-122"/>
            </a:endParaRPr>
          </a:p>
        </p:txBody>
      </p:sp>
      <p:sp>
        <p:nvSpPr>
          <p:cNvPr id="26" name="文本框 30"/>
          <p:cNvSpPr txBox="1"/>
          <p:nvPr/>
        </p:nvSpPr>
        <p:spPr bwMode="auto">
          <a:xfrm>
            <a:off x="5273276" y="3271796"/>
            <a:ext cx="2054915" cy="341632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eaLnBrk="0" hangingPunct="0">
              <a:defRPr/>
            </a:pPr>
            <a:r>
              <a:rPr lang="zh-CN" altLang="en-US" sz="2400" i="0" dirty="0">
                <a:solidFill>
                  <a:srgbClr val="0033CC"/>
                </a:solidFill>
                <a:latin typeface="Times New Roman" panose="02020603050405020304" pitchFamily="18" charset="0"/>
                <a:ea typeface="仿宋" panose="02010609060101010101" pitchFamily="49" charset="-122"/>
              </a:rPr>
              <a:t>建立年采制度</a:t>
            </a:r>
            <a:endParaRPr lang="en-US" altLang="zh-CN" sz="2400" i="0" dirty="0">
              <a:solidFill>
                <a:srgbClr val="0033CC"/>
              </a:solidFill>
              <a:latin typeface="Times New Roman" panose="02020603050405020304" pitchFamily="18" charset="0"/>
              <a:ea typeface="仿宋" panose="02010609060101010101" pitchFamily="49" charset="-122"/>
            </a:endParaRPr>
          </a:p>
          <a:p>
            <a:pPr algn="just" eaLnBrk="0" hangingPunct="0">
              <a:defRPr/>
            </a:pPr>
            <a:r>
              <a:rPr lang="zh-CN" altLang="en-US" sz="2400" i="0" dirty="0">
                <a:solidFill>
                  <a:schemeClr val="tx1"/>
                </a:solidFill>
                <a:latin typeface="Times New Roman" panose="02020603050405020304" pitchFamily="18" charset="0"/>
                <a:ea typeface="仿宋" panose="02010609060101010101" pitchFamily="49" charset="-122"/>
              </a:rPr>
              <a:t>新建本科院校建立年度采集制度；</a:t>
            </a:r>
            <a:r>
              <a:rPr lang="zh-CN" altLang="en-US" sz="2400" dirty="0">
                <a:solidFill>
                  <a:schemeClr val="tx1"/>
                </a:solidFill>
                <a:latin typeface="Times New Roman" panose="02020603050405020304" pitchFamily="18" charset="0"/>
                <a:ea typeface="仿宋" panose="02010609060101010101" pitchFamily="49" charset="-122"/>
              </a:rPr>
              <a:t>新建院校合格评估过程中使用信息化服务提供</a:t>
            </a:r>
            <a:r>
              <a:rPr lang="en-US" altLang="zh-CN" sz="2400" dirty="0">
                <a:solidFill>
                  <a:schemeClr val="tx1"/>
                </a:solidFill>
                <a:latin typeface="Times New Roman" panose="02020603050405020304" pitchFamily="18" charset="0"/>
                <a:ea typeface="仿宋" panose="02010609060101010101" pitchFamily="49" charset="-122"/>
              </a:rPr>
              <a:t>《</a:t>
            </a:r>
            <a:r>
              <a:rPr lang="zh-CN" altLang="en-US" sz="2400" dirty="0">
                <a:solidFill>
                  <a:schemeClr val="tx1"/>
                </a:solidFill>
                <a:latin typeface="Times New Roman" panose="02020603050405020304" pitchFamily="18" charset="0"/>
                <a:ea typeface="仿宋" panose="02010609060101010101" pitchFamily="49" charset="-122"/>
              </a:rPr>
              <a:t>合格评估数据分析报告</a:t>
            </a:r>
            <a:r>
              <a:rPr lang="en-US" altLang="zh-CN" sz="2400" dirty="0">
                <a:solidFill>
                  <a:schemeClr val="tx1"/>
                </a:solidFill>
                <a:latin typeface="Times New Roman" panose="02020603050405020304" pitchFamily="18" charset="0"/>
                <a:ea typeface="仿宋" panose="02010609060101010101" pitchFamily="49" charset="-122"/>
              </a:rPr>
              <a:t>》</a:t>
            </a:r>
            <a:endParaRPr lang="en-US" altLang="zh-CN" sz="2400" i="0" dirty="0">
              <a:solidFill>
                <a:schemeClr val="tx1"/>
              </a:solidFill>
              <a:latin typeface="Times New Roman" panose="02020603050405020304" pitchFamily="18" charset="0"/>
              <a:ea typeface="仿宋" panose="02010609060101010101" pitchFamily="49" charset="-122"/>
            </a:endParaRPr>
          </a:p>
        </p:txBody>
      </p:sp>
      <p:sp>
        <p:nvSpPr>
          <p:cNvPr id="27" name="文本框 31"/>
          <p:cNvSpPr txBox="1"/>
          <p:nvPr/>
        </p:nvSpPr>
        <p:spPr bwMode="auto">
          <a:xfrm>
            <a:off x="7537831" y="3271796"/>
            <a:ext cx="2054915" cy="341632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eaLnBrk="0" hangingPunct="0">
              <a:defRPr/>
            </a:pPr>
            <a:r>
              <a:rPr lang="zh-CN" altLang="en-US" sz="2400" dirty="0">
                <a:solidFill>
                  <a:srgbClr val="0033CC"/>
                </a:solidFill>
                <a:latin typeface="Times New Roman" panose="02020603050405020304" pitchFamily="18" charset="0"/>
                <a:ea typeface="仿宋" panose="02010609060101010101" pitchFamily="49" charset="-122"/>
              </a:rPr>
              <a:t>研制数据库</a:t>
            </a:r>
            <a:r>
              <a:rPr lang="en-US" altLang="zh-CN" sz="2400" dirty="0">
                <a:solidFill>
                  <a:srgbClr val="0033CC"/>
                </a:solidFill>
                <a:latin typeface="Times New Roman" panose="02020603050405020304" pitchFamily="18" charset="0"/>
                <a:ea typeface="仿宋" panose="02010609060101010101" pitchFamily="49" charset="-122"/>
              </a:rPr>
              <a:t>2.0</a:t>
            </a:r>
          </a:p>
          <a:p>
            <a:pPr algn="just" eaLnBrk="0" hangingPunct="0">
              <a:defRPr/>
            </a:pPr>
            <a:r>
              <a:rPr lang="zh-CN" altLang="en-US" sz="2400" dirty="0">
                <a:solidFill>
                  <a:schemeClr val="tx1"/>
                </a:solidFill>
                <a:latin typeface="Times New Roman" panose="02020603050405020304" pitchFamily="18" charset="0"/>
                <a:ea typeface="仿宋" panose="02010609060101010101" pitchFamily="49" charset="-122"/>
              </a:rPr>
              <a:t>强化监测效果，拓展应用服务，在原有数据库基础上建成适用于国家、省（市）、高校的</a:t>
            </a:r>
            <a:r>
              <a:rPr lang="en-US" altLang="zh-CN" sz="2400" dirty="0">
                <a:solidFill>
                  <a:schemeClr val="tx1"/>
                </a:solidFill>
                <a:latin typeface="Times New Roman" panose="02020603050405020304" pitchFamily="18" charset="0"/>
                <a:ea typeface="仿宋" panose="02010609060101010101" pitchFamily="49" charset="-122"/>
              </a:rPr>
              <a:t>2.0</a:t>
            </a:r>
            <a:r>
              <a:rPr lang="zh-CN" altLang="en-US" sz="2400" dirty="0">
                <a:solidFill>
                  <a:schemeClr val="tx1"/>
                </a:solidFill>
                <a:latin typeface="Times New Roman" panose="02020603050405020304" pitchFamily="18" charset="0"/>
                <a:ea typeface="仿宋" panose="02010609060101010101" pitchFamily="49" charset="-122"/>
              </a:rPr>
              <a:t>版</a:t>
            </a:r>
            <a:endParaRPr lang="en-US" altLang="zh-CN" sz="2400" dirty="0">
              <a:solidFill>
                <a:schemeClr val="tx1"/>
              </a:solidFill>
              <a:latin typeface="Times New Roman" panose="02020603050405020304" pitchFamily="18" charset="0"/>
              <a:ea typeface="仿宋" panose="02010609060101010101" pitchFamily="49" charset="-122"/>
            </a:endParaRPr>
          </a:p>
        </p:txBody>
      </p:sp>
      <p:sp>
        <p:nvSpPr>
          <p:cNvPr id="28" name="文本框 13"/>
          <p:cNvSpPr txBox="1">
            <a:spLocks noChangeArrowheads="1"/>
          </p:cNvSpPr>
          <p:nvPr/>
        </p:nvSpPr>
        <p:spPr bwMode="auto">
          <a:xfrm>
            <a:off x="9592745" y="1911637"/>
            <a:ext cx="1290912" cy="369332"/>
          </a:xfrm>
          <a:prstGeom prst="rect">
            <a:avLst/>
          </a:prstGeom>
          <a:noFill/>
          <a:ln w="9525">
            <a:noFill/>
            <a:miter lim="800000"/>
            <a:headEnd/>
            <a:tailEnd/>
          </a:ln>
        </p:spPr>
        <p:txBody>
          <a:bodyPr wrap="square">
            <a:spAutoFit/>
          </a:bodyPr>
          <a:lstStyle/>
          <a:p>
            <a:pPr eaLnBrk="0" hangingPunct="0"/>
            <a:r>
              <a:rPr lang="en-US" altLang="zh-CN" b="1" i="0" dirty="0" smtClean="0">
                <a:solidFill>
                  <a:schemeClr val="accent1">
                    <a:lumMod val="50000"/>
                  </a:schemeClr>
                </a:solidFill>
                <a:latin typeface="Times New Roman" panose="02020603050405020304" pitchFamily="18" charset="0"/>
                <a:ea typeface="仿宋" panose="02010609060101010101" pitchFamily="49" charset="-122"/>
              </a:rPr>
              <a:t>2015</a:t>
            </a:r>
            <a:r>
              <a:rPr lang="zh-CN" altLang="en-US" b="1" i="0" dirty="0" smtClean="0">
                <a:solidFill>
                  <a:schemeClr val="accent1">
                    <a:lumMod val="50000"/>
                  </a:schemeClr>
                </a:solidFill>
                <a:latin typeface="Times New Roman" panose="02020603050405020304" pitchFamily="18" charset="0"/>
                <a:ea typeface="仿宋" panose="02010609060101010101" pitchFamily="49" charset="-122"/>
              </a:rPr>
              <a:t>年</a:t>
            </a:r>
            <a:r>
              <a:rPr lang="en-US" altLang="zh-CN" b="1" dirty="0" smtClean="0">
                <a:solidFill>
                  <a:schemeClr val="accent1">
                    <a:lumMod val="50000"/>
                  </a:schemeClr>
                </a:solidFill>
                <a:latin typeface="Times New Roman" panose="02020603050405020304" pitchFamily="18" charset="0"/>
                <a:ea typeface="仿宋" panose="02010609060101010101" pitchFamily="49" charset="-122"/>
              </a:rPr>
              <a:t>-----</a:t>
            </a:r>
            <a:endParaRPr lang="zh-CN" altLang="en-US" b="1" i="0" dirty="0">
              <a:solidFill>
                <a:schemeClr val="accent1">
                  <a:lumMod val="50000"/>
                </a:schemeClr>
              </a:solidFill>
              <a:latin typeface="Times New Roman" panose="02020603050405020304" pitchFamily="18" charset="0"/>
              <a:ea typeface="仿宋" panose="02010609060101010101" pitchFamily="49" charset="-122"/>
            </a:endParaRPr>
          </a:p>
        </p:txBody>
      </p:sp>
      <p:sp>
        <p:nvSpPr>
          <p:cNvPr id="29" name="下箭头 24"/>
          <p:cNvSpPr>
            <a:spLocks noChangeArrowheads="1"/>
          </p:cNvSpPr>
          <p:nvPr/>
        </p:nvSpPr>
        <p:spPr bwMode="auto">
          <a:xfrm>
            <a:off x="8319576" y="2626795"/>
            <a:ext cx="384000" cy="433507"/>
          </a:xfrm>
          <a:prstGeom prst="downArrow">
            <a:avLst>
              <a:gd name="adj1" fmla="val 50000"/>
              <a:gd name="adj2" fmla="val 50043"/>
            </a:avLst>
          </a:prstGeom>
          <a:solidFill>
            <a:schemeClr val="accent1"/>
          </a:solidFill>
          <a:ln w="9525" algn="ctr">
            <a:noFill/>
            <a:round/>
            <a:headEnd/>
            <a:tailEnd/>
          </a:ln>
        </p:spPr>
        <p:txBody>
          <a:bodyPr anchor="ctr">
            <a:spAutoFit/>
          </a:bodyPr>
          <a:lstStyle/>
          <a:p>
            <a:pPr algn="ctr"/>
            <a:endParaRPr lang="zh-CN" altLang="en-US" sz="1600" b="1">
              <a:solidFill>
                <a:schemeClr val="accent1">
                  <a:lumMod val="50000"/>
                </a:schemeClr>
              </a:solidFill>
              <a:latin typeface="Times New Roman" panose="02020603050405020304" pitchFamily="18" charset="0"/>
              <a:ea typeface="仿宋" panose="02010609060101010101" pitchFamily="49" charset="-122"/>
            </a:endParaRPr>
          </a:p>
        </p:txBody>
      </p:sp>
      <p:sp>
        <p:nvSpPr>
          <p:cNvPr id="30" name="文本框 31"/>
          <p:cNvSpPr txBox="1"/>
          <p:nvPr/>
        </p:nvSpPr>
        <p:spPr bwMode="auto">
          <a:xfrm>
            <a:off x="9714155" y="3271796"/>
            <a:ext cx="2269864" cy="341632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just" eaLnBrk="0" hangingPunct="0">
              <a:defRPr/>
            </a:pPr>
            <a:r>
              <a:rPr lang="zh-CN" altLang="en-US" sz="2400" i="0" dirty="0">
                <a:solidFill>
                  <a:srgbClr val="0033CC"/>
                </a:solidFill>
                <a:latin typeface="Times New Roman" panose="02020603050405020304" pitchFamily="18" charset="0"/>
                <a:ea typeface="仿宋" panose="02010609060101010101" pitchFamily="49" charset="-122"/>
              </a:rPr>
              <a:t>质量监测国家</a:t>
            </a:r>
            <a:r>
              <a:rPr lang="zh-CN" altLang="en-US" sz="2400" i="0" dirty="0">
                <a:solidFill>
                  <a:srgbClr val="FF0000"/>
                </a:solidFill>
                <a:latin typeface="Times New Roman" panose="02020603050405020304" pitchFamily="18" charset="0"/>
                <a:ea typeface="仿宋" panose="02010609060101010101" pitchFamily="49" charset="-122"/>
              </a:rPr>
              <a:t>数据平台</a:t>
            </a:r>
            <a:r>
              <a:rPr lang="en-US" altLang="zh-CN" sz="2400" i="0" dirty="0">
                <a:solidFill>
                  <a:srgbClr val="FF0000"/>
                </a:solidFill>
                <a:latin typeface="Times New Roman" panose="02020603050405020304" pitchFamily="18" charset="0"/>
                <a:ea typeface="仿宋" panose="02010609060101010101" pitchFamily="49" charset="-122"/>
              </a:rPr>
              <a:t>3.0</a:t>
            </a:r>
            <a:r>
              <a:rPr lang="en-US" altLang="zh-CN" sz="2400" i="0" dirty="0">
                <a:solidFill>
                  <a:srgbClr val="0033CC"/>
                </a:solidFill>
                <a:latin typeface="Times New Roman" panose="02020603050405020304" pitchFamily="18" charset="0"/>
                <a:ea typeface="仿宋" panose="02010609060101010101" pitchFamily="49" charset="-122"/>
              </a:rPr>
              <a:t>  </a:t>
            </a:r>
            <a:r>
              <a:rPr lang="zh-CN" altLang="en-US" sz="2400" i="0" dirty="0">
                <a:solidFill>
                  <a:schemeClr val="tx1"/>
                </a:solidFill>
                <a:latin typeface="Times New Roman" panose="02020603050405020304" pitchFamily="18" charset="0"/>
                <a:ea typeface="仿宋" panose="02010609060101010101" pitchFamily="49" charset="-122"/>
              </a:rPr>
              <a:t>拓展数据范围，增强分析应用，升级为高等教育质量监测平台（</a:t>
            </a:r>
            <a:r>
              <a:rPr lang="en-US" altLang="zh-CN" sz="2400" i="0" dirty="0">
                <a:solidFill>
                  <a:schemeClr val="tx1"/>
                </a:solidFill>
                <a:latin typeface="Times New Roman" panose="02020603050405020304" pitchFamily="18" charset="0"/>
                <a:ea typeface="仿宋" panose="02010609060101010101" pitchFamily="49" charset="-122"/>
              </a:rPr>
              <a:t>3.0</a:t>
            </a:r>
            <a:r>
              <a:rPr lang="zh-CN" altLang="en-US" sz="2400" i="0" dirty="0">
                <a:solidFill>
                  <a:schemeClr val="tx1"/>
                </a:solidFill>
                <a:latin typeface="Times New Roman" panose="02020603050405020304" pitchFamily="18" charset="0"/>
                <a:ea typeface="仿宋" panose="02010609060101010101" pitchFamily="49" charset="-122"/>
              </a:rPr>
              <a:t>），构建三级八类</a:t>
            </a:r>
            <a:r>
              <a:rPr lang="zh-CN" altLang="en-US" sz="2400" b="1" i="0" dirty="0">
                <a:solidFill>
                  <a:schemeClr val="tx1"/>
                </a:solidFill>
                <a:latin typeface="Times New Roman" panose="02020603050405020304" pitchFamily="18" charset="0"/>
                <a:ea typeface="仿宋" panose="02010609060101010101" pitchFamily="49" charset="-122"/>
              </a:rPr>
              <a:t>应用</a:t>
            </a:r>
            <a:endParaRPr lang="en-US" altLang="zh-CN" sz="2400" b="1" i="0" dirty="0">
              <a:solidFill>
                <a:schemeClr val="tx1"/>
              </a:solidFill>
              <a:latin typeface="Times New Roman" panose="02020603050405020304" pitchFamily="18" charset="0"/>
              <a:ea typeface="仿宋" panose="02010609060101010101" pitchFamily="49" charset="-122"/>
            </a:endParaRPr>
          </a:p>
        </p:txBody>
      </p:sp>
      <p:sp>
        <p:nvSpPr>
          <p:cNvPr id="33" name="文本框 14"/>
          <p:cNvSpPr txBox="1">
            <a:spLocks noChangeArrowheads="1"/>
          </p:cNvSpPr>
          <p:nvPr/>
        </p:nvSpPr>
        <p:spPr bwMode="auto">
          <a:xfrm>
            <a:off x="10733508" y="1911637"/>
            <a:ext cx="1344084" cy="369888"/>
          </a:xfrm>
          <a:prstGeom prst="rect">
            <a:avLst/>
          </a:prstGeom>
          <a:noFill/>
          <a:ln w="9525">
            <a:noFill/>
            <a:miter lim="800000"/>
            <a:headEnd/>
            <a:tailEnd/>
          </a:ln>
        </p:spPr>
        <p:txBody>
          <a:bodyPr>
            <a:spAutoFit/>
          </a:bodyPr>
          <a:lstStyle/>
          <a:p>
            <a:pPr eaLnBrk="0" hangingPunct="0"/>
            <a:r>
              <a:rPr lang="en-US" altLang="zh-CN" b="1" i="0" dirty="0" smtClean="0">
                <a:solidFill>
                  <a:schemeClr val="accent1">
                    <a:lumMod val="50000"/>
                  </a:schemeClr>
                </a:solidFill>
                <a:latin typeface="Times New Roman" panose="02020603050405020304" pitchFamily="18" charset="0"/>
                <a:ea typeface="仿宋" panose="02010609060101010101" pitchFamily="49" charset="-122"/>
              </a:rPr>
              <a:t>2020</a:t>
            </a:r>
            <a:r>
              <a:rPr lang="zh-CN" altLang="en-US" b="1" i="0" dirty="0" smtClean="0">
                <a:solidFill>
                  <a:schemeClr val="accent1">
                    <a:lumMod val="50000"/>
                  </a:schemeClr>
                </a:solidFill>
                <a:latin typeface="Times New Roman" panose="02020603050405020304" pitchFamily="18" charset="0"/>
                <a:ea typeface="仿宋" panose="02010609060101010101" pitchFamily="49" charset="-122"/>
              </a:rPr>
              <a:t>年</a:t>
            </a:r>
            <a:endParaRPr lang="zh-CN" altLang="en-US" b="1" i="0" dirty="0">
              <a:solidFill>
                <a:schemeClr val="accent1">
                  <a:lumMod val="50000"/>
                </a:schemeClr>
              </a:solidFill>
              <a:latin typeface="Times New Roman" panose="02020603050405020304" pitchFamily="18" charset="0"/>
              <a:ea typeface="仿宋" panose="02010609060101010101" pitchFamily="49" charset="-122"/>
            </a:endParaRPr>
          </a:p>
        </p:txBody>
      </p:sp>
      <p:sp>
        <p:nvSpPr>
          <p:cNvPr id="34" name="Text Box 18"/>
          <p:cNvSpPr txBox="1">
            <a:spLocks noChangeArrowheads="1"/>
          </p:cNvSpPr>
          <p:nvPr/>
        </p:nvSpPr>
        <p:spPr bwMode="auto">
          <a:xfrm>
            <a:off x="430982" y="923132"/>
            <a:ext cx="11875711" cy="643766"/>
          </a:xfrm>
          <a:prstGeom prst="rect">
            <a:avLst/>
          </a:prstGeom>
          <a:noFill/>
          <a:ln w="9525" algn="ctr">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lnSpc>
                <a:spcPts val="4300"/>
              </a:lnSpc>
              <a:spcBef>
                <a:spcPct val="0"/>
              </a:spcBef>
              <a:spcAft>
                <a:spcPct val="0"/>
              </a:spcAft>
              <a:defRPr/>
            </a:pPr>
            <a:r>
              <a:rPr lang="zh-CN" altLang="en-US" sz="3600" b="1" kern="0" dirty="0">
                <a:ln w="11430"/>
                <a:solidFill>
                  <a:srgbClr val="005DAF"/>
                </a:solidFill>
                <a:latin typeface="Times New Roman" panose="02020603050405020304" pitchFamily="18" charset="0"/>
                <a:ea typeface="仿宋" panose="02010609060101010101" pitchFamily="49" charset="-122"/>
                <a:cs typeface="Times New Roman" pitchFamily="18" charset="0"/>
              </a:rPr>
              <a:t>教学基本状态数据库        高等教育质量监测国家数据平台</a:t>
            </a:r>
          </a:p>
        </p:txBody>
      </p:sp>
      <p:pic>
        <p:nvPicPr>
          <p:cNvPr id="35" name="图片 34"/>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4186" y="93407"/>
            <a:ext cx="2326877" cy="711583"/>
          </a:xfrm>
          <a:prstGeom prst="rect">
            <a:avLst/>
          </a:prstGeom>
        </p:spPr>
      </p:pic>
      <p:sp>
        <p:nvSpPr>
          <p:cNvPr id="2" name="TextBox 1"/>
          <p:cNvSpPr txBox="1"/>
          <p:nvPr/>
        </p:nvSpPr>
        <p:spPr>
          <a:xfrm>
            <a:off x="4118386" y="211010"/>
            <a:ext cx="4328074" cy="584775"/>
          </a:xfrm>
          <a:prstGeom prst="rect">
            <a:avLst/>
          </a:prstGeom>
          <a:noFill/>
        </p:spPr>
        <p:txBody>
          <a:bodyPr wrap="square" rtlCol="0">
            <a:spAutoFit/>
          </a:bodyPr>
          <a:lstStyle/>
          <a:p>
            <a:pPr algn="ctr"/>
            <a:r>
              <a:rPr lang="zh-CN" altLang="en-US" sz="3200" dirty="0">
                <a:latin typeface="Times New Roman" panose="02020603050405020304" pitchFamily="18" charset="0"/>
                <a:ea typeface="仿宋" panose="02010609060101010101" pitchFamily="49" charset="-122"/>
              </a:rPr>
              <a:t>建设历程</a:t>
            </a:r>
            <a:endParaRPr lang="zh-CN" altLang="en-US" dirty="0">
              <a:latin typeface="Times New Roman" panose="02020603050405020304" pitchFamily="18" charset="0"/>
              <a:ea typeface="仿宋" panose="02010609060101010101" pitchFamily="49" charset="-122"/>
            </a:endParaRPr>
          </a:p>
        </p:txBody>
      </p:sp>
      <p:cxnSp>
        <p:nvCxnSpPr>
          <p:cNvPr id="4" name="直接箭头连接符 3"/>
          <p:cNvCxnSpPr>
            <a:cxnSpLocks/>
          </p:cNvCxnSpPr>
          <p:nvPr/>
        </p:nvCxnSpPr>
        <p:spPr bwMode="auto">
          <a:xfrm>
            <a:off x="4681330" y="1245015"/>
            <a:ext cx="797938" cy="0"/>
          </a:xfrm>
          <a:prstGeom prst="straightConnector1">
            <a:avLst/>
          </a:prstGeom>
          <a:solidFill>
            <a:schemeClr val="accent1"/>
          </a:solidFill>
          <a:ln w="25400" cap="flat" cmpd="sng" algn="ctr">
            <a:solidFill>
              <a:schemeClr val="tx1"/>
            </a:solidFill>
            <a:prstDash val="solid"/>
            <a:round/>
            <a:headEnd type="none" w="med" len="med"/>
            <a:tailEnd type="arrow"/>
          </a:ln>
        </p:spPr>
      </p:cxnSp>
    </p:spTree>
    <p:extLst>
      <p:ext uri="{BB962C8B-B14F-4D97-AF65-F5344CB8AC3E}">
        <p14:creationId xmlns:p14="http://schemas.microsoft.com/office/powerpoint/2010/main" val="14745347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1177752" cy="1118319"/>
          </a:xfrm>
          <a:prstGeom prst="rect">
            <a:avLst/>
          </a:prstGeom>
          <a:noFill/>
        </p:spPr>
        <p:txBody>
          <a:bodyPr wrap="square" lIns="91440" tIns="45720" rIns="91440" bIns="45720" rtlCol="0">
            <a:spAutoFit/>
          </a:bodyPr>
          <a:lstStyle/>
          <a:p>
            <a:r>
              <a:rPr lang="en-US" altLang="zh-CN" sz="4267" dirty="0">
                <a:solidFill>
                  <a:srgbClr val="0033CC"/>
                </a:solidFill>
                <a:latin typeface="Times New Roman" panose="02020603050405020304" pitchFamily="18" charset="0"/>
                <a:ea typeface="仿宋" panose="02010609060101010101" pitchFamily="49" charset="-122"/>
              </a:rPr>
              <a:t>SF-5 </a:t>
            </a:r>
            <a:r>
              <a:rPr lang="zh-CN" altLang="en-US" sz="4267" dirty="0">
                <a:solidFill>
                  <a:srgbClr val="0033CC"/>
                </a:solidFill>
                <a:latin typeface="Times New Roman" panose="02020603050405020304" pitchFamily="18" charset="0"/>
                <a:ea typeface="仿宋" panose="02010609060101010101" pitchFamily="49" charset="-122"/>
              </a:rPr>
              <a:t>教师基础教育服务经历（学年）</a:t>
            </a:r>
          </a:p>
          <a:p>
            <a:r>
              <a:rPr lang="en-US" altLang="zh-CN" sz="2400" b="1" dirty="0">
                <a:latin typeface="Times New Roman" panose="02020603050405020304" pitchFamily="18" charset="0"/>
                <a:ea typeface="仿宋" panose="02010609060101010101" pitchFamily="49" charset="-122"/>
              </a:rPr>
              <a:t> </a:t>
            </a:r>
            <a:endParaRPr lang="zh-CN" altLang="en-US" sz="2400" b="1" dirty="0">
              <a:latin typeface="Times New Roman" panose="02020603050405020304" pitchFamily="18" charset="0"/>
              <a:ea typeface="仿宋" panose="02010609060101010101" pitchFamily="49" charset="-122"/>
            </a:endParaRPr>
          </a:p>
        </p:txBody>
      </p:sp>
      <p:sp>
        <p:nvSpPr>
          <p:cNvPr id="9" name="矩形 8"/>
          <p:cNvSpPr/>
          <p:nvPr/>
        </p:nvSpPr>
        <p:spPr>
          <a:xfrm>
            <a:off x="857213" y="3429000"/>
            <a:ext cx="10657491" cy="2787623"/>
          </a:xfrm>
          <a:prstGeom prst="rect">
            <a:avLst/>
          </a:prstGeom>
        </p:spPr>
        <p:txBody>
          <a:bodyPr wrap="square" lIns="91440" tIns="45720" rIns="91440" bIns="45720">
            <a:spAutoFit/>
          </a:bodyPr>
          <a:lstStyle/>
          <a:p>
            <a:pPr marL="457189" indent="-457189" algn="just">
              <a:lnSpc>
                <a:spcPct val="150000"/>
              </a:lnSpc>
              <a:buFont typeface="Wingdings" panose="05000000000000000000" pitchFamily="2" charset="2"/>
              <a:buChar char="n"/>
              <a:defRPr/>
            </a:pPr>
            <a:r>
              <a:rPr lang="zh-CN" altLang="en-US" sz="2400" dirty="0">
                <a:latin typeface="Times New Roman" panose="02020603050405020304" pitchFamily="18" charset="0"/>
                <a:ea typeface="仿宋" panose="02010609060101010101" pitchFamily="49" charset="-122"/>
              </a:rPr>
              <a:t>此表要求统计近五个学年内，学校教师服务基础教育的情况。</a:t>
            </a:r>
            <a:endParaRPr lang="en-US" altLang="zh-CN" sz="2400" dirty="0">
              <a:latin typeface="Times New Roman" panose="02020603050405020304" pitchFamily="18" charset="0"/>
              <a:ea typeface="仿宋" panose="02010609060101010101" pitchFamily="49" charset="-122"/>
            </a:endParaRPr>
          </a:p>
          <a:p>
            <a:pPr marL="457189" indent="-457189" algn="just">
              <a:lnSpc>
                <a:spcPct val="150000"/>
              </a:lnSpc>
              <a:buFont typeface="Wingdings" panose="05000000000000000000" pitchFamily="2" charset="2"/>
              <a:buChar char="n"/>
              <a:defRPr/>
            </a:pPr>
            <a:r>
              <a:rPr lang="zh-CN" altLang="en-US" sz="2400" dirty="0">
                <a:latin typeface="Times New Roman" panose="02020603050405020304" pitchFamily="18" charset="0"/>
                <a:ea typeface="仿宋" panose="02010609060101010101" pitchFamily="49" charset="-122"/>
              </a:rPr>
              <a:t>服务类别：中学、小学、幼儿园、教师培训项目（指</a:t>
            </a:r>
            <a:r>
              <a:rPr lang="en-US" sz="2400" dirty="0">
                <a:latin typeface="Times New Roman" panose="02020603050405020304" pitchFamily="18" charset="0"/>
                <a:ea typeface="仿宋" panose="02010609060101010101" pitchFamily="49" charset="-122"/>
              </a:rPr>
              <a:t>“</a:t>
            </a:r>
            <a:r>
              <a:rPr lang="zh-CN" altLang="en-US" sz="2400" dirty="0">
                <a:latin typeface="Times New Roman" panose="02020603050405020304" pitchFamily="18" charset="0"/>
                <a:ea typeface="仿宋" panose="02010609060101010101" pitchFamily="49" charset="-122"/>
              </a:rPr>
              <a:t>国培计划</a:t>
            </a:r>
            <a:r>
              <a:rPr lang="en-US" sz="2400" dirty="0">
                <a:latin typeface="Times New Roman" panose="02020603050405020304" pitchFamily="18" charset="0"/>
                <a:ea typeface="仿宋" panose="02010609060101010101" pitchFamily="49" charset="-122"/>
              </a:rPr>
              <a:t>”</a:t>
            </a:r>
            <a:r>
              <a:rPr lang="zh-CN" altLang="en-US" sz="2400" dirty="0">
                <a:latin typeface="Times New Roman" panose="02020603050405020304" pitchFamily="18" charset="0"/>
                <a:ea typeface="仿宋" panose="02010609060101010101" pitchFamily="49" charset="-122"/>
              </a:rPr>
              <a:t>项目、</a:t>
            </a:r>
            <a:r>
              <a:rPr lang="en-US" sz="2400" dirty="0">
                <a:latin typeface="Times New Roman" panose="02020603050405020304" pitchFamily="18" charset="0"/>
                <a:ea typeface="仿宋" panose="02010609060101010101" pitchFamily="49" charset="-122"/>
              </a:rPr>
              <a:t>“</a:t>
            </a:r>
            <a:r>
              <a:rPr lang="zh-CN" altLang="en-US" sz="2400" dirty="0">
                <a:latin typeface="Times New Roman" panose="02020603050405020304" pitchFamily="18" charset="0"/>
                <a:ea typeface="仿宋" panose="02010609060101010101" pitchFamily="49" charset="-122"/>
              </a:rPr>
              <a:t>省培计划</a:t>
            </a:r>
            <a:r>
              <a:rPr lang="en-US" sz="2400" dirty="0">
                <a:latin typeface="Times New Roman" panose="02020603050405020304" pitchFamily="18" charset="0"/>
                <a:ea typeface="仿宋" panose="02010609060101010101" pitchFamily="49" charset="-122"/>
              </a:rPr>
              <a:t>”</a:t>
            </a:r>
            <a:r>
              <a:rPr lang="zh-CN" altLang="en-US" sz="2400" dirty="0">
                <a:latin typeface="Times New Roman" panose="02020603050405020304" pitchFamily="18" charset="0"/>
                <a:ea typeface="仿宋" panose="02010609060101010101" pitchFamily="49" charset="-122"/>
              </a:rPr>
              <a:t>项目以及其它政府计划内的教师培训项目）。 </a:t>
            </a:r>
            <a:endParaRPr lang="en-US" altLang="zh-CN" sz="2400" dirty="0">
              <a:latin typeface="Times New Roman" panose="02020603050405020304" pitchFamily="18" charset="0"/>
              <a:ea typeface="仿宋" panose="02010609060101010101" pitchFamily="49" charset="-122"/>
            </a:endParaRPr>
          </a:p>
          <a:p>
            <a:pPr algn="just">
              <a:lnSpc>
                <a:spcPct val="150000"/>
              </a:lnSpc>
              <a:defRPr/>
            </a:pPr>
            <a:endParaRPr lang="en-US" altLang="zh-CN" sz="2400" dirty="0" bmk="_Toc392188109">
              <a:solidFill>
                <a:srgbClr val="FF0000"/>
              </a:solidFill>
              <a:latin typeface="Times New Roman" panose="02020603050405020304" pitchFamily="18" charset="0"/>
              <a:ea typeface="仿宋" panose="02010609060101010101" pitchFamily="49" charset="-122"/>
              <a:cs typeface="楷体" panose="02010609060101010101" pitchFamily="49" charset="-122"/>
            </a:endParaRPr>
          </a:p>
          <a:p>
            <a:pPr marL="457189" indent="-457189" algn="just">
              <a:lnSpc>
                <a:spcPct val="150000"/>
              </a:lnSpc>
              <a:buFont typeface="Wingdings" panose="05000000000000000000" pitchFamily="2" charset="2"/>
              <a:buChar char="n"/>
              <a:defRPr/>
            </a:pPr>
            <a:endParaRPr lang="en-US" altLang="zh-CN" sz="2400" dirty="0" bmk="_Toc392188109">
              <a:solidFill>
                <a:srgbClr val="FF0000"/>
              </a:solidFill>
              <a:latin typeface="Times New Roman" panose="02020603050405020304" pitchFamily="18" charset="0"/>
              <a:ea typeface="仿宋" panose="02010609060101010101" pitchFamily="49" charset="-122"/>
              <a:cs typeface="楷体" panose="02010609060101010101" pitchFamily="49" charset="-122"/>
            </a:endParaRPr>
          </a:p>
        </p:txBody>
      </p:sp>
      <p:graphicFrame>
        <p:nvGraphicFramePr>
          <p:cNvPr id="3" name="表格 2">
            <a:extLst>
              <a:ext uri="{FF2B5EF4-FFF2-40B4-BE49-F238E27FC236}">
                <a16:creationId xmlns:a16="http://schemas.microsoft.com/office/drawing/2014/main" xmlns="" id="{DD266C3D-B975-4B77-8734-E57E6CF81256}"/>
              </a:ext>
            </a:extLst>
          </p:cNvPr>
          <p:cNvGraphicFramePr>
            <a:graphicFrameLocks noGrp="1"/>
          </p:cNvGraphicFramePr>
          <p:nvPr>
            <p:extLst>
              <p:ext uri="{D42A27DB-BD31-4B8C-83A1-F6EECF244321}">
                <p14:modId xmlns:p14="http://schemas.microsoft.com/office/powerpoint/2010/main" val="2604177390"/>
              </p:ext>
            </p:extLst>
          </p:nvPr>
        </p:nvGraphicFramePr>
        <p:xfrm>
          <a:off x="1108420" y="1311633"/>
          <a:ext cx="9347545" cy="1842384"/>
        </p:xfrm>
        <a:graphic>
          <a:graphicData uri="http://schemas.openxmlformats.org/drawingml/2006/table">
            <a:tbl>
              <a:tblPr firstRow="1" firstCol="1" bandRow="1"/>
              <a:tblGrid>
                <a:gridCol w="1868953">
                  <a:extLst>
                    <a:ext uri="{9D8B030D-6E8A-4147-A177-3AD203B41FA5}">
                      <a16:colId xmlns:a16="http://schemas.microsoft.com/office/drawing/2014/main" xmlns="" val="3248264021"/>
                    </a:ext>
                  </a:extLst>
                </a:gridCol>
                <a:gridCol w="1869648">
                  <a:extLst>
                    <a:ext uri="{9D8B030D-6E8A-4147-A177-3AD203B41FA5}">
                      <a16:colId xmlns:a16="http://schemas.microsoft.com/office/drawing/2014/main" xmlns="" val="486491220"/>
                    </a:ext>
                  </a:extLst>
                </a:gridCol>
                <a:gridCol w="1869648">
                  <a:extLst>
                    <a:ext uri="{9D8B030D-6E8A-4147-A177-3AD203B41FA5}">
                      <a16:colId xmlns:a16="http://schemas.microsoft.com/office/drawing/2014/main" xmlns="" val="2354046101"/>
                    </a:ext>
                  </a:extLst>
                </a:gridCol>
                <a:gridCol w="1869648">
                  <a:extLst>
                    <a:ext uri="{9D8B030D-6E8A-4147-A177-3AD203B41FA5}">
                      <a16:colId xmlns:a16="http://schemas.microsoft.com/office/drawing/2014/main" xmlns="" val="1899763404"/>
                    </a:ext>
                  </a:extLst>
                </a:gridCol>
                <a:gridCol w="1869648">
                  <a:extLst>
                    <a:ext uri="{9D8B030D-6E8A-4147-A177-3AD203B41FA5}">
                      <a16:colId xmlns:a16="http://schemas.microsoft.com/office/drawing/2014/main" xmlns="" val="2291773878"/>
                    </a:ext>
                  </a:extLst>
                </a:gridCol>
              </a:tblGrid>
              <a:tr h="921192">
                <a:tc>
                  <a:txBody>
                    <a:bodyPr/>
                    <a:lstStyle/>
                    <a:p>
                      <a:pPr algn="ctr">
                        <a:spcAft>
                          <a:spcPts val="0"/>
                        </a:spcAft>
                      </a:pPr>
                      <a:r>
                        <a:rPr lang="zh-CN" sz="1600" b="1" kern="100">
                          <a:effectLst/>
                          <a:latin typeface="Times New Roman" panose="02020603050405020304" pitchFamily="18" charset="0"/>
                          <a:ea typeface="仿宋" panose="02010609060101010101" pitchFamily="49" charset="-122"/>
                          <a:cs typeface="黑体" panose="02010609060101010101" pitchFamily="49" charset="-122"/>
                        </a:rPr>
                        <a:t>工号</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effectLst/>
                          <a:latin typeface="Times New Roman" panose="02020603050405020304" pitchFamily="18" charset="0"/>
                          <a:ea typeface="仿宋" panose="02010609060101010101" pitchFamily="49" charset="-122"/>
                          <a:cs typeface="黑体" panose="02010609060101010101" pitchFamily="49" charset="-122"/>
                        </a:rPr>
                        <a:t>姓名</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effectLst/>
                          <a:latin typeface="Times New Roman" panose="02020603050405020304" pitchFamily="18" charset="0"/>
                          <a:ea typeface="仿宋" panose="02010609060101010101" pitchFamily="49" charset="-122"/>
                          <a:cs typeface="黑体" panose="02010609060101010101" pitchFamily="49" charset="-122"/>
                        </a:rPr>
                        <a:t>服务类别</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effectLst/>
                          <a:highlight>
                            <a:srgbClr val="FFFF00"/>
                          </a:highlight>
                          <a:latin typeface="Times New Roman" panose="02020603050405020304" pitchFamily="18" charset="0"/>
                          <a:ea typeface="仿宋" panose="02010609060101010101" pitchFamily="49" charset="-122"/>
                          <a:cs typeface="黑体" panose="02010609060101010101" pitchFamily="49" charset="-122"/>
                        </a:rPr>
                        <a:t>近五个学年服务天数</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effectLst/>
                          <a:highlight>
                            <a:srgbClr val="FFFF00"/>
                          </a:highlight>
                          <a:latin typeface="Times New Roman" panose="02020603050405020304" pitchFamily="18" charset="0"/>
                          <a:ea typeface="仿宋" panose="02010609060101010101" pitchFamily="49" charset="-122"/>
                          <a:cs typeface="黑体" panose="02010609060101010101" pitchFamily="49" charset="-122"/>
                        </a:rPr>
                        <a:t>从教期间的服务天数</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27506568"/>
                  </a:ext>
                </a:extLst>
              </a:tr>
              <a:tr h="921192">
                <a:tc>
                  <a:txBody>
                    <a:bodyPr/>
                    <a:lstStyle/>
                    <a:p>
                      <a:pPr algn="ctr">
                        <a:spcAft>
                          <a:spcPts val="0"/>
                        </a:spcAft>
                      </a:pPr>
                      <a:r>
                        <a:rPr lang="en-US" sz="1600"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a:effectLst/>
                          <a:latin typeface="Times New Roman" panose="02020603050405020304" pitchFamily="18" charset="0"/>
                          <a:ea typeface="仿宋" panose="02010609060101010101" pitchFamily="49" charset="-122"/>
                          <a:cs typeface="黑体" panose="02010609060101010101" pitchFamily="49" charset="-122"/>
                        </a:rPr>
                        <a:t>下拉选择</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effectLst/>
                          <a:latin typeface="Times New Roman" panose="02020603050405020304" pitchFamily="18" charset="0"/>
                          <a:ea typeface="仿宋" panose="02010609060101010101" pitchFamily="49" charset="-122"/>
                          <a:cs typeface="黑体" panose="02010609060101010101" pitchFamily="49" charset="-122"/>
                        </a:rPr>
                        <a:t> </a:t>
                      </a:r>
                      <a:endParaRPr lang="zh-CN" sz="16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71092276"/>
                  </a:ext>
                </a:extLst>
              </a:tr>
            </a:tbl>
          </a:graphicData>
        </a:graphic>
      </p:graphicFrame>
    </p:spTree>
    <p:extLst>
      <p:ext uri="{BB962C8B-B14F-4D97-AF65-F5344CB8AC3E}">
        <p14:creationId xmlns:p14="http://schemas.microsoft.com/office/powerpoint/2010/main" val="1668729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
            <a:ext cx="11177752" cy="1405641"/>
          </a:xfrm>
          <a:prstGeom prst="rect">
            <a:avLst/>
          </a:prstGeom>
          <a:noFill/>
        </p:spPr>
        <p:txBody>
          <a:bodyPr wrap="square" lIns="91440" tIns="45720" rIns="91440" bIns="45720" rtlCol="0">
            <a:spAutoFit/>
          </a:bodyPr>
          <a:lstStyle/>
          <a:p>
            <a:r>
              <a:rPr lang="en-US" altLang="zh-CN" sz="4267" dirty="0">
                <a:solidFill>
                  <a:srgbClr val="0033CC"/>
                </a:solidFill>
                <a:latin typeface="Times New Roman" panose="02020603050405020304" pitchFamily="18" charset="0"/>
                <a:ea typeface="仿宋" panose="02010609060101010101" pitchFamily="49" charset="-122"/>
              </a:rPr>
              <a:t>SF-6 </a:t>
            </a:r>
            <a:r>
              <a:rPr lang="zh-CN" altLang="en-US" sz="4267" dirty="0">
                <a:solidFill>
                  <a:srgbClr val="0033CC"/>
                </a:solidFill>
                <a:latin typeface="Times New Roman" panose="02020603050405020304" pitchFamily="18" charset="0"/>
                <a:ea typeface="仿宋" panose="02010609060101010101" pitchFamily="49" charset="-122"/>
              </a:rPr>
              <a:t>师范类专业办学基本条件（自然年）</a:t>
            </a:r>
          </a:p>
          <a:p>
            <a:r>
              <a:rPr lang="en-US" altLang="zh-CN" sz="4267" b="1" dirty="0">
                <a:solidFill>
                  <a:srgbClr val="0033CC"/>
                </a:solidFill>
                <a:latin typeface="Times New Roman" panose="02020603050405020304" pitchFamily="18" charset="0"/>
                <a:ea typeface="仿宋" panose="02010609060101010101" pitchFamily="49" charset="-122"/>
              </a:rPr>
              <a:t> </a:t>
            </a:r>
            <a:endParaRPr lang="zh-CN" altLang="en-US" sz="4267" b="1" dirty="0">
              <a:solidFill>
                <a:srgbClr val="0033CC"/>
              </a:solidFill>
              <a:latin typeface="Times New Roman" panose="02020603050405020304" pitchFamily="18" charset="0"/>
              <a:ea typeface="仿宋" panose="02010609060101010101" pitchFamily="49" charset="-122"/>
            </a:endParaRPr>
          </a:p>
        </p:txBody>
      </p:sp>
      <p:sp>
        <p:nvSpPr>
          <p:cNvPr id="9" name="矩形 8"/>
          <p:cNvSpPr/>
          <p:nvPr/>
        </p:nvSpPr>
        <p:spPr>
          <a:xfrm>
            <a:off x="316359" y="3913571"/>
            <a:ext cx="11398563" cy="2233625"/>
          </a:xfrm>
          <a:prstGeom prst="rect">
            <a:avLst/>
          </a:prstGeom>
        </p:spPr>
        <p:txBody>
          <a:bodyPr wrap="square" lIns="91440" tIns="45720" rIns="91440" bIns="45720">
            <a:spAutoFit/>
          </a:bodyPr>
          <a:lstStyle/>
          <a:p>
            <a:pPr marL="457189" indent="-457189" algn="just">
              <a:lnSpc>
                <a:spcPct val="150000"/>
              </a:lnSpc>
              <a:buFont typeface="Wingdings" panose="05000000000000000000" pitchFamily="2" charset="2"/>
              <a:buChar char="n"/>
              <a:defRPr/>
            </a:pPr>
            <a:r>
              <a:rPr lang="zh-CN" altLang="en-US" sz="2400" dirty="0">
                <a:latin typeface="Times New Roman" panose="02020603050405020304" pitchFamily="18" charset="0"/>
                <a:ea typeface="仿宋" panose="02010609060101010101" pitchFamily="49" charset="-122"/>
              </a:rPr>
              <a:t>教学日常运行支出：自然年的决算数据，本科专业开展教学活动的常规性支出。</a:t>
            </a:r>
            <a:endParaRPr lang="en-US" altLang="zh-CN" sz="2400" dirty="0">
              <a:latin typeface="Times New Roman" panose="02020603050405020304" pitchFamily="18" charset="0"/>
              <a:ea typeface="仿宋" panose="02010609060101010101" pitchFamily="49" charset="-122"/>
            </a:endParaRPr>
          </a:p>
          <a:p>
            <a:pPr marL="457189" indent="-457189" algn="just">
              <a:lnSpc>
                <a:spcPct val="150000"/>
              </a:lnSpc>
              <a:buFont typeface="Wingdings" panose="05000000000000000000" pitchFamily="2" charset="2"/>
              <a:buChar char="n"/>
              <a:defRPr/>
            </a:pPr>
            <a:r>
              <a:rPr lang="zh-CN" altLang="en-US" sz="2400" dirty="0">
                <a:latin typeface="Times New Roman" panose="02020603050405020304" pitchFamily="18" charset="0"/>
                <a:ea typeface="仿宋" panose="02010609060101010101" pitchFamily="49" charset="-122"/>
              </a:rPr>
              <a:t>生均拨款总额：是按师范生人数折算的总额，而不是生均拨款数。</a:t>
            </a:r>
            <a:endParaRPr lang="en-US" altLang="zh-CN" sz="2400" dirty="0">
              <a:latin typeface="Times New Roman" panose="02020603050405020304" pitchFamily="18" charset="0"/>
              <a:ea typeface="仿宋" panose="02010609060101010101" pitchFamily="49" charset="-122"/>
            </a:endParaRPr>
          </a:p>
          <a:p>
            <a:pPr marL="457189" indent="-457189" algn="just">
              <a:lnSpc>
                <a:spcPct val="150000"/>
              </a:lnSpc>
              <a:buFont typeface="Wingdings" panose="05000000000000000000" pitchFamily="2" charset="2"/>
              <a:buChar char="n"/>
              <a:defRPr/>
            </a:pPr>
            <a:r>
              <a:rPr lang="zh-CN" altLang="en-US" sz="2400" dirty="0" bmk="_Toc392188109">
                <a:latin typeface="Times New Roman" panose="02020603050405020304" pitchFamily="18" charset="0"/>
                <a:ea typeface="仿宋" panose="02010609060101010101" pitchFamily="49" charset="-122"/>
                <a:cs typeface="楷体" panose="02010609060101010101" pitchFamily="49" charset="-122"/>
              </a:rPr>
              <a:t>教育实践经费：</a:t>
            </a:r>
            <a:r>
              <a:rPr lang="zh-CN" altLang="en-US" sz="2400" dirty="0">
                <a:latin typeface="Times New Roman" panose="02020603050405020304" pitchFamily="18" charset="0"/>
                <a:ea typeface="仿宋" panose="02010609060101010101" pitchFamily="49" charset="-122"/>
              </a:rPr>
              <a:t>教育见习、教育实习、教育研习等教育实践活动的本科经费总额。</a:t>
            </a:r>
            <a:endParaRPr lang="en-US" altLang="zh-CN" sz="2400" dirty="0">
              <a:latin typeface="Times New Roman" panose="02020603050405020304" pitchFamily="18" charset="0"/>
              <a:ea typeface="仿宋" panose="02010609060101010101" pitchFamily="49" charset="-122"/>
            </a:endParaRPr>
          </a:p>
          <a:p>
            <a:pPr marL="457189" indent="-457189" algn="just">
              <a:lnSpc>
                <a:spcPct val="150000"/>
              </a:lnSpc>
              <a:buFont typeface="Wingdings" panose="05000000000000000000" pitchFamily="2" charset="2"/>
              <a:buChar char="n"/>
              <a:defRPr/>
            </a:pPr>
            <a:endParaRPr lang="en-US" altLang="zh-CN" sz="2400" dirty="0" bmk="_Toc392188109">
              <a:solidFill>
                <a:srgbClr val="FF0000"/>
              </a:solidFill>
              <a:latin typeface="Times New Roman" panose="02020603050405020304" pitchFamily="18" charset="0"/>
              <a:ea typeface="仿宋" panose="02010609060101010101" pitchFamily="49" charset="-122"/>
              <a:cs typeface="楷体" panose="02010609060101010101" pitchFamily="49" charset="-122"/>
            </a:endParaRPr>
          </a:p>
        </p:txBody>
      </p:sp>
      <p:graphicFrame>
        <p:nvGraphicFramePr>
          <p:cNvPr id="3" name="表格 2">
            <a:extLst>
              <a:ext uri="{FF2B5EF4-FFF2-40B4-BE49-F238E27FC236}">
                <a16:creationId xmlns:a16="http://schemas.microsoft.com/office/drawing/2014/main" xmlns="" id="{90A2F837-2343-4C24-9D37-51B3F6DBB501}"/>
              </a:ext>
            </a:extLst>
          </p:cNvPr>
          <p:cNvGraphicFramePr>
            <a:graphicFrameLocks noGrp="1"/>
          </p:cNvGraphicFramePr>
          <p:nvPr>
            <p:extLst>
              <p:ext uri="{D42A27DB-BD31-4B8C-83A1-F6EECF244321}">
                <p14:modId xmlns:p14="http://schemas.microsoft.com/office/powerpoint/2010/main" val="854873142"/>
              </p:ext>
            </p:extLst>
          </p:nvPr>
        </p:nvGraphicFramePr>
        <p:xfrm>
          <a:off x="520562" y="1036464"/>
          <a:ext cx="10213700" cy="2392537"/>
        </p:xfrm>
        <a:graphic>
          <a:graphicData uri="http://schemas.openxmlformats.org/drawingml/2006/table">
            <a:tbl>
              <a:tblPr firstRow="1" firstCol="1" bandRow="1"/>
              <a:tblGrid>
                <a:gridCol w="892921">
                  <a:extLst>
                    <a:ext uri="{9D8B030D-6E8A-4147-A177-3AD203B41FA5}">
                      <a16:colId xmlns:a16="http://schemas.microsoft.com/office/drawing/2014/main" xmlns="" val="140768014"/>
                    </a:ext>
                  </a:extLst>
                </a:gridCol>
                <a:gridCol w="752034">
                  <a:extLst>
                    <a:ext uri="{9D8B030D-6E8A-4147-A177-3AD203B41FA5}">
                      <a16:colId xmlns:a16="http://schemas.microsoft.com/office/drawing/2014/main" xmlns="" val="1336612829"/>
                    </a:ext>
                  </a:extLst>
                </a:gridCol>
                <a:gridCol w="910691">
                  <a:extLst>
                    <a:ext uri="{9D8B030D-6E8A-4147-A177-3AD203B41FA5}">
                      <a16:colId xmlns:a16="http://schemas.microsoft.com/office/drawing/2014/main" xmlns="" val="1474666219"/>
                    </a:ext>
                  </a:extLst>
                </a:gridCol>
                <a:gridCol w="910691">
                  <a:extLst>
                    <a:ext uri="{9D8B030D-6E8A-4147-A177-3AD203B41FA5}">
                      <a16:colId xmlns:a16="http://schemas.microsoft.com/office/drawing/2014/main" xmlns="" val="524121445"/>
                    </a:ext>
                  </a:extLst>
                </a:gridCol>
                <a:gridCol w="809785">
                  <a:extLst>
                    <a:ext uri="{9D8B030D-6E8A-4147-A177-3AD203B41FA5}">
                      <a16:colId xmlns:a16="http://schemas.microsoft.com/office/drawing/2014/main" xmlns="" val="2284431053"/>
                    </a:ext>
                  </a:extLst>
                </a:gridCol>
                <a:gridCol w="809785">
                  <a:extLst>
                    <a:ext uri="{9D8B030D-6E8A-4147-A177-3AD203B41FA5}">
                      <a16:colId xmlns:a16="http://schemas.microsoft.com/office/drawing/2014/main" xmlns="" val="1646353447"/>
                    </a:ext>
                  </a:extLst>
                </a:gridCol>
                <a:gridCol w="809785">
                  <a:extLst>
                    <a:ext uri="{9D8B030D-6E8A-4147-A177-3AD203B41FA5}">
                      <a16:colId xmlns:a16="http://schemas.microsoft.com/office/drawing/2014/main" xmlns="" val="787552493"/>
                    </a:ext>
                  </a:extLst>
                </a:gridCol>
                <a:gridCol w="912198">
                  <a:extLst>
                    <a:ext uri="{9D8B030D-6E8A-4147-A177-3AD203B41FA5}">
                      <a16:colId xmlns:a16="http://schemas.microsoft.com/office/drawing/2014/main" xmlns="" val="493421135"/>
                    </a:ext>
                  </a:extLst>
                </a:gridCol>
                <a:gridCol w="1427040">
                  <a:extLst>
                    <a:ext uri="{9D8B030D-6E8A-4147-A177-3AD203B41FA5}">
                      <a16:colId xmlns:a16="http://schemas.microsoft.com/office/drawing/2014/main" xmlns="" val="3987266473"/>
                    </a:ext>
                  </a:extLst>
                </a:gridCol>
                <a:gridCol w="989385">
                  <a:extLst>
                    <a:ext uri="{9D8B030D-6E8A-4147-A177-3AD203B41FA5}">
                      <a16:colId xmlns:a16="http://schemas.microsoft.com/office/drawing/2014/main" xmlns="" val="3485409373"/>
                    </a:ext>
                  </a:extLst>
                </a:gridCol>
                <a:gridCol w="989385">
                  <a:extLst>
                    <a:ext uri="{9D8B030D-6E8A-4147-A177-3AD203B41FA5}">
                      <a16:colId xmlns:a16="http://schemas.microsoft.com/office/drawing/2014/main" xmlns="" val="2615442140"/>
                    </a:ext>
                  </a:extLst>
                </a:gridCol>
              </a:tblGrid>
              <a:tr h="512848">
                <a:tc rowSpan="3">
                  <a:txBody>
                    <a:bodyPr/>
                    <a:lstStyle/>
                    <a:p>
                      <a:pPr algn="ctr">
                        <a:spcAft>
                          <a:spcPts val="0"/>
                        </a:spcAft>
                      </a:pPr>
                      <a:r>
                        <a:rPr lang="zh-CN" sz="1400" b="1" kern="100">
                          <a:effectLst/>
                          <a:latin typeface="Times New Roman" panose="02020603050405020304" pitchFamily="18" charset="0"/>
                          <a:ea typeface="仿宋" panose="02010609060101010101" pitchFamily="49" charset="-122"/>
                          <a:cs typeface="黑体" panose="02010609060101010101" pitchFamily="49" charset="-122"/>
                        </a:rPr>
                        <a:t>校内专业代码</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spcAft>
                          <a:spcPts val="0"/>
                        </a:spcAft>
                      </a:pPr>
                      <a:r>
                        <a:rPr lang="zh-CN" sz="1400" b="1" kern="100">
                          <a:effectLst/>
                          <a:latin typeface="Times New Roman" panose="02020603050405020304" pitchFamily="18" charset="0"/>
                          <a:ea typeface="仿宋" panose="02010609060101010101" pitchFamily="49" charset="-122"/>
                          <a:cs typeface="黑体" panose="02010609060101010101" pitchFamily="49" charset="-122"/>
                        </a:rPr>
                        <a:t>校内专业名称</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4">
                  <a:txBody>
                    <a:bodyPr/>
                    <a:lstStyle/>
                    <a:p>
                      <a:pPr algn="ctr">
                        <a:spcAft>
                          <a:spcPts val="0"/>
                        </a:spcAft>
                      </a:pPr>
                      <a:r>
                        <a:rPr lang="zh-CN" sz="1400" b="1" kern="100">
                          <a:effectLst/>
                          <a:latin typeface="Times New Roman" panose="02020603050405020304" pitchFamily="18" charset="0"/>
                          <a:ea typeface="仿宋" panose="02010609060101010101" pitchFamily="49" charset="-122"/>
                          <a:cs typeface="黑体" panose="02010609060101010101" pitchFamily="49" charset="-122"/>
                        </a:rPr>
                        <a:t>经费（万元）</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zh-CN" altLang="en-US"/>
                    </a:p>
                  </a:txBody>
                  <a:tcPr/>
                </a:tc>
                <a:tc rowSpan="2" hMerge="1">
                  <a:txBody>
                    <a:bodyPr/>
                    <a:lstStyle/>
                    <a:p>
                      <a:endParaRPr lang="zh-CN" altLang="en-US"/>
                    </a:p>
                  </a:txBody>
                  <a:tcPr/>
                </a:tc>
                <a:tc rowSpan="2" hMerge="1">
                  <a:txBody>
                    <a:bodyPr/>
                    <a:lstStyle/>
                    <a:p>
                      <a:endParaRPr lang="zh-CN" altLang="en-US"/>
                    </a:p>
                  </a:txBody>
                  <a:tcPr/>
                </a:tc>
                <a:tc gridSpan="4">
                  <a:txBody>
                    <a:bodyPr/>
                    <a:lstStyle/>
                    <a:p>
                      <a:pPr algn="ctr">
                        <a:spcAft>
                          <a:spcPts val="0"/>
                        </a:spcAft>
                      </a:pPr>
                      <a:r>
                        <a:rPr lang="zh-CN" sz="1400" b="1" kern="100">
                          <a:effectLst/>
                          <a:latin typeface="Times New Roman" panose="02020603050405020304" pitchFamily="18" charset="0"/>
                          <a:ea typeface="仿宋" panose="02010609060101010101" pitchFamily="49" charset="-122"/>
                          <a:cs typeface="黑体" panose="02010609060101010101" pitchFamily="49" charset="-122"/>
                        </a:rPr>
                        <a:t>教育类图书（册）</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rowSpan="2">
                  <a:txBody>
                    <a:bodyPr/>
                    <a:lstStyle/>
                    <a:p>
                      <a:pPr algn="ctr">
                        <a:spcAft>
                          <a:spcPts val="0"/>
                        </a:spcAft>
                      </a:pPr>
                      <a:r>
                        <a:rPr lang="zh-CN" sz="1400" b="1" kern="100">
                          <a:effectLst/>
                          <a:latin typeface="Times New Roman" panose="02020603050405020304" pitchFamily="18" charset="0"/>
                          <a:ea typeface="仿宋" panose="02010609060101010101" pitchFamily="49" charset="-122"/>
                          <a:cs typeface="黑体" panose="02010609060101010101" pitchFamily="49" charset="-122"/>
                        </a:rPr>
                        <a:t>教学案例库</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17086943"/>
                  </a:ext>
                </a:extLst>
              </a:tr>
              <a:tr h="512848">
                <a:tc vMerge="1">
                  <a:txBody>
                    <a:bodyPr/>
                    <a:lstStyle/>
                    <a:p>
                      <a:endParaRPr lang="zh-CN" altLang="en-US"/>
                    </a:p>
                  </a:txBody>
                  <a:tcPr/>
                </a:tc>
                <a:tc vMerge="1">
                  <a:txBody>
                    <a:bodyPr/>
                    <a:lstStyle/>
                    <a:p>
                      <a:endParaRPr lang="zh-CN" altLang="en-US"/>
                    </a:p>
                  </a:txBody>
                  <a:tcPr/>
                </a:tc>
                <a:tc gridSpan="4"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c gridSpan="3">
                  <a:txBody>
                    <a:bodyPr/>
                    <a:lstStyle/>
                    <a:p>
                      <a:pPr algn="ctr">
                        <a:spcAft>
                          <a:spcPts val="0"/>
                        </a:spcAft>
                      </a:pPr>
                      <a:r>
                        <a:rPr lang="zh-CN" sz="1400" b="1" kern="100">
                          <a:effectLst/>
                          <a:latin typeface="Times New Roman" panose="02020603050405020304" pitchFamily="18" charset="0"/>
                          <a:ea typeface="仿宋" panose="02010609060101010101" pitchFamily="49" charset="-122"/>
                          <a:cs typeface="黑体" panose="02010609060101010101" pitchFamily="49" charset="-122"/>
                        </a:rPr>
                        <a:t>纸质图书</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a:txBody>
                    <a:bodyPr/>
                    <a:lstStyle/>
                    <a:p>
                      <a:pPr algn="ctr">
                        <a:spcAft>
                          <a:spcPts val="0"/>
                        </a:spcAft>
                      </a:pPr>
                      <a:r>
                        <a:rPr lang="zh-CN" sz="1400" b="1" kern="100">
                          <a:effectLst/>
                          <a:latin typeface="Times New Roman" panose="02020603050405020304" pitchFamily="18" charset="0"/>
                          <a:ea typeface="仿宋" panose="02010609060101010101" pitchFamily="49" charset="-122"/>
                          <a:cs typeface="黑体" panose="02010609060101010101" pitchFamily="49" charset="-122"/>
                        </a:rPr>
                        <a:t>电子图书</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extLst>
                  <a:ext uri="{0D108BD9-81ED-4DB2-BD59-A6C34878D82A}">
                    <a16:rowId xmlns:a16="http://schemas.microsoft.com/office/drawing/2014/main" xmlns="" val="1446911704"/>
                  </a:ext>
                </a:extLst>
              </a:tr>
              <a:tr h="853993">
                <a:tc vMerge="1">
                  <a:txBody>
                    <a:bodyPr/>
                    <a:lstStyle/>
                    <a:p>
                      <a:endParaRPr lang="zh-CN" altLang="en-US"/>
                    </a:p>
                  </a:txBody>
                  <a:tcPr/>
                </a:tc>
                <a:tc vMerge="1">
                  <a:txBody>
                    <a:bodyPr/>
                    <a:lstStyle/>
                    <a:p>
                      <a:endParaRPr lang="zh-CN" altLang="en-US"/>
                    </a:p>
                  </a:txBody>
                  <a:tcPr/>
                </a:tc>
                <a:tc>
                  <a:txBody>
                    <a:bodyPr/>
                    <a:lstStyle/>
                    <a:p>
                      <a:pPr algn="ctr">
                        <a:spcAft>
                          <a:spcPts val="0"/>
                        </a:spcAft>
                      </a:pPr>
                      <a:r>
                        <a:rPr lang="zh-CN" sz="1400" b="1" kern="100">
                          <a:effectLst/>
                          <a:latin typeface="Times New Roman" panose="02020603050405020304" pitchFamily="18" charset="0"/>
                          <a:ea typeface="仿宋" panose="02010609060101010101" pitchFamily="49" charset="-122"/>
                          <a:cs typeface="黑体" panose="02010609060101010101" pitchFamily="49" charset="-122"/>
                        </a:rPr>
                        <a:t>教学日常运行支出</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100">
                          <a:effectLst/>
                          <a:latin typeface="Times New Roman" panose="02020603050405020304" pitchFamily="18" charset="0"/>
                          <a:ea typeface="仿宋" panose="02010609060101010101" pitchFamily="49" charset="-122"/>
                          <a:cs typeface="黑体" panose="02010609060101010101" pitchFamily="49" charset="-122"/>
                        </a:rPr>
                        <a:t>教育实践</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p>
                      <a:pPr algn="ctr">
                        <a:spcAft>
                          <a:spcPts val="0"/>
                        </a:spcAft>
                      </a:pPr>
                      <a:r>
                        <a:rPr lang="zh-CN" sz="1400" b="1" kern="100">
                          <a:effectLst/>
                          <a:latin typeface="Times New Roman" panose="02020603050405020304" pitchFamily="18" charset="0"/>
                          <a:ea typeface="仿宋" panose="02010609060101010101" pitchFamily="49" charset="-122"/>
                          <a:cs typeface="黑体" panose="02010609060101010101" pitchFamily="49" charset="-122"/>
                        </a:rPr>
                        <a:t>经费</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100" dirty="0">
                          <a:effectLst/>
                          <a:latin typeface="Times New Roman" panose="02020603050405020304" pitchFamily="18" charset="0"/>
                          <a:ea typeface="仿宋" panose="02010609060101010101" pitchFamily="49" charset="-122"/>
                          <a:cs typeface="黑体" panose="02010609060101010101" pitchFamily="49" charset="-122"/>
                        </a:rPr>
                        <a:t>生均拨款总额</a:t>
                      </a:r>
                      <a:endParaRPr lang="zh-CN" sz="14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100">
                          <a:effectLst/>
                          <a:latin typeface="Times New Roman" panose="02020603050405020304" pitchFamily="18" charset="0"/>
                          <a:ea typeface="仿宋" panose="02010609060101010101" pitchFamily="49" charset="-122"/>
                          <a:cs typeface="黑体" panose="02010609060101010101" pitchFamily="49" charset="-122"/>
                        </a:rPr>
                        <a:t>学费收入</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p>
                      <a:pPr algn="ctr">
                        <a:spcAft>
                          <a:spcPts val="0"/>
                        </a:spcAft>
                      </a:pPr>
                      <a:r>
                        <a:rPr lang="en-US" sz="1400" b="1"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100">
                          <a:effectLst/>
                          <a:latin typeface="Times New Roman" panose="02020603050405020304" pitchFamily="18" charset="0"/>
                          <a:ea typeface="仿宋" panose="02010609060101010101" pitchFamily="49" charset="-122"/>
                          <a:cs typeface="黑体" panose="02010609060101010101" pitchFamily="49" charset="-122"/>
                        </a:rPr>
                        <a:t>数量</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100">
                          <a:effectLst/>
                          <a:latin typeface="Times New Roman" panose="02020603050405020304" pitchFamily="18" charset="0"/>
                          <a:ea typeface="仿宋" panose="02010609060101010101" pitchFamily="49" charset="-122"/>
                          <a:cs typeface="黑体" panose="02010609060101010101" pitchFamily="49" charset="-122"/>
                        </a:rPr>
                        <a:t>其中：</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p>
                      <a:pPr algn="ctr">
                        <a:spcAft>
                          <a:spcPts val="0"/>
                        </a:spcAft>
                      </a:pPr>
                      <a:r>
                        <a:rPr lang="zh-CN" sz="1400" b="1" kern="100">
                          <a:effectLst/>
                          <a:latin typeface="Times New Roman" panose="02020603050405020304" pitchFamily="18" charset="0"/>
                          <a:ea typeface="仿宋" panose="02010609060101010101" pitchFamily="49" charset="-122"/>
                          <a:cs typeface="黑体" panose="02010609060101010101" pitchFamily="49" charset="-122"/>
                        </a:rPr>
                        <a:t>中文图书</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100">
                          <a:effectLst/>
                          <a:latin typeface="Times New Roman" panose="02020603050405020304" pitchFamily="18" charset="0"/>
                          <a:ea typeface="仿宋" panose="02010609060101010101" pitchFamily="49" charset="-122"/>
                          <a:cs typeface="黑体" panose="02010609060101010101" pitchFamily="49" charset="-122"/>
                        </a:rPr>
                        <a:t>其中：</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p>
                      <a:pPr algn="ctr">
                        <a:spcAft>
                          <a:spcPts val="0"/>
                        </a:spcAft>
                      </a:pPr>
                      <a:r>
                        <a:rPr lang="zh-CN" sz="1400" b="1" kern="100">
                          <a:effectLst/>
                          <a:latin typeface="Times New Roman" panose="02020603050405020304" pitchFamily="18" charset="0"/>
                          <a:ea typeface="仿宋" panose="02010609060101010101" pitchFamily="49" charset="-122"/>
                          <a:cs typeface="黑体" panose="02010609060101010101" pitchFamily="49" charset="-122"/>
                        </a:rPr>
                        <a:t>教材或教师</a:t>
                      </a:r>
                      <a:r>
                        <a:rPr lang="zh-CN" sz="1400" b="1" kern="100">
                          <a:effectLst/>
                          <a:highlight>
                            <a:srgbClr val="FFFF00"/>
                          </a:highlight>
                          <a:latin typeface="Times New Roman" panose="02020603050405020304" pitchFamily="18" charset="0"/>
                          <a:ea typeface="仿宋" panose="02010609060101010101" pitchFamily="49" charset="-122"/>
                          <a:cs typeface="黑体" panose="02010609060101010101" pitchFamily="49" charset="-122"/>
                        </a:rPr>
                        <a:t>教学</a:t>
                      </a:r>
                      <a:r>
                        <a:rPr lang="zh-CN" sz="1400" b="1" kern="100">
                          <a:effectLst/>
                          <a:latin typeface="Times New Roman" panose="02020603050405020304" pitchFamily="18" charset="0"/>
                          <a:ea typeface="仿宋" panose="02010609060101010101" pitchFamily="49" charset="-122"/>
                          <a:cs typeface="黑体" panose="02010609060101010101" pitchFamily="49" charset="-122"/>
                        </a:rPr>
                        <a:t>参考书</a:t>
                      </a:r>
                      <a:r>
                        <a:rPr lang="en-US" sz="1400" b="1" kern="100">
                          <a:effectLst/>
                          <a:latin typeface="Times New Roman" panose="02020603050405020304" pitchFamily="18" charset="0"/>
                          <a:ea typeface="仿宋" panose="02010609060101010101" pitchFamily="49" charset="-122"/>
                          <a:cs typeface="黑体" panose="02010609060101010101" pitchFamily="49" charset="-122"/>
                        </a:rPr>
                        <a:t>(</a:t>
                      </a:r>
                      <a:r>
                        <a:rPr lang="zh-CN" sz="1400" b="1" kern="100">
                          <a:effectLst/>
                          <a:latin typeface="Times New Roman" panose="02020603050405020304" pitchFamily="18" charset="0"/>
                          <a:ea typeface="仿宋" panose="02010609060101010101" pitchFamily="49" charset="-122"/>
                          <a:cs typeface="黑体" panose="02010609060101010101" pitchFamily="49" charset="-122"/>
                        </a:rPr>
                        <a:t>套</a:t>
                      </a:r>
                      <a:r>
                        <a:rPr lang="en-US" sz="1400" b="1" kern="100">
                          <a:effectLst/>
                          <a:latin typeface="Times New Roman" panose="02020603050405020304" pitchFamily="18" charset="0"/>
                          <a:ea typeface="仿宋" panose="02010609060101010101" pitchFamily="49" charset="-122"/>
                          <a:cs typeface="黑体" panose="02010609060101010101" pitchFamily="49" charset="-122"/>
                        </a:rPr>
                        <a:t>)</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100">
                          <a:effectLst/>
                          <a:latin typeface="Times New Roman" panose="02020603050405020304" pitchFamily="18" charset="0"/>
                          <a:ea typeface="仿宋" panose="02010609060101010101" pitchFamily="49" charset="-122"/>
                          <a:cs typeface="黑体" panose="02010609060101010101" pitchFamily="49" charset="-122"/>
                        </a:rPr>
                        <a:t>数量</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100">
                          <a:effectLst/>
                          <a:latin typeface="Times New Roman" panose="02020603050405020304" pitchFamily="18" charset="0"/>
                          <a:ea typeface="仿宋" panose="02010609060101010101" pitchFamily="49" charset="-122"/>
                          <a:cs typeface="黑体" panose="02010609060101010101" pitchFamily="49" charset="-122"/>
                        </a:rPr>
                        <a:t>案例数量（个）</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37679517"/>
                  </a:ext>
                </a:extLst>
              </a:tr>
              <a:tr h="512848">
                <a:tc>
                  <a:txBody>
                    <a:bodyPr/>
                    <a:lstStyle/>
                    <a:p>
                      <a:pPr algn="ctr">
                        <a:spcAft>
                          <a:spcPts val="0"/>
                        </a:spcAft>
                      </a:pPr>
                      <a:r>
                        <a:rPr lang="en-US" sz="1400" b="1"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dirty="0">
                          <a:effectLst/>
                          <a:latin typeface="Times New Roman" panose="02020603050405020304" pitchFamily="18" charset="0"/>
                          <a:ea typeface="仿宋" panose="02010609060101010101" pitchFamily="49" charset="-122"/>
                          <a:cs typeface="黑体" panose="02010609060101010101" pitchFamily="49" charset="-122"/>
                        </a:rPr>
                        <a:t> </a:t>
                      </a:r>
                      <a:endParaRPr lang="zh-CN" sz="14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73031787"/>
                  </a:ext>
                </a:extLst>
              </a:tr>
            </a:tbl>
          </a:graphicData>
        </a:graphic>
      </p:graphicFrame>
    </p:spTree>
    <p:extLst>
      <p:ext uri="{BB962C8B-B14F-4D97-AF65-F5344CB8AC3E}">
        <p14:creationId xmlns:p14="http://schemas.microsoft.com/office/powerpoint/2010/main" val="28028460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
            <a:ext cx="11177752" cy="1405641"/>
          </a:xfrm>
          <a:prstGeom prst="rect">
            <a:avLst/>
          </a:prstGeom>
          <a:noFill/>
        </p:spPr>
        <p:txBody>
          <a:bodyPr wrap="square" lIns="91440" tIns="45720" rIns="91440" bIns="45720" rtlCol="0">
            <a:spAutoFit/>
          </a:bodyPr>
          <a:lstStyle/>
          <a:p>
            <a:r>
              <a:rPr lang="en-US" altLang="zh-CN" sz="4267" dirty="0">
                <a:solidFill>
                  <a:srgbClr val="0033CC"/>
                </a:solidFill>
                <a:latin typeface="Times New Roman" panose="02020603050405020304" pitchFamily="18" charset="0"/>
                <a:ea typeface="仿宋" panose="02010609060101010101" pitchFamily="49" charset="-122"/>
              </a:rPr>
              <a:t>SF-6 </a:t>
            </a:r>
            <a:r>
              <a:rPr lang="zh-CN" altLang="en-US" sz="4267" dirty="0">
                <a:solidFill>
                  <a:srgbClr val="0033CC"/>
                </a:solidFill>
                <a:latin typeface="Times New Roman" panose="02020603050405020304" pitchFamily="18" charset="0"/>
                <a:ea typeface="仿宋" panose="02010609060101010101" pitchFamily="49" charset="-122"/>
              </a:rPr>
              <a:t>师范类专业办学基本条件（自然年）</a:t>
            </a:r>
          </a:p>
          <a:p>
            <a:r>
              <a:rPr lang="en-US" altLang="zh-CN" sz="4267" b="1" dirty="0">
                <a:solidFill>
                  <a:srgbClr val="0033CC"/>
                </a:solidFill>
                <a:latin typeface="Times New Roman" panose="02020603050405020304" pitchFamily="18" charset="0"/>
                <a:ea typeface="仿宋" panose="02010609060101010101" pitchFamily="49" charset="-122"/>
              </a:rPr>
              <a:t> </a:t>
            </a:r>
            <a:endParaRPr lang="zh-CN" altLang="en-US" sz="4267" b="1" dirty="0">
              <a:solidFill>
                <a:srgbClr val="0033CC"/>
              </a:solidFill>
              <a:latin typeface="Times New Roman" panose="02020603050405020304" pitchFamily="18" charset="0"/>
              <a:ea typeface="仿宋" panose="02010609060101010101" pitchFamily="49" charset="-122"/>
            </a:endParaRPr>
          </a:p>
        </p:txBody>
      </p:sp>
      <p:graphicFrame>
        <p:nvGraphicFramePr>
          <p:cNvPr id="3" name="表格 2">
            <a:extLst>
              <a:ext uri="{FF2B5EF4-FFF2-40B4-BE49-F238E27FC236}">
                <a16:creationId xmlns:a16="http://schemas.microsoft.com/office/drawing/2014/main" xmlns="" id="{90A2F837-2343-4C24-9D37-51B3F6DBB501}"/>
              </a:ext>
            </a:extLst>
          </p:cNvPr>
          <p:cNvGraphicFramePr>
            <a:graphicFrameLocks noGrp="1"/>
          </p:cNvGraphicFramePr>
          <p:nvPr>
            <p:extLst>
              <p:ext uri="{D42A27DB-BD31-4B8C-83A1-F6EECF244321}">
                <p14:modId xmlns:p14="http://schemas.microsoft.com/office/powerpoint/2010/main" val="652472558"/>
              </p:ext>
            </p:extLst>
          </p:nvPr>
        </p:nvGraphicFramePr>
        <p:xfrm>
          <a:off x="520562" y="1036464"/>
          <a:ext cx="10213700" cy="2392537"/>
        </p:xfrm>
        <a:graphic>
          <a:graphicData uri="http://schemas.openxmlformats.org/drawingml/2006/table">
            <a:tbl>
              <a:tblPr firstRow="1" firstCol="1" bandRow="1"/>
              <a:tblGrid>
                <a:gridCol w="892921">
                  <a:extLst>
                    <a:ext uri="{9D8B030D-6E8A-4147-A177-3AD203B41FA5}">
                      <a16:colId xmlns:a16="http://schemas.microsoft.com/office/drawing/2014/main" xmlns="" val="140768014"/>
                    </a:ext>
                  </a:extLst>
                </a:gridCol>
                <a:gridCol w="752034">
                  <a:extLst>
                    <a:ext uri="{9D8B030D-6E8A-4147-A177-3AD203B41FA5}">
                      <a16:colId xmlns:a16="http://schemas.microsoft.com/office/drawing/2014/main" xmlns="" val="1336612829"/>
                    </a:ext>
                  </a:extLst>
                </a:gridCol>
                <a:gridCol w="910691">
                  <a:extLst>
                    <a:ext uri="{9D8B030D-6E8A-4147-A177-3AD203B41FA5}">
                      <a16:colId xmlns:a16="http://schemas.microsoft.com/office/drawing/2014/main" xmlns="" val="1474666219"/>
                    </a:ext>
                  </a:extLst>
                </a:gridCol>
                <a:gridCol w="910691">
                  <a:extLst>
                    <a:ext uri="{9D8B030D-6E8A-4147-A177-3AD203B41FA5}">
                      <a16:colId xmlns:a16="http://schemas.microsoft.com/office/drawing/2014/main" xmlns="" val="524121445"/>
                    </a:ext>
                  </a:extLst>
                </a:gridCol>
                <a:gridCol w="809785">
                  <a:extLst>
                    <a:ext uri="{9D8B030D-6E8A-4147-A177-3AD203B41FA5}">
                      <a16:colId xmlns:a16="http://schemas.microsoft.com/office/drawing/2014/main" xmlns="" val="2284431053"/>
                    </a:ext>
                  </a:extLst>
                </a:gridCol>
                <a:gridCol w="809785">
                  <a:extLst>
                    <a:ext uri="{9D8B030D-6E8A-4147-A177-3AD203B41FA5}">
                      <a16:colId xmlns:a16="http://schemas.microsoft.com/office/drawing/2014/main" xmlns="" val="1646353447"/>
                    </a:ext>
                  </a:extLst>
                </a:gridCol>
                <a:gridCol w="809785">
                  <a:extLst>
                    <a:ext uri="{9D8B030D-6E8A-4147-A177-3AD203B41FA5}">
                      <a16:colId xmlns:a16="http://schemas.microsoft.com/office/drawing/2014/main" xmlns="" val="787552493"/>
                    </a:ext>
                  </a:extLst>
                </a:gridCol>
                <a:gridCol w="912198">
                  <a:extLst>
                    <a:ext uri="{9D8B030D-6E8A-4147-A177-3AD203B41FA5}">
                      <a16:colId xmlns:a16="http://schemas.microsoft.com/office/drawing/2014/main" xmlns="" val="493421135"/>
                    </a:ext>
                  </a:extLst>
                </a:gridCol>
                <a:gridCol w="1427040">
                  <a:extLst>
                    <a:ext uri="{9D8B030D-6E8A-4147-A177-3AD203B41FA5}">
                      <a16:colId xmlns:a16="http://schemas.microsoft.com/office/drawing/2014/main" xmlns="" val="3987266473"/>
                    </a:ext>
                  </a:extLst>
                </a:gridCol>
                <a:gridCol w="989385">
                  <a:extLst>
                    <a:ext uri="{9D8B030D-6E8A-4147-A177-3AD203B41FA5}">
                      <a16:colId xmlns:a16="http://schemas.microsoft.com/office/drawing/2014/main" xmlns="" val="3485409373"/>
                    </a:ext>
                  </a:extLst>
                </a:gridCol>
                <a:gridCol w="989385">
                  <a:extLst>
                    <a:ext uri="{9D8B030D-6E8A-4147-A177-3AD203B41FA5}">
                      <a16:colId xmlns:a16="http://schemas.microsoft.com/office/drawing/2014/main" xmlns="" val="2615442140"/>
                    </a:ext>
                  </a:extLst>
                </a:gridCol>
              </a:tblGrid>
              <a:tr h="512848">
                <a:tc rowSpan="3">
                  <a:txBody>
                    <a:bodyPr/>
                    <a:lstStyle/>
                    <a:p>
                      <a:pPr algn="ctr">
                        <a:spcAft>
                          <a:spcPts val="0"/>
                        </a:spcAft>
                      </a:pPr>
                      <a:r>
                        <a:rPr lang="zh-CN" sz="1400" b="1" kern="100">
                          <a:effectLst/>
                          <a:latin typeface="Times New Roman" panose="02020603050405020304" pitchFamily="18" charset="0"/>
                          <a:ea typeface="仿宋" panose="02010609060101010101" pitchFamily="49" charset="-122"/>
                          <a:cs typeface="黑体" panose="02010609060101010101" pitchFamily="49" charset="-122"/>
                        </a:rPr>
                        <a:t>校内专业代码</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spcAft>
                          <a:spcPts val="0"/>
                        </a:spcAft>
                      </a:pPr>
                      <a:r>
                        <a:rPr lang="zh-CN" sz="1400" b="1" kern="100">
                          <a:effectLst/>
                          <a:latin typeface="Times New Roman" panose="02020603050405020304" pitchFamily="18" charset="0"/>
                          <a:ea typeface="仿宋" panose="02010609060101010101" pitchFamily="49" charset="-122"/>
                          <a:cs typeface="黑体" panose="02010609060101010101" pitchFamily="49" charset="-122"/>
                        </a:rPr>
                        <a:t>校内专业名称</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4">
                  <a:txBody>
                    <a:bodyPr/>
                    <a:lstStyle/>
                    <a:p>
                      <a:pPr algn="ctr">
                        <a:spcAft>
                          <a:spcPts val="0"/>
                        </a:spcAft>
                      </a:pPr>
                      <a:r>
                        <a:rPr lang="zh-CN" sz="1400" b="1" kern="100">
                          <a:effectLst/>
                          <a:latin typeface="Times New Roman" panose="02020603050405020304" pitchFamily="18" charset="0"/>
                          <a:ea typeface="仿宋" panose="02010609060101010101" pitchFamily="49" charset="-122"/>
                          <a:cs typeface="黑体" panose="02010609060101010101" pitchFamily="49" charset="-122"/>
                        </a:rPr>
                        <a:t>经费（万元）</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zh-CN" altLang="en-US"/>
                    </a:p>
                  </a:txBody>
                  <a:tcPr/>
                </a:tc>
                <a:tc rowSpan="2" hMerge="1">
                  <a:txBody>
                    <a:bodyPr/>
                    <a:lstStyle/>
                    <a:p>
                      <a:endParaRPr lang="zh-CN" altLang="en-US"/>
                    </a:p>
                  </a:txBody>
                  <a:tcPr/>
                </a:tc>
                <a:tc rowSpan="2" hMerge="1">
                  <a:txBody>
                    <a:bodyPr/>
                    <a:lstStyle/>
                    <a:p>
                      <a:endParaRPr lang="zh-CN" altLang="en-US"/>
                    </a:p>
                  </a:txBody>
                  <a:tcPr/>
                </a:tc>
                <a:tc gridSpan="4">
                  <a:txBody>
                    <a:bodyPr/>
                    <a:lstStyle/>
                    <a:p>
                      <a:pPr algn="ctr">
                        <a:spcAft>
                          <a:spcPts val="0"/>
                        </a:spcAft>
                      </a:pPr>
                      <a:r>
                        <a:rPr lang="zh-CN" sz="1400" b="1" kern="100">
                          <a:effectLst/>
                          <a:latin typeface="Times New Roman" panose="02020603050405020304" pitchFamily="18" charset="0"/>
                          <a:ea typeface="仿宋" panose="02010609060101010101" pitchFamily="49" charset="-122"/>
                          <a:cs typeface="黑体" panose="02010609060101010101" pitchFamily="49" charset="-122"/>
                        </a:rPr>
                        <a:t>教育类图书（册）</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rowSpan="2">
                  <a:txBody>
                    <a:bodyPr/>
                    <a:lstStyle/>
                    <a:p>
                      <a:pPr algn="ctr">
                        <a:spcAft>
                          <a:spcPts val="0"/>
                        </a:spcAft>
                      </a:pPr>
                      <a:r>
                        <a:rPr lang="zh-CN" sz="1400" b="1" kern="100">
                          <a:effectLst/>
                          <a:latin typeface="Times New Roman" panose="02020603050405020304" pitchFamily="18" charset="0"/>
                          <a:ea typeface="仿宋" panose="02010609060101010101" pitchFamily="49" charset="-122"/>
                          <a:cs typeface="黑体" panose="02010609060101010101" pitchFamily="49" charset="-122"/>
                        </a:rPr>
                        <a:t>教学案例库</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17086943"/>
                  </a:ext>
                </a:extLst>
              </a:tr>
              <a:tr h="512848">
                <a:tc vMerge="1">
                  <a:txBody>
                    <a:bodyPr/>
                    <a:lstStyle/>
                    <a:p>
                      <a:endParaRPr lang="zh-CN" altLang="en-US"/>
                    </a:p>
                  </a:txBody>
                  <a:tcPr/>
                </a:tc>
                <a:tc vMerge="1">
                  <a:txBody>
                    <a:bodyPr/>
                    <a:lstStyle/>
                    <a:p>
                      <a:endParaRPr lang="zh-CN" altLang="en-US"/>
                    </a:p>
                  </a:txBody>
                  <a:tcPr/>
                </a:tc>
                <a:tc gridSpan="4"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c gridSpan="3">
                  <a:txBody>
                    <a:bodyPr/>
                    <a:lstStyle/>
                    <a:p>
                      <a:pPr algn="ctr">
                        <a:spcAft>
                          <a:spcPts val="0"/>
                        </a:spcAft>
                      </a:pPr>
                      <a:r>
                        <a:rPr lang="zh-CN" sz="1400" b="1" kern="100">
                          <a:effectLst/>
                          <a:latin typeface="Times New Roman" panose="02020603050405020304" pitchFamily="18" charset="0"/>
                          <a:ea typeface="仿宋" panose="02010609060101010101" pitchFamily="49" charset="-122"/>
                          <a:cs typeface="黑体" panose="02010609060101010101" pitchFamily="49" charset="-122"/>
                        </a:rPr>
                        <a:t>纸质图书</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a:txBody>
                    <a:bodyPr/>
                    <a:lstStyle/>
                    <a:p>
                      <a:pPr algn="ctr">
                        <a:spcAft>
                          <a:spcPts val="0"/>
                        </a:spcAft>
                      </a:pPr>
                      <a:r>
                        <a:rPr lang="zh-CN" sz="1400" b="1" kern="100">
                          <a:effectLst/>
                          <a:latin typeface="Times New Roman" panose="02020603050405020304" pitchFamily="18" charset="0"/>
                          <a:ea typeface="仿宋" panose="02010609060101010101" pitchFamily="49" charset="-122"/>
                          <a:cs typeface="黑体" panose="02010609060101010101" pitchFamily="49" charset="-122"/>
                        </a:rPr>
                        <a:t>电子图书</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extLst>
                  <a:ext uri="{0D108BD9-81ED-4DB2-BD59-A6C34878D82A}">
                    <a16:rowId xmlns:a16="http://schemas.microsoft.com/office/drawing/2014/main" xmlns="" val="1446911704"/>
                  </a:ext>
                </a:extLst>
              </a:tr>
              <a:tr h="853993">
                <a:tc vMerge="1">
                  <a:txBody>
                    <a:bodyPr/>
                    <a:lstStyle/>
                    <a:p>
                      <a:endParaRPr lang="zh-CN" altLang="en-US"/>
                    </a:p>
                  </a:txBody>
                  <a:tcPr/>
                </a:tc>
                <a:tc vMerge="1">
                  <a:txBody>
                    <a:bodyPr/>
                    <a:lstStyle/>
                    <a:p>
                      <a:endParaRPr lang="zh-CN" altLang="en-US"/>
                    </a:p>
                  </a:txBody>
                  <a:tcPr/>
                </a:tc>
                <a:tc>
                  <a:txBody>
                    <a:bodyPr/>
                    <a:lstStyle/>
                    <a:p>
                      <a:pPr algn="ctr">
                        <a:spcAft>
                          <a:spcPts val="0"/>
                        </a:spcAft>
                      </a:pPr>
                      <a:r>
                        <a:rPr lang="zh-CN" sz="1400" b="1" kern="100">
                          <a:effectLst/>
                          <a:latin typeface="Times New Roman" panose="02020603050405020304" pitchFamily="18" charset="0"/>
                          <a:ea typeface="仿宋" panose="02010609060101010101" pitchFamily="49" charset="-122"/>
                          <a:cs typeface="黑体" panose="02010609060101010101" pitchFamily="49" charset="-122"/>
                        </a:rPr>
                        <a:t>教学日常运行支出</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100">
                          <a:effectLst/>
                          <a:latin typeface="Times New Roman" panose="02020603050405020304" pitchFamily="18" charset="0"/>
                          <a:ea typeface="仿宋" panose="02010609060101010101" pitchFamily="49" charset="-122"/>
                          <a:cs typeface="黑体" panose="02010609060101010101" pitchFamily="49" charset="-122"/>
                        </a:rPr>
                        <a:t>教育实践</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p>
                      <a:pPr algn="ctr">
                        <a:spcAft>
                          <a:spcPts val="0"/>
                        </a:spcAft>
                      </a:pPr>
                      <a:r>
                        <a:rPr lang="zh-CN" sz="1400" b="1" kern="100">
                          <a:effectLst/>
                          <a:latin typeface="Times New Roman" panose="02020603050405020304" pitchFamily="18" charset="0"/>
                          <a:ea typeface="仿宋" panose="02010609060101010101" pitchFamily="49" charset="-122"/>
                          <a:cs typeface="黑体" panose="02010609060101010101" pitchFamily="49" charset="-122"/>
                        </a:rPr>
                        <a:t>经费</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100" dirty="0">
                          <a:effectLst/>
                          <a:latin typeface="Times New Roman" panose="02020603050405020304" pitchFamily="18" charset="0"/>
                          <a:ea typeface="仿宋" panose="02010609060101010101" pitchFamily="49" charset="-122"/>
                          <a:cs typeface="黑体" panose="02010609060101010101" pitchFamily="49" charset="-122"/>
                        </a:rPr>
                        <a:t>生均拨款总额</a:t>
                      </a:r>
                      <a:endParaRPr lang="zh-CN" sz="14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100">
                          <a:effectLst/>
                          <a:latin typeface="Times New Roman" panose="02020603050405020304" pitchFamily="18" charset="0"/>
                          <a:ea typeface="仿宋" panose="02010609060101010101" pitchFamily="49" charset="-122"/>
                          <a:cs typeface="黑体" panose="02010609060101010101" pitchFamily="49" charset="-122"/>
                        </a:rPr>
                        <a:t>学费收入</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p>
                      <a:pPr algn="ctr">
                        <a:spcAft>
                          <a:spcPts val="0"/>
                        </a:spcAft>
                      </a:pPr>
                      <a:r>
                        <a:rPr lang="en-US" sz="1400" b="1"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100">
                          <a:effectLst/>
                          <a:latin typeface="Times New Roman" panose="02020603050405020304" pitchFamily="18" charset="0"/>
                          <a:ea typeface="仿宋" panose="02010609060101010101" pitchFamily="49" charset="-122"/>
                          <a:cs typeface="黑体" panose="02010609060101010101" pitchFamily="49" charset="-122"/>
                        </a:rPr>
                        <a:t>数量</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100">
                          <a:effectLst/>
                          <a:latin typeface="Times New Roman" panose="02020603050405020304" pitchFamily="18" charset="0"/>
                          <a:ea typeface="仿宋" panose="02010609060101010101" pitchFamily="49" charset="-122"/>
                          <a:cs typeface="黑体" panose="02010609060101010101" pitchFamily="49" charset="-122"/>
                        </a:rPr>
                        <a:t>其中：</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p>
                      <a:pPr algn="ctr">
                        <a:spcAft>
                          <a:spcPts val="0"/>
                        </a:spcAft>
                      </a:pPr>
                      <a:r>
                        <a:rPr lang="zh-CN" sz="1400" b="1" kern="100">
                          <a:effectLst/>
                          <a:latin typeface="Times New Roman" panose="02020603050405020304" pitchFamily="18" charset="0"/>
                          <a:ea typeface="仿宋" panose="02010609060101010101" pitchFamily="49" charset="-122"/>
                          <a:cs typeface="黑体" panose="02010609060101010101" pitchFamily="49" charset="-122"/>
                        </a:rPr>
                        <a:t>中文图书</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100">
                          <a:effectLst/>
                          <a:latin typeface="Times New Roman" panose="02020603050405020304" pitchFamily="18" charset="0"/>
                          <a:ea typeface="仿宋" panose="02010609060101010101" pitchFamily="49" charset="-122"/>
                          <a:cs typeface="黑体" panose="02010609060101010101" pitchFamily="49" charset="-122"/>
                        </a:rPr>
                        <a:t>其中：</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p>
                      <a:pPr algn="ctr">
                        <a:spcAft>
                          <a:spcPts val="0"/>
                        </a:spcAft>
                      </a:pPr>
                      <a:r>
                        <a:rPr lang="zh-CN" sz="1400" b="1" kern="100">
                          <a:effectLst/>
                          <a:latin typeface="Times New Roman" panose="02020603050405020304" pitchFamily="18" charset="0"/>
                          <a:ea typeface="仿宋" panose="02010609060101010101" pitchFamily="49" charset="-122"/>
                          <a:cs typeface="黑体" panose="02010609060101010101" pitchFamily="49" charset="-122"/>
                        </a:rPr>
                        <a:t>教材或教师</a:t>
                      </a:r>
                      <a:r>
                        <a:rPr lang="zh-CN" sz="1400" b="1" kern="100">
                          <a:effectLst/>
                          <a:highlight>
                            <a:srgbClr val="FFFF00"/>
                          </a:highlight>
                          <a:latin typeface="Times New Roman" panose="02020603050405020304" pitchFamily="18" charset="0"/>
                          <a:ea typeface="仿宋" panose="02010609060101010101" pitchFamily="49" charset="-122"/>
                          <a:cs typeface="黑体" panose="02010609060101010101" pitchFamily="49" charset="-122"/>
                        </a:rPr>
                        <a:t>教学</a:t>
                      </a:r>
                      <a:r>
                        <a:rPr lang="zh-CN" sz="1400" b="1" kern="100">
                          <a:effectLst/>
                          <a:latin typeface="Times New Roman" panose="02020603050405020304" pitchFamily="18" charset="0"/>
                          <a:ea typeface="仿宋" panose="02010609060101010101" pitchFamily="49" charset="-122"/>
                          <a:cs typeface="黑体" panose="02010609060101010101" pitchFamily="49" charset="-122"/>
                        </a:rPr>
                        <a:t>参考书</a:t>
                      </a:r>
                      <a:r>
                        <a:rPr lang="en-US" sz="1400" b="1" kern="100">
                          <a:effectLst/>
                          <a:latin typeface="Times New Roman" panose="02020603050405020304" pitchFamily="18" charset="0"/>
                          <a:ea typeface="仿宋" panose="02010609060101010101" pitchFamily="49" charset="-122"/>
                          <a:cs typeface="黑体" panose="02010609060101010101" pitchFamily="49" charset="-122"/>
                        </a:rPr>
                        <a:t>(</a:t>
                      </a:r>
                      <a:r>
                        <a:rPr lang="zh-CN" sz="1400" b="1" kern="100">
                          <a:effectLst/>
                          <a:latin typeface="Times New Roman" panose="02020603050405020304" pitchFamily="18" charset="0"/>
                          <a:ea typeface="仿宋" panose="02010609060101010101" pitchFamily="49" charset="-122"/>
                          <a:cs typeface="黑体" panose="02010609060101010101" pitchFamily="49" charset="-122"/>
                        </a:rPr>
                        <a:t>套</a:t>
                      </a:r>
                      <a:r>
                        <a:rPr lang="en-US" sz="1400" b="1" kern="100">
                          <a:effectLst/>
                          <a:latin typeface="Times New Roman" panose="02020603050405020304" pitchFamily="18" charset="0"/>
                          <a:ea typeface="仿宋" panose="02010609060101010101" pitchFamily="49" charset="-122"/>
                          <a:cs typeface="黑体" panose="02010609060101010101" pitchFamily="49" charset="-122"/>
                        </a:rPr>
                        <a:t>)</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100">
                          <a:effectLst/>
                          <a:latin typeface="Times New Roman" panose="02020603050405020304" pitchFamily="18" charset="0"/>
                          <a:ea typeface="仿宋" panose="02010609060101010101" pitchFamily="49" charset="-122"/>
                          <a:cs typeface="黑体" panose="02010609060101010101" pitchFamily="49" charset="-122"/>
                        </a:rPr>
                        <a:t>数量</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100">
                          <a:effectLst/>
                          <a:latin typeface="Times New Roman" panose="02020603050405020304" pitchFamily="18" charset="0"/>
                          <a:ea typeface="仿宋" panose="02010609060101010101" pitchFamily="49" charset="-122"/>
                          <a:cs typeface="黑体" panose="02010609060101010101" pitchFamily="49" charset="-122"/>
                        </a:rPr>
                        <a:t>案例数量（个）</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37679517"/>
                  </a:ext>
                </a:extLst>
              </a:tr>
              <a:tr h="512848">
                <a:tc>
                  <a:txBody>
                    <a:bodyPr/>
                    <a:lstStyle/>
                    <a:p>
                      <a:pPr algn="ctr">
                        <a:spcAft>
                          <a:spcPts val="0"/>
                        </a:spcAft>
                      </a:pPr>
                      <a:r>
                        <a:rPr lang="en-US" sz="1400" b="1"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dirty="0">
                          <a:effectLst/>
                          <a:latin typeface="Times New Roman" panose="02020603050405020304" pitchFamily="18" charset="0"/>
                          <a:ea typeface="仿宋" panose="02010609060101010101" pitchFamily="49" charset="-122"/>
                          <a:cs typeface="黑体" panose="02010609060101010101" pitchFamily="49" charset="-122"/>
                        </a:rPr>
                        <a:t> </a:t>
                      </a:r>
                      <a:endParaRPr lang="zh-CN" sz="14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73031787"/>
                  </a:ext>
                </a:extLst>
              </a:tr>
            </a:tbl>
          </a:graphicData>
        </a:graphic>
      </p:graphicFrame>
      <p:sp>
        <p:nvSpPr>
          <p:cNvPr id="6" name="矩形 5">
            <a:extLst>
              <a:ext uri="{FF2B5EF4-FFF2-40B4-BE49-F238E27FC236}">
                <a16:creationId xmlns:a16="http://schemas.microsoft.com/office/drawing/2014/main" xmlns="" id="{076F4F5F-5AA6-4A90-A0B6-E902EAD64523}"/>
              </a:ext>
            </a:extLst>
          </p:cNvPr>
          <p:cNvSpPr/>
          <p:nvPr/>
        </p:nvSpPr>
        <p:spPr>
          <a:xfrm>
            <a:off x="333356" y="3875439"/>
            <a:ext cx="11525288" cy="2787623"/>
          </a:xfrm>
          <a:prstGeom prst="rect">
            <a:avLst/>
          </a:prstGeom>
        </p:spPr>
        <p:txBody>
          <a:bodyPr wrap="square" lIns="91440" tIns="45720" rIns="91440" bIns="45720">
            <a:spAutoFit/>
          </a:bodyPr>
          <a:lstStyle/>
          <a:p>
            <a:pPr marL="457189" indent="-457189" algn="just">
              <a:lnSpc>
                <a:spcPct val="150000"/>
              </a:lnSpc>
              <a:buFont typeface="Wingdings" panose="05000000000000000000" pitchFamily="2" charset="2"/>
              <a:buChar char="n"/>
              <a:defRPr/>
            </a:pPr>
            <a:r>
              <a:rPr lang="zh-CN" altLang="en-US" sz="2400" dirty="0">
                <a:latin typeface="Times New Roman" panose="02020603050405020304" pitchFamily="18" charset="0"/>
                <a:ea typeface="仿宋" panose="02010609060101010101" pitchFamily="49" charset="-122"/>
              </a:rPr>
              <a:t>纸质图书：包括课程论、教学论、学科教学、教育科研、教育教学管理等方面的纸质图书，分别统计中文纸质图书数和外文纸质图书数。</a:t>
            </a:r>
            <a:endParaRPr lang="en-US" altLang="zh-CN" sz="2400" dirty="0">
              <a:latin typeface="Times New Roman" panose="02020603050405020304" pitchFamily="18" charset="0"/>
              <a:ea typeface="仿宋" panose="02010609060101010101" pitchFamily="49" charset="-122"/>
            </a:endParaRPr>
          </a:p>
          <a:p>
            <a:pPr marL="457189" indent="-457189" algn="just">
              <a:lnSpc>
                <a:spcPct val="150000"/>
              </a:lnSpc>
              <a:buFont typeface="Wingdings" panose="05000000000000000000" pitchFamily="2" charset="2"/>
              <a:buChar char="n"/>
              <a:defRPr/>
            </a:pPr>
            <a:r>
              <a:rPr lang="zh-CN" altLang="en-US" sz="2400" dirty="0">
                <a:latin typeface="Times New Roman" panose="02020603050405020304" pitchFamily="18" charset="0"/>
                <a:ea typeface="仿宋" panose="02010609060101010101" pitchFamily="49" charset="-122"/>
              </a:rPr>
              <a:t>教材或教师教材参考书：</a:t>
            </a:r>
            <a:r>
              <a:rPr lang="zh-CN" altLang="zh-CN" sz="2400" dirty="0">
                <a:latin typeface="Times New Roman" panose="02020603050405020304" pitchFamily="18" charset="0"/>
                <a:ea typeface="仿宋" panose="02010609060101010101" pitchFamily="49" charset="-122"/>
              </a:rPr>
              <a:t>中学教育专业填报中学学科教材数量（套），小学教育专业填报小学教材数量（套），学前教育专业填报教师教学参考书数量（套）。</a:t>
            </a:r>
          </a:p>
          <a:p>
            <a:pPr marL="457189" indent="-457189" algn="just">
              <a:lnSpc>
                <a:spcPct val="150000"/>
              </a:lnSpc>
              <a:buFont typeface="Wingdings" panose="05000000000000000000" pitchFamily="2" charset="2"/>
              <a:buChar char="n"/>
              <a:defRPr/>
            </a:pPr>
            <a:endParaRPr lang="en-US" altLang="zh-CN" sz="2400" dirty="0" bmk="_Toc392188109">
              <a:latin typeface="Times New Roman" panose="02020603050405020304" pitchFamily="18" charset="0"/>
              <a:ea typeface="仿宋" panose="02010609060101010101" pitchFamily="49" charset="-122"/>
              <a:cs typeface="楷体" panose="02010609060101010101" pitchFamily="49" charset="-122"/>
            </a:endParaRPr>
          </a:p>
        </p:txBody>
      </p:sp>
    </p:spTree>
    <p:extLst>
      <p:ext uri="{BB962C8B-B14F-4D97-AF65-F5344CB8AC3E}">
        <p14:creationId xmlns:p14="http://schemas.microsoft.com/office/powerpoint/2010/main" val="20782517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1177752" cy="1118319"/>
          </a:xfrm>
          <a:prstGeom prst="rect">
            <a:avLst/>
          </a:prstGeom>
          <a:noFill/>
        </p:spPr>
        <p:txBody>
          <a:bodyPr wrap="square" lIns="91440" tIns="45720" rIns="91440" bIns="45720" rtlCol="0">
            <a:spAutoFit/>
          </a:bodyPr>
          <a:lstStyle/>
          <a:p>
            <a:r>
              <a:rPr lang="en-US" altLang="zh-CN" sz="4267" dirty="0">
                <a:solidFill>
                  <a:srgbClr val="0033CC"/>
                </a:solidFill>
                <a:latin typeface="Times New Roman" panose="02020603050405020304" pitchFamily="18" charset="0"/>
                <a:ea typeface="仿宋" panose="02010609060101010101" pitchFamily="49" charset="-122"/>
              </a:rPr>
              <a:t>SF-7 </a:t>
            </a:r>
            <a:r>
              <a:rPr lang="zh-CN" altLang="en-US" sz="4267" dirty="0">
                <a:solidFill>
                  <a:srgbClr val="0033CC"/>
                </a:solidFill>
                <a:latin typeface="Times New Roman" panose="02020603050405020304" pitchFamily="18" charset="0"/>
                <a:ea typeface="仿宋" panose="02010609060101010101" pitchFamily="49" charset="-122"/>
              </a:rPr>
              <a:t>师范类专业教学设施（时点）</a:t>
            </a:r>
          </a:p>
          <a:p>
            <a:r>
              <a:rPr lang="en-US" altLang="zh-CN" sz="2400" b="1" dirty="0">
                <a:latin typeface="Times New Roman" panose="02020603050405020304" pitchFamily="18" charset="0"/>
                <a:ea typeface="仿宋" panose="02010609060101010101" pitchFamily="49" charset="-122"/>
              </a:rPr>
              <a:t> </a:t>
            </a:r>
            <a:endParaRPr lang="zh-CN" altLang="en-US" sz="2400" b="1" dirty="0">
              <a:latin typeface="Times New Roman" panose="02020603050405020304" pitchFamily="18" charset="0"/>
              <a:ea typeface="仿宋" panose="02010609060101010101" pitchFamily="49" charset="-122"/>
            </a:endParaRPr>
          </a:p>
        </p:txBody>
      </p:sp>
      <p:sp>
        <p:nvSpPr>
          <p:cNvPr id="9" name="矩形 8"/>
          <p:cNvSpPr/>
          <p:nvPr/>
        </p:nvSpPr>
        <p:spPr>
          <a:xfrm>
            <a:off x="857213" y="3524251"/>
            <a:ext cx="10657491" cy="2794996"/>
          </a:xfrm>
          <a:prstGeom prst="rect">
            <a:avLst/>
          </a:prstGeom>
        </p:spPr>
        <p:txBody>
          <a:bodyPr wrap="square" lIns="91440" tIns="45720" rIns="91440" bIns="45720">
            <a:spAutoFit/>
          </a:bodyPr>
          <a:lstStyle/>
          <a:p>
            <a:pPr marL="457189" indent="-457189" algn="just">
              <a:lnSpc>
                <a:spcPct val="150000"/>
              </a:lnSpc>
              <a:buFont typeface="Wingdings" panose="05000000000000000000" pitchFamily="2" charset="2"/>
              <a:buChar char="n"/>
              <a:defRPr/>
            </a:pPr>
            <a:r>
              <a:rPr lang="zh-CN" altLang="en-US" sz="2400" dirty="0">
                <a:latin typeface="Times New Roman" panose="02020603050405020304" pitchFamily="18" charset="0"/>
                <a:ea typeface="仿宋" panose="02010609060101010101" pitchFamily="49" charset="-122"/>
              </a:rPr>
              <a:t>此表要按照校内专业进行填报师范类专业教学设施（指场所）。设施可以在不同专业之间重复填报。</a:t>
            </a:r>
            <a:endParaRPr lang="en-US" altLang="zh-CN" sz="2400" dirty="0">
              <a:latin typeface="Times New Roman" panose="02020603050405020304" pitchFamily="18" charset="0"/>
              <a:ea typeface="仿宋" panose="02010609060101010101" pitchFamily="49" charset="-122"/>
            </a:endParaRPr>
          </a:p>
          <a:p>
            <a:pPr marL="457189" indent="-457189" algn="just">
              <a:lnSpc>
                <a:spcPct val="150000"/>
              </a:lnSpc>
              <a:buFont typeface="Wingdings" panose="05000000000000000000" pitchFamily="2" charset="2"/>
              <a:buChar char="n"/>
              <a:defRPr/>
            </a:pPr>
            <a:r>
              <a:rPr lang="zh-CN" altLang="en-US" sz="2400" dirty="0">
                <a:latin typeface="Times New Roman" panose="02020603050405020304" pitchFamily="18" charset="0"/>
                <a:ea typeface="仿宋" panose="02010609060101010101" pitchFamily="49" charset="-122"/>
              </a:rPr>
              <a:t>设施类别：参照师范认证标准中对教学设施的专门要求，例如微格教学教室、书写技能教室等。同一设施承担多种职能，可以重复填报。</a:t>
            </a:r>
            <a:endParaRPr lang="en-US" altLang="zh-CN" sz="2400" dirty="0">
              <a:latin typeface="Times New Roman" panose="02020603050405020304" pitchFamily="18" charset="0"/>
              <a:ea typeface="仿宋" panose="02010609060101010101" pitchFamily="49" charset="-122"/>
            </a:endParaRPr>
          </a:p>
          <a:p>
            <a:pPr marL="457189" indent="-457189" algn="just">
              <a:lnSpc>
                <a:spcPct val="150000"/>
              </a:lnSpc>
              <a:buFont typeface="Wingdings" panose="05000000000000000000" pitchFamily="2" charset="2"/>
              <a:buChar char="n"/>
              <a:defRPr/>
            </a:pPr>
            <a:r>
              <a:rPr lang="zh-CN" altLang="en-US" sz="2400" dirty="0" bmk="_Toc392188109">
                <a:latin typeface="Times New Roman" panose="02020603050405020304" pitchFamily="18" charset="0"/>
                <a:ea typeface="仿宋" panose="02010609060101010101" pitchFamily="49" charset="-122"/>
                <a:cs typeface="楷体" panose="02010609060101010101" pitchFamily="49" charset="-122"/>
              </a:rPr>
              <a:t>此表中统计的为使用面积。</a:t>
            </a:r>
            <a:endParaRPr lang="en-US" altLang="zh-CN" sz="2400" dirty="0" bmk="_Toc392188109">
              <a:latin typeface="Times New Roman" panose="02020603050405020304" pitchFamily="18" charset="0"/>
              <a:ea typeface="仿宋" panose="02010609060101010101" pitchFamily="49" charset="-122"/>
              <a:cs typeface="楷体" panose="02010609060101010101" pitchFamily="49" charset="-122"/>
            </a:endParaRPr>
          </a:p>
        </p:txBody>
      </p:sp>
      <p:graphicFrame>
        <p:nvGraphicFramePr>
          <p:cNvPr id="3" name="表格 2">
            <a:extLst>
              <a:ext uri="{FF2B5EF4-FFF2-40B4-BE49-F238E27FC236}">
                <a16:creationId xmlns:a16="http://schemas.microsoft.com/office/drawing/2014/main" xmlns="" id="{D3BAB35D-3EE8-4973-9786-B2611168F48E}"/>
              </a:ext>
            </a:extLst>
          </p:cNvPr>
          <p:cNvGraphicFramePr>
            <a:graphicFrameLocks noGrp="1"/>
          </p:cNvGraphicFramePr>
          <p:nvPr>
            <p:extLst>
              <p:ext uri="{D42A27DB-BD31-4B8C-83A1-F6EECF244321}">
                <p14:modId xmlns:p14="http://schemas.microsoft.com/office/powerpoint/2010/main" val="2976672004"/>
              </p:ext>
            </p:extLst>
          </p:nvPr>
        </p:nvGraphicFramePr>
        <p:xfrm>
          <a:off x="1025386" y="1118318"/>
          <a:ext cx="9311309" cy="1783908"/>
        </p:xfrm>
        <a:graphic>
          <a:graphicData uri="http://schemas.openxmlformats.org/drawingml/2006/table">
            <a:tbl>
              <a:tblPr firstRow="1" firstCol="1" bandRow="1"/>
              <a:tblGrid>
                <a:gridCol w="1868199">
                  <a:extLst>
                    <a:ext uri="{9D8B030D-6E8A-4147-A177-3AD203B41FA5}">
                      <a16:colId xmlns:a16="http://schemas.microsoft.com/office/drawing/2014/main" xmlns="" val="496273204"/>
                    </a:ext>
                  </a:extLst>
                </a:gridCol>
                <a:gridCol w="1868199">
                  <a:extLst>
                    <a:ext uri="{9D8B030D-6E8A-4147-A177-3AD203B41FA5}">
                      <a16:colId xmlns:a16="http://schemas.microsoft.com/office/drawing/2014/main" xmlns="" val="3759910381"/>
                    </a:ext>
                  </a:extLst>
                </a:gridCol>
                <a:gridCol w="1838513">
                  <a:extLst>
                    <a:ext uri="{9D8B030D-6E8A-4147-A177-3AD203B41FA5}">
                      <a16:colId xmlns:a16="http://schemas.microsoft.com/office/drawing/2014/main" xmlns="" val="1024728104"/>
                    </a:ext>
                  </a:extLst>
                </a:gridCol>
                <a:gridCol w="1868199">
                  <a:extLst>
                    <a:ext uri="{9D8B030D-6E8A-4147-A177-3AD203B41FA5}">
                      <a16:colId xmlns:a16="http://schemas.microsoft.com/office/drawing/2014/main" xmlns="" val="3332910094"/>
                    </a:ext>
                  </a:extLst>
                </a:gridCol>
                <a:gridCol w="1868199">
                  <a:extLst>
                    <a:ext uri="{9D8B030D-6E8A-4147-A177-3AD203B41FA5}">
                      <a16:colId xmlns:a16="http://schemas.microsoft.com/office/drawing/2014/main" xmlns="" val="398380103"/>
                    </a:ext>
                  </a:extLst>
                </a:gridCol>
              </a:tblGrid>
              <a:tr h="891954">
                <a:tc>
                  <a:txBody>
                    <a:bodyPr/>
                    <a:lstStyle/>
                    <a:p>
                      <a:pPr algn="ctr">
                        <a:spcAft>
                          <a:spcPts val="0"/>
                        </a:spcAft>
                      </a:pPr>
                      <a:r>
                        <a:rPr lang="zh-CN" sz="1800" b="1" kern="100">
                          <a:effectLst/>
                          <a:latin typeface="Times New Roman" panose="02020603050405020304" pitchFamily="18" charset="0"/>
                          <a:ea typeface="仿宋" panose="02010609060101010101" pitchFamily="49" charset="-122"/>
                          <a:cs typeface="黑体" panose="02010609060101010101" pitchFamily="49" charset="-122"/>
                        </a:rPr>
                        <a:t>校内专业代码</a:t>
                      </a:r>
                      <a:endParaRPr lang="zh-CN" sz="18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b="1" kern="100">
                          <a:effectLst/>
                          <a:latin typeface="Times New Roman" panose="02020603050405020304" pitchFamily="18" charset="0"/>
                          <a:ea typeface="仿宋" panose="02010609060101010101" pitchFamily="49" charset="-122"/>
                          <a:cs typeface="黑体" panose="02010609060101010101" pitchFamily="49" charset="-122"/>
                        </a:rPr>
                        <a:t>校内专业名称</a:t>
                      </a:r>
                      <a:endParaRPr lang="zh-CN" sz="18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b="1" kern="100">
                          <a:effectLst/>
                          <a:latin typeface="Times New Roman" panose="02020603050405020304" pitchFamily="18" charset="0"/>
                          <a:ea typeface="仿宋" panose="02010609060101010101" pitchFamily="49" charset="-122"/>
                          <a:cs typeface="黑体" panose="02010609060101010101" pitchFamily="49" charset="-122"/>
                        </a:rPr>
                        <a:t>教学设施名称</a:t>
                      </a:r>
                      <a:endParaRPr lang="zh-CN" sz="18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b="1" kern="100">
                          <a:effectLst/>
                          <a:latin typeface="Times New Roman" panose="02020603050405020304" pitchFamily="18" charset="0"/>
                          <a:ea typeface="仿宋" panose="02010609060101010101" pitchFamily="49" charset="-122"/>
                          <a:cs typeface="黑体" panose="02010609060101010101" pitchFamily="49" charset="-122"/>
                        </a:rPr>
                        <a:t>设施类别</a:t>
                      </a:r>
                      <a:endParaRPr lang="zh-CN" sz="18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b="1" kern="100">
                          <a:effectLst/>
                          <a:latin typeface="Times New Roman" panose="02020603050405020304" pitchFamily="18" charset="0"/>
                          <a:ea typeface="仿宋" panose="02010609060101010101" pitchFamily="49" charset="-122"/>
                          <a:cs typeface="黑体" panose="02010609060101010101" pitchFamily="49" charset="-122"/>
                        </a:rPr>
                        <a:t>使用面积（平方米）</a:t>
                      </a:r>
                      <a:endParaRPr lang="zh-CN" sz="18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47392671"/>
                  </a:ext>
                </a:extLst>
              </a:tr>
              <a:tr h="891954">
                <a:tc>
                  <a:txBody>
                    <a:bodyPr/>
                    <a:lstStyle/>
                    <a:p>
                      <a:pPr algn="ctr">
                        <a:spcAft>
                          <a:spcPts val="0"/>
                        </a:spcAft>
                      </a:pPr>
                      <a:r>
                        <a:rPr lang="en-US" sz="1800" b="1"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8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8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8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b="1" kern="100">
                          <a:effectLst/>
                          <a:latin typeface="Times New Roman" panose="02020603050405020304" pitchFamily="18" charset="0"/>
                          <a:ea typeface="仿宋" panose="02010609060101010101" pitchFamily="49" charset="-122"/>
                          <a:cs typeface="黑体" panose="02010609060101010101" pitchFamily="49" charset="-122"/>
                        </a:rPr>
                        <a:t>下拉选择</a:t>
                      </a:r>
                      <a:endParaRPr lang="zh-CN" sz="18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a:effectLst/>
                          <a:latin typeface="Times New Roman" panose="02020603050405020304" pitchFamily="18" charset="0"/>
                          <a:ea typeface="仿宋" panose="02010609060101010101" pitchFamily="49" charset="-122"/>
                          <a:cs typeface="黑体" panose="02010609060101010101" pitchFamily="49" charset="-122"/>
                        </a:rPr>
                        <a:t> </a:t>
                      </a:r>
                      <a:endParaRPr lang="zh-CN" sz="18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60994445"/>
                  </a:ext>
                </a:extLst>
              </a:tr>
            </a:tbl>
          </a:graphicData>
        </a:graphic>
      </p:graphicFrame>
    </p:spTree>
    <p:extLst>
      <p:ext uri="{BB962C8B-B14F-4D97-AF65-F5344CB8AC3E}">
        <p14:creationId xmlns:p14="http://schemas.microsoft.com/office/powerpoint/2010/main" val="9250391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
            <a:ext cx="11177752" cy="1405641"/>
          </a:xfrm>
          <a:prstGeom prst="rect">
            <a:avLst/>
          </a:prstGeom>
          <a:noFill/>
        </p:spPr>
        <p:txBody>
          <a:bodyPr wrap="square" lIns="91440" tIns="45720" rIns="91440" bIns="45720" rtlCol="0">
            <a:spAutoFit/>
          </a:bodyPr>
          <a:lstStyle/>
          <a:p>
            <a:r>
              <a:rPr lang="en-US" altLang="zh-CN" sz="4267" dirty="0">
                <a:solidFill>
                  <a:srgbClr val="0033CC"/>
                </a:solidFill>
                <a:latin typeface="Times New Roman" panose="02020603050405020304" pitchFamily="18" charset="0"/>
                <a:ea typeface="仿宋" panose="02010609060101010101" pitchFamily="49" charset="-122"/>
              </a:rPr>
              <a:t>SF-8 </a:t>
            </a:r>
            <a:r>
              <a:rPr lang="zh-CN" altLang="en-US" sz="4267" dirty="0">
                <a:solidFill>
                  <a:srgbClr val="0033CC"/>
                </a:solidFill>
                <a:latin typeface="Times New Roman" panose="02020603050405020304" pitchFamily="18" charset="0"/>
                <a:ea typeface="仿宋" panose="02010609060101010101" pitchFamily="49" charset="-122"/>
              </a:rPr>
              <a:t>师范类专业培养情况（时点、学年）</a:t>
            </a:r>
          </a:p>
          <a:p>
            <a:r>
              <a:rPr lang="en-US" altLang="zh-CN" sz="4267" b="1" dirty="0">
                <a:solidFill>
                  <a:srgbClr val="0033CC"/>
                </a:solidFill>
                <a:latin typeface="Times New Roman" panose="02020603050405020304" pitchFamily="18" charset="0"/>
                <a:ea typeface="仿宋" panose="02010609060101010101" pitchFamily="49" charset="-122"/>
              </a:rPr>
              <a:t> </a:t>
            </a:r>
            <a:endParaRPr lang="zh-CN" altLang="en-US" sz="4267" b="1" dirty="0">
              <a:solidFill>
                <a:srgbClr val="0033CC"/>
              </a:solidFill>
              <a:latin typeface="Times New Roman" panose="02020603050405020304" pitchFamily="18" charset="0"/>
              <a:ea typeface="仿宋" panose="02010609060101010101" pitchFamily="49" charset="-122"/>
            </a:endParaRPr>
          </a:p>
        </p:txBody>
      </p:sp>
      <p:sp>
        <p:nvSpPr>
          <p:cNvPr id="9" name="矩形 8"/>
          <p:cNvSpPr/>
          <p:nvPr/>
        </p:nvSpPr>
        <p:spPr>
          <a:xfrm>
            <a:off x="571461" y="4191744"/>
            <a:ext cx="11049077" cy="2241255"/>
          </a:xfrm>
          <a:prstGeom prst="rect">
            <a:avLst/>
          </a:prstGeom>
        </p:spPr>
        <p:txBody>
          <a:bodyPr wrap="square" lIns="91440" tIns="45720" rIns="91440" bIns="45720">
            <a:spAutoFit/>
          </a:bodyPr>
          <a:lstStyle/>
          <a:p>
            <a:pPr marL="457189" indent="-457189" algn="just">
              <a:lnSpc>
                <a:spcPct val="150000"/>
              </a:lnSpc>
              <a:buFont typeface="Wingdings" panose="05000000000000000000" pitchFamily="2" charset="2"/>
              <a:buChar char="n"/>
              <a:defRPr/>
            </a:pPr>
            <a:r>
              <a:rPr lang="zh-CN" altLang="en-US" sz="2400" dirty="0">
                <a:latin typeface="Times New Roman" panose="02020603050405020304" pitchFamily="18" charset="0"/>
                <a:ea typeface="仿宋" panose="02010609060101010101" pitchFamily="49" charset="-122"/>
              </a:rPr>
              <a:t>专业类别：中学教育、小学教育、学前教育、特殊教育、职业技术师范教育。此表所统计的各类课程学分均按照最新版人才培养方案进行统计。与表</a:t>
            </a:r>
            <a:r>
              <a:rPr lang="en-US" altLang="zh-CN" sz="2400" dirty="0">
                <a:latin typeface="Times New Roman" panose="02020603050405020304" pitchFamily="18" charset="0"/>
                <a:ea typeface="仿宋" panose="02010609060101010101" pitchFamily="49" charset="-122"/>
              </a:rPr>
              <a:t>4-2 </a:t>
            </a:r>
            <a:r>
              <a:rPr lang="zh-CN" altLang="en-US" sz="2400" dirty="0">
                <a:latin typeface="Times New Roman" panose="02020603050405020304" pitchFamily="18" charset="0"/>
                <a:ea typeface="仿宋" panose="02010609060101010101" pitchFamily="49" charset="-122"/>
              </a:rPr>
              <a:t>保持一致。</a:t>
            </a:r>
            <a:endParaRPr lang="en-US" altLang="zh-CN" sz="2400" dirty="0">
              <a:latin typeface="Times New Roman" panose="02020603050405020304" pitchFamily="18" charset="0"/>
              <a:ea typeface="仿宋" panose="02010609060101010101" pitchFamily="49" charset="-122"/>
            </a:endParaRPr>
          </a:p>
          <a:p>
            <a:pPr marL="457189" indent="-457189" algn="just">
              <a:lnSpc>
                <a:spcPct val="150000"/>
              </a:lnSpc>
              <a:buFont typeface="Wingdings" panose="05000000000000000000" pitchFamily="2" charset="2"/>
              <a:buChar char="n"/>
              <a:defRPr/>
            </a:pPr>
            <a:r>
              <a:rPr lang="zh-CN" altLang="en-US" sz="2400" dirty="0">
                <a:latin typeface="Times New Roman" panose="02020603050405020304" pitchFamily="18" charset="0"/>
                <a:ea typeface="仿宋" panose="02010609060101010101" pitchFamily="49" charset="-122"/>
              </a:rPr>
              <a:t>教师教育课程所包含的三类课程学分之间是交叉关系，不是完全并列关系。</a:t>
            </a:r>
            <a:endParaRPr lang="en-US" altLang="zh-CN" sz="2400" dirty="0">
              <a:latin typeface="Times New Roman" panose="02020603050405020304" pitchFamily="18" charset="0"/>
              <a:ea typeface="仿宋" panose="02010609060101010101" pitchFamily="49" charset="-122"/>
            </a:endParaRPr>
          </a:p>
        </p:txBody>
      </p:sp>
      <p:graphicFrame>
        <p:nvGraphicFramePr>
          <p:cNvPr id="3" name="表格 2">
            <a:extLst>
              <a:ext uri="{FF2B5EF4-FFF2-40B4-BE49-F238E27FC236}">
                <a16:creationId xmlns:a16="http://schemas.microsoft.com/office/drawing/2014/main" xmlns="" id="{830A13FE-0F11-4323-8302-16751A8C835E}"/>
              </a:ext>
            </a:extLst>
          </p:cNvPr>
          <p:cNvGraphicFramePr>
            <a:graphicFrameLocks noGrp="1"/>
          </p:cNvGraphicFramePr>
          <p:nvPr>
            <p:extLst>
              <p:ext uri="{D42A27DB-BD31-4B8C-83A1-F6EECF244321}">
                <p14:modId xmlns:p14="http://schemas.microsoft.com/office/powerpoint/2010/main" val="3817398127"/>
              </p:ext>
            </p:extLst>
          </p:nvPr>
        </p:nvGraphicFramePr>
        <p:xfrm>
          <a:off x="833644" y="1019333"/>
          <a:ext cx="9701831" cy="2935304"/>
        </p:xfrm>
        <a:graphic>
          <a:graphicData uri="http://schemas.openxmlformats.org/drawingml/2006/table">
            <a:tbl>
              <a:tblPr firstRow="1" firstCol="1" bandRow="1"/>
              <a:tblGrid>
                <a:gridCol w="516556">
                  <a:extLst>
                    <a:ext uri="{9D8B030D-6E8A-4147-A177-3AD203B41FA5}">
                      <a16:colId xmlns:a16="http://schemas.microsoft.com/office/drawing/2014/main" xmlns="" val="3391703218"/>
                    </a:ext>
                  </a:extLst>
                </a:gridCol>
                <a:gridCol w="488531">
                  <a:extLst>
                    <a:ext uri="{9D8B030D-6E8A-4147-A177-3AD203B41FA5}">
                      <a16:colId xmlns:a16="http://schemas.microsoft.com/office/drawing/2014/main" xmlns="" val="236022662"/>
                    </a:ext>
                  </a:extLst>
                </a:gridCol>
                <a:gridCol w="507639">
                  <a:extLst>
                    <a:ext uri="{9D8B030D-6E8A-4147-A177-3AD203B41FA5}">
                      <a16:colId xmlns:a16="http://schemas.microsoft.com/office/drawing/2014/main" xmlns="" val="4063372877"/>
                    </a:ext>
                  </a:extLst>
                </a:gridCol>
                <a:gridCol w="337577">
                  <a:extLst>
                    <a:ext uri="{9D8B030D-6E8A-4147-A177-3AD203B41FA5}">
                      <a16:colId xmlns:a16="http://schemas.microsoft.com/office/drawing/2014/main" xmlns="" val="1492694125"/>
                    </a:ext>
                  </a:extLst>
                </a:gridCol>
                <a:gridCol w="516556">
                  <a:extLst>
                    <a:ext uri="{9D8B030D-6E8A-4147-A177-3AD203B41FA5}">
                      <a16:colId xmlns:a16="http://schemas.microsoft.com/office/drawing/2014/main" xmlns="" val="3397554415"/>
                    </a:ext>
                  </a:extLst>
                </a:gridCol>
                <a:gridCol w="474519">
                  <a:extLst>
                    <a:ext uri="{9D8B030D-6E8A-4147-A177-3AD203B41FA5}">
                      <a16:colId xmlns:a16="http://schemas.microsoft.com/office/drawing/2014/main" xmlns="" val="1079326472"/>
                    </a:ext>
                  </a:extLst>
                </a:gridCol>
                <a:gridCol w="596810">
                  <a:extLst>
                    <a:ext uri="{9D8B030D-6E8A-4147-A177-3AD203B41FA5}">
                      <a16:colId xmlns:a16="http://schemas.microsoft.com/office/drawing/2014/main" xmlns="" val="3894610909"/>
                    </a:ext>
                  </a:extLst>
                </a:gridCol>
                <a:gridCol w="931839">
                  <a:extLst>
                    <a:ext uri="{9D8B030D-6E8A-4147-A177-3AD203B41FA5}">
                      <a16:colId xmlns:a16="http://schemas.microsoft.com/office/drawing/2014/main" xmlns="" val="674557099"/>
                    </a:ext>
                  </a:extLst>
                </a:gridCol>
                <a:gridCol w="931839">
                  <a:extLst>
                    <a:ext uri="{9D8B030D-6E8A-4147-A177-3AD203B41FA5}">
                      <a16:colId xmlns:a16="http://schemas.microsoft.com/office/drawing/2014/main" xmlns="" val="457161344"/>
                    </a:ext>
                  </a:extLst>
                </a:gridCol>
                <a:gridCol w="803816">
                  <a:extLst>
                    <a:ext uri="{9D8B030D-6E8A-4147-A177-3AD203B41FA5}">
                      <a16:colId xmlns:a16="http://schemas.microsoft.com/office/drawing/2014/main" xmlns="" val="1817005239"/>
                    </a:ext>
                  </a:extLst>
                </a:gridCol>
                <a:gridCol w="356685">
                  <a:extLst>
                    <a:ext uri="{9D8B030D-6E8A-4147-A177-3AD203B41FA5}">
                      <a16:colId xmlns:a16="http://schemas.microsoft.com/office/drawing/2014/main" xmlns="" val="667105092"/>
                    </a:ext>
                  </a:extLst>
                </a:gridCol>
                <a:gridCol w="356685">
                  <a:extLst>
                    <a:ext uri="{9D8B030D-6E8A-4147-A177-3AD203B41FA5}">
                      <a16:colId xmlns:a16="http://schemas.microsoft.com/office/drawing/2014/main" xmlns="" val="1216709814"/>
                    </a:ext>
                  </a:extLst>
                </a:gridCol>
                <a:gridCol w="358596">
                  <a:extLst>
                    <a:ext uri="{9D8B030D-6E8A-4147-A177-3AD203B41FA5}">
                      <a16:colId xmlns:a16="http://schemas.microsoft.com/office/drawing/2014/main" xmlns="" val="1433969182"/>
                    </a:ext>
                  </a:extLst>
                </a:gridCol>
                <a:gridCol w="469423">
                  <a:extLst>
                    <a:ext uri="{9D8B030D-6E8A-4147-A177-3AD203B41FA5}">
                      <a16:colId xmlns:a16="http://schemas.microsoft.com/office/drawing/2014/main" xmlns="" val="1383686414"/>
                    </a:ext>
                  </a:extLst>
                </a:gridCol>
                <a:gridCol w="1027380">
                  <a:extLst>
                    <a:ext uri="{9D8B030D-6E8A-4147-A177-3AD203B41FA5}">
                      <a16:colId xmlns:a16="http://schemas.microsoft.com/office/drawing/2014/main" xmlns="" val="3048290124"/>
                    </a:ext>
                  </a:extLst>
                </a:gridCol>
                <a:gridCol w="1027380">
                  <a:extLst>
                    <a:ext uri="{9D8B030D-6E8A-4147-A177-3AD203B41FA5}">
                      <a16:colId xmlns:a16="http://schemas.microsoft.com/office/drawing/2014/main" xmlns="" val="792421038"/>
                    </a:ext>
                  </a:extLst>
                </a:gridCol>
              </a:tblGrid>
              <a:tr h="493302">
                <a:tc rowSpan="4">
                  <a:txBody>
                    <a:bodyPr/>
                    <a:lstStyle/>
                    <a:p>
                      <a:pPr algn="ctr">
                        <a:spcAft>
                          <a:spcPts val="0"/>
                        </a:spcAft>
                      </a:pPr>
                      <a:r>
                        <a:rPr lang="zh-CN" sz="1400" b="1" kern="100">
                          <a:effectLst/>
                          <a:latin typeface="Times New Roman" panose="02020603050405020304" pitchFamily="18" charset="0"/>
                          <a:ea typeface="仿宋" panose="02010609060101010101" pitchFamily="49" charset="-122"/>
                          <a:cs typeface="黑体" panose="02010609060101010101" pitchFamily="49" charset="-122"/>
                        </a:rPr>
                        <a:t>校内专业代码</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spcAft>
                          <a:spcPts val="0"/>
                        </a:spcAft>
                      </a:pPr>
                      <a:r>
                        <a:rPr lang="zh-CN" sz="1400" b="1" kern="100">
                          <a:effectLst/>
                          <a:latin typeface="Times New Roman" panose="02020603050405020304" pitchFamily="18" charset="0"/>
                          <a:ea typeface="仿宋" panose="02010609060101010101" pitchFamily="49" charset="-122"/>
                          <a:cs typeface="黑体" panose="02010609060101010101" pitchFamily="49" charset="-122"/>
                        </a:rPr>
                        <a:t>校内专业名称</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spcAft>
                          <a:spcPts val="0"/>
                        </a:spcAft>
                      </a:pPr>
                      <a:r>
                        <a:rPr lang="zh-CN" sz="1400" b="1" kern="100">
                          <a:effectLst/>
                          <a:highlight>
                            <a:srgbClr val="FFFF00"/>
                          </a:highlight>
                          <a:latin typeface="Times New Roman" panose="02020603050405020304" pitchFamily="18" charset="0"/>
                          <a:ea typeface="仿宋" panose="02010609060101010101" pitchFamily="49" charset="-122"/>
                          <a:cs typeface="黑体" panose="02010609060101010101" pitchFamily="49" charset="-122"/>
                        </a:rPr>
                        <a:t>专业类别</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algn="ctr">
                        <a:spcAft>
                          <a:spcPts val="0"/>
                        </a:spcAft>
                      </a:pPr>
                      <a:r>
                        <a:rPr lang="zh-CN" sz="1400" b="1" kern="100">
                          <a:effectLst/>
                          <a:latin typeface="Times New Roman" panose="02020603050405020304" pitchFamily="18" charset="0"/>
                          <a:ea typeface="仿宋" panose="02010609060101010101" pitchFamily="49" charset="-122"/>
                          <a:cs typeface="黑体" panose="02010609060101010101" pitchFamily="49" charset="-122"/>
                        </a:rPr>
                        <a:t>学分</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6">
                  <a:txBody>
                    <a:bodyPr/>
                    <a:lstStyle/>
                    <a:p>
                      <a:pPr algn="ctr">
                        <a:spcAft>
                          <a:spcPts val="0"/>
                        </a:spcAft>
                      </a:pPr>
                      <a:r>
                        <a:rPr lang="zh-CN" sz="1400" b="1" kern="100">
                          <a:effectLst/>
                          <a:latin typeface="Times New Roman" panose="02020603050405020304" pitchFamily="18" charset="0"/>
                          <a:ea typeface="仿宋" panose="02010609060101010101" pitchFamily="49" charset="-122"/>
                          <a:cs typeface="黑体" panose="02010609060101010101" pitchFamily="49" charset="-122"/>
                        </a:rPr>
                        <a:t>师范生培养</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2459105251"/>
                  </a:ext>
                </a:extLst>
              </a:tr>
              <a:tr h="493302">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rowSpan="3">
                  <a:txBody>
                    <a:bodyPr/>
                    <a:lstStyle/>
                    <a:p>
                      <a:pPr algn="ctr">
                        <a:spcAft>
                          <a:spcPts val="0"/>
                        </a:spcAft>
                      </a:pPr>
                      <a:r>
                        <a:rPr lang="zh-CN" sz="1400" b="1" kern="100">
                          <a:effectLst/>
                          <a:latin typeface="Times New Roman" panose="02020603050405020304" pitchFamily="18" charset="0"/>
                          <a:ea typeface="仿宋" panose="02010609060101010101" pitchFamily="49" charset="-122"/>
                          <a:cs typeface="黑体" panose="02010609060101010101" pitchFamily="49" charset="-122"/>
                        </a:rPr>
                        <a:t>总计</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a:spcAft>
                          <a:spcPts val="0"/>
                        </a:spcAft>
                      </a:pPr>
                      <a:r>
                        <a:rPr lang="zh-CN" sz="1400" b="1" kern="100">
                          <a:effectLst/>
                          <a:latin typeface="Times New Roman" panose="02020603050405020304" pitchFamily="18" charset="0"/>
                          <a:ea typeface="仿宋" panose="02010609060101010101" pitchFamily="49" charset="-122"/>
                          <a:cs typeface="黑体" panose="02010609060101010101" pitchFamily="49" charset="-122"/>
                        </a:rPr>
                        <a:t>其中：</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6">
                  <a:txBody>
                    <a:bodyPr/>
                    <a:lstStyle/>
                    <a:p>
                      <a:pPr algn="ctr">
                        <a:spcAft>
                          <a:spcPts val="0"/>
                        </a:spcAft>
                      </a:pPr>
                      <a:r>
                        <a:rPr lang="zh-CN" sz="1400" b="1" kern="100">
                          <a:effectLst/>
                          <a:latin typeface="Times New Roman" panose="02020603050405020304" pitchFamily="18" charset="0"/>
                          <a:ea typeface="仿宋" panose="02010609060101010101" pitchFamily="49" charset="-122"/>
                          <a:cs typeface="黑体" panose="02010609060101010101" pitchFamily="49" charset="-122"/>
                        </a:rPr>
                        <a:t>其中：教育实践情况</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2588854723"/>
                  </a:ext>
                </a:extLst>
              </a:tr>
              <a:tr h="54763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rowSpan="2">
                  <a:txBody>
                    <a:bodyPr/>
                    <a:lstStyle/>
                    <a:p>
                      <a:pPr algn="ctr">
                        <a:spcAft>
                          <a:spcPts val="0"/>
                        </a:spcAft>
                      </a:pPr>
                      <a:r>
                        <a:rPr lang="zh-CN" sz="1400" b="1" kern="100">
                          <a:effectLst/>
                          <a:latin typeface="Times New Roman" panose="02020603050405020304" pitchFamily="18" charset="0"/>
                          <a:ea typeface="仿宋" panose="02010609060101010101" pitchFamily="49" charset="-122"/>
                          <a:cs typeface="黑体" panose="02010609060101010101" pitchFamily="49" charset="-122"/>
                        </a:rPr>
                        <a:t>人文社会与素养课程</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1400" b="1" kern="100">
                          <a:effectLst/>
                          <a:latin typeface="Times New Roman" panose="02020603050405020304" pitchFamily="18" charset="0"/>
                          <a:ea typeface="仿宋" panose="02010609060101010101" pitchFamily="49" charset="-122"/>
                          <a:cs typeface="黑体" panose="02010609060101010101" pitchFamily="49" charset="-122"/>
                        </a:rPr>
                        <a:t>学科专业课程</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zh-CN" sz="1400" b="1" kern="100">
                          <a:effectLst/>
                          <a:latin typeface="Times New Roman" panose="02020603050405020304" pitchFamily="18" charset="0"/>
                          <a:ea typeface="仿宋" panose="02010609060101010101" pitchFamily="49" charset="-122"/>
                          <a:cs typeface="黑体" panose="02010609060101010101" pitchFamily="49" charset="-122"/>
                        </a:rPr>
                        <a:t>教师教育课程</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4">
                  <a:txBody>
                    <a:bodyPr/>
                    <a:lstStyle/>
                    <a:p>
                      <a:pPr algn="ctr">
                        <a:spcAft>
                          <a:spcPts val="0"/>
                        </a:spcAft>
                      </a:pPr>
                      <a:r>
                        <a:rPr lang="zh-CN" sz="1400" b="1" kern="100">
                          <a:effectLst/>
                          <a:highlight>
                            <a:srgbClr val="FFFF00"/>
                          </a:highlight>
                          <a:latin typeface="Times New Roman" panose="02020603050405020304" pitchFamily="18" charset="0"/>
                          <a:ea typeface="仿宋" panose="02010609060101010101" pitchFamily="49" charset="-122"/>
                          <a:cs typeface="黑体" panose="02010609060101010101" pitchFamily="49" charset="-122"/>
                        </a:rPr>
                        <a:t>教育实践时间（周）</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2">
                  <a:txBody>
                    <a:bodyPr/>
                    <a:lstStyle/>
                    <a:p>
                      <a:pPr algn="ctr">
                        <a:spcAft>
                          <a:spcPts val="0"/>
                        </a:spcAft>
                      </a:pPr>
                      <a:r>
                        <a:rPr lang="zh-CN" sz="1400" b="1" kern="100">
                          <a:effectLst/>
                          <a:latin typeface="Times New Roman" panose="02020603050405020304" pitchFamily="18" charset="0"/>
                          <a:ea typeface="仿宋" panose="02010609060101010101" pitchFamily="49" charset="-122"/>
                          <a:cs typeface="黑体" panose="02010609060101010101" pitchFamily="49" charset="-122"/>
                        </a:rPr>
                        <a:t>参加教育实践</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p>
                      <a:pPr algn="ctr">
                        <a:spcAft>
                          <a:spcPts val="0"/>
                        </a:spcAft>
                      </a:pPr>
                      <a:r>
                        <a:rPr lang="zh-CN" sz="1400" b="1" kern="100">
                          <a:effectLst/>
                          <a:latin typeface="Times New Roman" panose="02020603050405020304" pitchFamily="18" charset="0"/>
                          <a:ea typeface="仿宋" panose="02010609060101010101" pitchFamily="49" charset="-122"/>
                          <a:cs typeface="黑体" panose="02010609060101010101" pitchFamily="49" charset="-122"/>
                        </a:rPr>
                        <a:t>师范生数（人）</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xmlns="" val="3891982881"/>
                  </a:ext>
                </a:extLst>
              </a:tr>
              <a:tr h="821445">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a:spcAft>
                          <a:spcPts val="0"/>
                        </a:spcAft>
                      </a:pPr>
                      <a:r>
                        <a:rPr lang="zh-CN" sz="1400" b="1" kern="100">
                          <a:effectLst/>
                          <a:latin typeface="Times New Roman" panose="02020603050405020304" pitchFamily="18" charset="0"/>
                          <a:ea typeface="仿宋" panose="02010609060101010101" pitchFamily="49" charset="-122"/>
                          <a:cs typeface="黑体" panose="02010609060101010101" pitchFamily="49" charset="-122"/>
                        </a:rPr>
                        <a:t>小计</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100">
                          <a:effectLst/>
                          <a:latin typeface="Times New Roman" panose="02020603050405020304" pitchFamily="18" charset="0"/>
                          <a:ea typeface="仿宋" panose="02010609060101010101" pitchFamily="49" charset="-122"/>
                          <a:cs typeface="黑体" panose="02010609060101010101" pitchFamily="49" charset="-122"/>
                        </a:rPr>
                        <a:t>其中：必修</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100">
                          <a:effectLst/>
                          <a:latin typeface="Times New Roman" panose="02020603050405020304" pitchFamily="18" charset="0"/>
                          <a:ea typeface="仿宋" panose="02010609060101010101" pitchFamily="49" charset="-122"/>
                          <a:cs typeface="黑体" panose="02010609060101010101" pitchFamily="49" charset="-122"/>
                        </a:rPr>
                        <a:t>其中：师德</a:t>
                      </a:r>
                      <a:r>
                        <a:rPr lang="zh-CN" sz="1400" b="1" kern="100">
                          <a:effectLst/>
                          <a:highlight>
                            <a:srgbClr val="FFFF00"/>
                          </a:highlight>
                          <a:latin typeface="Times New Roman" panose="02020603050405020304" pitchFamily="18" charset="0"/>
                          <a:ea typeface="仿宋" panose="02010609060101010101" pitchFamily="49" charset="-122"/>
                          <a:cs typeface="黑体" panose="02010609060101010101" pitchFamily="49" charset="-122"/>
                        </a:rPr>
                        <a:t>教育类</a:t>
                      </a:r>
                      <a:r>
                        <a:rPr lang="zh-CN" sz="1400" b="1" kern="100">
                          <a:effectLst/>
                          <a:latin typeface="Times New Roman" panose="02020603050405020304" pitchFamily="18" charset="0"/>
                          <a:ea typeface="仿宋" panose="02010609060101010101" pitchFamily="49" charset="-122"/>
                          <a:cs typeface="黑体" panose="02010609060101010101" pitchFamily="49" charset="-122"/>
                        </a:rPr>
                        <a:t>课程</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100">
                          <a:effectLst/>
                          <a:latin typeface="Times New Roman" panose="02020603050405020304" pitchFamily="18" charset="0"/>
                          <a:ea typeface="仿宋" panose="02010609060101010101" pitchFamily="49" charset="-122"/>
                          <a:cs typeface="黑体" panose="02010609060101010101" pitchFamily="49" charset="-122"/>
                        </a:rPr>
                        <a:t>其中：信息素养</a:t>
                      </a:r>
                      <a:r>
                        <a:rPr lang="zh-CN" sz="1400" b="1" kern="100">
                          <a:effectLst/>
                          <a:highlight>
                            <a:srgbClr val="FFFF00"/>
                          </a:highlight>
                          <a:latin typeface="Times New Roman" panose="02020603050405020304" pitchFamily="18" charset="0"/>
                          <a:ea typeface="仿宋" panose="02010609060101010101" pitchFamily="49" charset="-122"/>
                          <a:cs typeface="黑体" panose="02010609060101010101" pitchFamily="49" charset="-122"/>
                        </a:rPr>
                        <a:t>类</a:t>
                      </a:r>
                      <a:r>
                        <a:rPr lang="zh-CN" sz="1400" b="1" kern="100">
                          <a:effectLst/>
                          <a:latin typeface="Times New Roman" panose="02020603050405020304" pitchFamily="18" charset="0"/>
                          <a:ea typeface="仿宋" panose="02010609060101010101" pitchFamily="49" charset="-122"/>
                          <a:cs typeface="黑体" panose="02010609060101010101" pitchFamily="49" charset="-122"/>
                        </a:rPr>
                        <a:t>课程</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100">
                          <a:effectLst/>
                          <a:latin typeface="Times New Roman" panose="02020603050405020304" pitchFamily="18" charset="0"/>
                          <a:ea typeface="仿宋" panose="02010609060101010101" pitchFamily="49" charset="-122"/>
                          <a:cs typeface="黑体" panose="02010609060101010101" pitchFamily="49" charset="-122"/>
                        </a:rPr>
                        <a:t>总计</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100">
                          <a:effectLst/>
                          <a:latin typeface="Times New Roman" panose="02020603050405020304" pitchFamily="18" charset="0"/>
                          <a:ea typeface="仿宋" panose="02010609060101010101" pitchFamily="49" charset="-122"/>
                          <a:cs typeface="黑体" panose="02010609060101010101" pitchFamily="49" charset="-122"/>
                        </a:rPr>
                        <a:t>见习</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100">
                          <a:effectLst/>
                          <a:latin typeface="Times New Roman" panose="02020603050405020304" pitchFamily="18" charset="0"/>
                          <a:ea typeface="仿宋" panose="02010609060101010101" pitchFamily="49" charset="-122"/>
                          <a:cs typeface="黑体" panose="02010609060101010101" pitchFamily="49" charset="-122"/>
                        </a:rPr>
                        <a:t>研习</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100">
                          <a:effectLst/>
                          <a:latin typeface="Times New Roman" panose="02020603050405020304" pitchFamily="18" charset="0"/>
                          <a:ea typeface="仿宋" panose="02010609060101010101" pitchFamily="49" charset="-122"/>
                          <a:cs typeface="黑体" panose="02010609060101010101" pitchFamily="49" charset="-122"/>
                        </a:rPr>
                        <a:t>实习</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100">
                          <a:effectLst/>
                          <a:latin typeface="Times New Roman" panose="02020603050405020304" pitchFamily="18" charset="0"/>
                          <a:ea typeface="仿宋" panose="02010609060101010101" pitchFamily="49" charset="-122"/>
                          <a:cs typeface="黑体" panose="02010609060101010101" pitchFamily="49" charset="-122"/>
                        </a:rPr>
                        <a:t>总计</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100">
                          <a:effectLst/>
                          <a:latin typeface="Times New Roman" panose="02020603050405020304" pitchFamily="18" charset="0"/>
                          <a:ea typeface="仿宋" panose="02010609060101010101" pitchFamily="49" charset="-122"/>
                          <a:cs typeface="黑体" panose="02010609060101010101" pitchFamily="49" charset="-122"/>
                        </a:rPr>
                        <a:t>其中：实习生数</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50618039"/>
                  </a:ext>
                </a:extLst>
              </a:tr>
              <a:tr h="547630">
                <a:tc>
                  <a:txBody>
                    <a:bodyPr/>
                    <a:lstStyle/>
                    <a:p>
                      <a:pPr algn="ctr">
                        <a:spcAft>
                          <a:spcPts val="0"/>
                        </a:spcAft>
                      </a:pPr>
                      <a:r>
                        <a:rPr lang="en-US" sz="1400" b="1"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100">
                          <a:effectLst/>
                          <a:latin typeface="Times New Roman" panose="02020603050405020304" pitchFamily="18" charset="0"/>
                          <a:ea typeface="仿宋" panose="02010609060101010101" pitchFamily="49" charset="-122"/>
                          <a:cs typeface="黑体" panose="02010609060101010101" pitchFamily="49" charset="-122"/>
                        </a:rPr>
                        <a:t>下拉选择</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dirty="0">
                          <a:effectLst/>
                          <a:latin typeface="Times New Roman" panose="02020603050405020304" pitchFamily="18" charset="0"/>
                          <a:ea typeface="仿宋" panose="02010609060101010101" pitchFamily="49" charset="-122"/>
                          <a:cs typeface="黑体" panose="02010609060101010101" pitchFamily="49" charset="-122"/>
                        </a:rPr>
                        <a:t> </a:t>
                      </a:r>
                      <a:endParaRPr lang="zh-CN" sz="14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67618893"/>
                  </a:ext>
                </a:extLst>
              </a:tr>
            </a:tbl>
          </a:graphicData>
        </a:graphic>
      </p:graphicFrame>
    </p:spTree>
    <p:extLst>
      <p:ext uri="{BB962C8B-B14F-4D97-AF65-F5344CB8AC3E}">
        <p14:creationId xmlns:p14="http://schemas.microsoft.com/office/powerpoint/2010/main" val="25260107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1177752" cy="1405641"/>
          </a:xfrm>
          <a:prstGeom prst="rect">
            <a:avLst/>
          </a:prstGeom>
          <a:noFill/>
        </p:spPr>
        <p:txBody>
          <a:bodyPr wrap="square" lIns="91440" tIns="45720" rIns="91440" bIns="45720" rtlCol="0">
            <a:spAutoFit/>
          </a:bodyPr>
          <a:lstStyle/>
          <a:p>
            <a:r>
              <a:rPr lang="en-US" altLang="zh-CN" sz="4267" dirty="0">
                <a:solidFill>
                  <a:srgbClr val="0033CC"/>
                </a:solidFill>
                <a:latin typeface="Times New Roman" panose="02020603050405020304" pitchFamily="18" charset="0"/>
                <a:ea typeface="仿宋" panose="02010609060101010101" pitchFamily="49" charset="-122"/>
              </a:rPr>
              <a:t>SF-9 </a:t>
            </a:r>
            <a:r>
              <a:rPr lang="zh-CN" altLang="en-US" sz="4267" dirty="0">
                <a:solidFill>
                  <a:srgbClr val="0033CC"/>
                </a:solidFill>
                <a:latin typeface="Times New Roman" panose="02020603050405020304" pitchFamily="18" charset="0"/>
                <a:ea typeface="仿宋" panose="02010609060101010101" pitchFamily="49" charset="-122"/>
              </a:rPr>
              <a:t>教师教育课程情况表（学年）</a:t>
            </a:r>
          </a:p>
          <a:p>
            <a:r>
              <a:rPr lang="en-US" altLang="zh-CN" sz="4267" b="1" dirty="0">
                <a:solidFill>
                  <a:srgbClr val="0033CC"/>
                </a:solidFill>
                <a:latin typeface="Times New Roman" panose="02020603050405020304" pitchFamily="18" charset="0"/>
                <a:ea typeface="仿宋" panose="02010609060101010101" pitchFamily="49" charset="-122"/>
              </a:rPr>
              <a:t> </a:t>
            </a:r>
            <a:endParaRPr lang="zh-CN" altLang="en-US" sz="4267" b="1" dirty="0">
              <a:solidFill>
                <a:srgbClr val="0033CC"/>
              </a:solidFill>
              <a:latin typeface="Times New Roman" panose="02020603050405020304" pitchFamily="18" charset="0"/>
              <a:ea typeface="仿宋" panose="02010609060101010101" pitchFamily="49" charset="-122"/>
            </a:endParaRPr>
          </a:p>
        </p:txBody>
      </p:sp>
      <p:sp>
        <p:nvSpPr>
          <p:cNvPr id="9" name="矩形 8"/>
          <p:cNvSpPr/>
          <p:nvPr/>
        </p:nvSpPr>
        <p:spPr>
          <a:xfrm>
            <a:off x="761963" y="3441680"/>
            <a:ext cx="10657491" cy="3348994"/>
          </a:xfrm>
          <a:prstGeom prst="rect">
            <a:avLst/>
          </a:prstGeom>
        </p:spPr>
        <p:txBody>
          <a:bodyPr wrap="square" lIns="91440" tIns="45720" rIns="91440" bIns="45720">
            <a:spAutoFit/>
          </a:bodyPr>
          <a:lstStyle/>
          <a:p>
            <a:pPr marL="457189" indent="-457189" algn="just">
              <a:lnSpc>
                <a:spcPct val="150000"/>
              </a:lnSpc>
              <a:buFont typeface="Wingdings" panose="05000000000000000000" pitchFamily="2" charset="2"/>
              <a:buChar char="n"/>
              <a:defRPr/>
            </a:pPr>
            <a:r>
              <a:rPr lang="zh-CN" altLang="en-US" sz="2400" dirty="0">
                <a:latin typeface="Times New Roman" panose="02020603050405020304" pitchFamily="18" charset="0"/>
                <a:ea typeface="仿宋" panose="02010609060101010101" pitchFamily="49" charset="-122"/>
              </a:rPr>
              <a:t>课程性质：仅指专业的专业课程，包括学科课程与教学论课程、师范技能类课程、师德教育类课程、信息素养类课程、教育实践课程、其他课程。</a:t>
            </a:r>
            <a:endParaRPr lang="en-US" altLang="zh-CN" sz="2400" dirty="0">
              <a:latin typeface="Times New Roman" panose="02020603050405020304" pitchFamily="18" charset="0"/>
              <a:ea typeface="仿宋" panose="02010609060101010101" pitchFamily="49" charset="-122"/>
            </a:endParaRPr>
          </a:p>
          <a:p>
            <a:pPr marL="457189" indent="-457189" algn="just">
              <a:lnSpc>
                <a:spcPct val="150000"/>
              </a:lnSpc>
              <a:buFont typeface="Wingdings" panose="05000000000000000000" pitchFamily="2" charset="2"/>
              <a:buChar char="n"/>
              <a:defRPr/>
            </a:pPr>
            <a:r>
              <a:rPr lang="zh-CN" altLang="en-US" sz="2400" dirty="0">
                <a:latin typeface="Times New Roman" panose="02020603050405020304" pitchFamily="18" charset="0"/>
                <a:ea typeface="仿宋" panose="02010609060101010101" pitchFamily="49" charset="-122"/>
              </a:rPr>
              <a:t>开课号：来自于表</a:t>
            </a:r>
            <a:r>
              <a:rPr lang="en-US" altLang="zh-CN" sz="2400" dirty="0">
                <a:latin typeface="Times New Roman" panose="02020603050405020304" pitchFamily="18" charset="0"/>
                <a:ea typeface="仿宋" panose="02010609060101010101" pitchFamily="49" charset="-122"/>
              </a:rPr>
              <a:t>5-1-1</a:t>
            </a:r>
            <a:r>
              <a:rPr lang="zh-CN" altLang="en-US" sz="2400" dirty="0">
                <a:latin typeface="Times New Roman" panose="02020603050405020304" pitchFamily="18" charset="0"/>
                <a:ea typeface="仿宋" panose="02010609060101010101" pitchFamily="49" charset="-122"/>
              </a:rPr>
              <a:t>。如</a:t>
            </a:r>
            <a:r>
              <a:rPr lang="en-US" altLang="zh-CN" sz="2400" dirty="0">
                <a:latin typeface="Times New Roman" panose="02020603050405020304" pitchFamily="18" charset="0"/>
                <a:ea typeface="仿宋" panose="02010609060101010101" pitchFamily="49" charset="-122"/>
              </a:rPr>
              <a:t>5-1-1</a:t>
            </a:r>
            <a:r>
              <a:rPr lang="zh-CN" altLang="en-US" sz="2400" dirty="0">
                <a:latin typeface="Times New Roman" panose="02020603050405020304" pitchFamily="18" charset="0"/>
                <a:ea typeface="仿宋" panose="02010609060101010101" pitchFamily="49" charset="-122"/>
              </a:rPr>
              <a:t>无此开课号，则用</a:t>
            </a:r>
            <a:r>
              <a:rPr lang="en-US" sz="2400" dirty="0">
                <a:latin typeface="Times New Roman" panose="02020603050405020304" pitchFamily="18" charset="0"/>
                <a:ea typeface="仿宋" panose="02010609060101010101" pitchFamily="49" charset="-122"/>
              </a:rPr>
              <a:t>“000”</a:t>
            </a:r>
            <a:r>
              <a:rPr lang="zh-CN" altLang="en-US" sz="2400" dirty="0">
                <a:latin typeface="Times New Roman" panose="02020603050405020304" pitchFamily="18" charset="0"/>
                <a:ea typeface="仿宋" panose="02010609060101010101" pitchFamily="49" charset="-122"/>
              </a:rPr>
              <a:t>代替。</a:t>
            </a:r>
            <a:endParaRPr lang="en-US" altLang="zh-CN" sz="2400" dirty="0">
              <a:latin typeface="Times New Roman" panose="02020603050405020304" pitchFamily="18" charset="0"/>
              <a:ea typeface="仿宋" panose="02010609060101010101" pitchFamily="49" charset="-122"/>
            </a:endParaRPr>
          </a:p>
          <a:p>
            <a:pPr marL="457189" indent="-457189" algn="just">
              <a:lnSpc>
                <a:spcPct val="150000"/>
              </a:lnSpc>
              <a:buFont typeface="Wingdings" panose="05000000000000000000" pitchFamily="2" charset="2"/>
              <a:buChar char="n"/>
              <a:defRPr/>
            </a:pPr>
            <a:r>
              <a:rPr lang="zh-CN" altLang="en-US" sz="2400" dirty="0">
                <a:latin typeface="Times New Roman" panose="02020603050405020304" pitchFamily="18" charset="0"/>
                <a:ea typeface="仿宋" panose="02010609060101010101" pitchFamily="49" charset="-122"/>
              </a:rPr>
              <a:t>年级：填写代表年份的阿拉伯数字，例如</a:t>
            </a:r>
            <a:r>
              <a:rPr lang="en-US" sz="2400" dirty="0">
                <a:latin typeface="Times New Roman" panose="02020603050405020304" pitchFamily="18" charset="0"/>
                <a:ea typeface="仿宋" panose="02010609060101010101" pitchFamily="49" charset="-122"/>
              </a:rPr>
              <a:t>“2016”</a:t>
            </a:r>
            <a:r>
              <a:rPr lang="zh-CN" altLang="en-US" sz="2400" dirty="0">
                <a:latin typeface="Times New Roman" panose="02020603050405020304" pitchFamily="18" charset="0"/>
                <a:ea typeface="仿宋" panose="02010609060101010101" pitchFamily="49" charset="-122"/>
              </a:rPr>
              <a:t>，如多年级共同上课，则用英文分号隔开。</a:t>
            </a:r>
          </a:p>
          <a:p>
            <a:pPr marL="457189" indent="-457189" algn="just">
              <a:lnSpc>
                <a:spcPct val="150000"/>
              </a:lnSpc>
              <a:buFont typeface="Wingdings" panose="05000000000000000000" pitchFamily="2" charset="2"/>
              <a:buChar char="n"/>
              <a:defRPr/>
            </a:pPr>
            <a:endParaRPr lang="en-US" altLang="zh-CN" sz="2400" dirty="0">
              <a:latin typeface="Times New Roman" panose="02020603050405020304" pitchFamily="18" charset="0"/>
              <a:ea typeface="仿宋" panose="02010609060101010101" pitchFamily="49" charset="-122"/>
            </a:endParaRPr>
          </a:p>
        </p:txBody>
      </p:sp>
      <p:graphicFrame>
        <p:nvGraphicFramePr>
          <p:cNvPr id="3" name="表格 2">
            <a:extLst>
              <a:ext uri="{FF2B5EF4-FFF2-40B4-BE49-F238E27FC236}">
                <a16:creationId xmlns:a16="http://schemas.microsoft.com/office/drawing/2014/main" xmlns="" id="{E39DBE6C-A119-4649-8974-3A937DFC1278}"/>
              </a:ext>
            </a:extLst>
          </p:cNvPr>
          <p:cNvGraphicFramePr>
            <a:graphicFrameLocks noGrp="1"/>
          </p:cNvGraphicFramePr>
          <p:nvPr>
            <p:extLst>
              <p:ext uri="{D42A27DB-BD31-4B8C-83A1-F6EECF244321}">
                <p14:modId xmlns:p14="http://schemas.microsoft.com/office/powerpoint/2010/main" val="253475275"/>
              </p:ext>
            </p:extLst>
          </p:nvPr>
        </p:nvGraphicFramePr>
        <p:xfrm>
          <a:off x="1014248" y="886960"/>
          <a:ext cx="9256187" cy="2089923"/>
        </p:xfrm>
        <a:graphic>
          <a:graphicData uri="http://schemas.openxmlformats.org/drawingml/2006/table">
            <a:tbl>
              <a:tblPr firstRow="1" firstCol="1" bandRow="1"/>
              <a:tblGrid>
                <a:gridCol w="1086868">
                  <a:extLst>
                    <a:ext uri="{9D8B030D-6E8A-4147-A177-3AD203B41FA5}">
                      <a16:colId xmlns:a16="http://schemas.microsoft.com/office/drawing/2014/main" xmlns="" val="3130389652"/>
                    </a:ext>
                  </a:extLst>
                </a:gridCol>
                <a:gridCol w="1110373">
                  <a:extLst>
                    <a:ext uri="{9D8B030D-6E8A-4147-A177-3AD203B41FA5}">
                      <a16:colId xmlns:a16="http://schemas.microsoft.com/office/drawing/2014/main" xmlns="" val="1562600914"/>
                    </a:ext>
                  </a:extLst>
                </a:gridCol>
                <a:gridCol w="1207235">
                  <a:extLst>
                    <a:ext uri="{9D8B030D-6E8A-4147-A177-3AD203B41FA5}">
                      <a16:colId xmlns:a16="http://schemas.microsoft.com/office/drawing/2014/main" xmlns="" val="1700759395"/>
                    </a:ext>
                  </a:extLst>
                </a:gridCol>
                <a:gridCol w="1207235">
                  <a:extLst>
                    <a:ext uri="{9D8B030D-6E8A-4147-A177-3AD203B41FA5}">
                      <a16:colId xmlns:a16="http://schemas.microsoft.com/office/drawing/2014/main" xmlns="" val="1475938567"/>
                    </a:ext>
                  </a:extLst>
                </a:gridCol>
                <a:gridCol w="908810">
                  <a:extLst>
                    <a:ext uri="{9D8B030D-6E8A-4147-A177-3AD203B41FA5}">
                      <a16:colId xmlns:a16="http://schemas.microsoft.com/office/drawing/2014/main" xmlns="" val="240042453"/>
                    </a:ext>
                  </a:extLst>
                </a:gridCol>
                <a:gridCol w="1009948">
                  <a:extLst>
                    <a:ext uri="{9D8B030D-6E8A-4147-A177-3AD203B41FA5}">
                      <a16:colId xmlns:a16="http://schemas.microsoft.com/office/drawing/2014/main" xmlns="" val="1653208779"/>
                    </a:ext>
                  </a:extLst>
                </a:gridCol>
                <a:gridCol w="1110373">
                  <a:extLst>
                    <a:ext uri="{9D8B030D-6E8A-4147-A177-3AD203B41FA5}">
                      <a16:colId xmlns:a16="http://schemas.microsoft.com/office/drawing/2014/main" xmlns="" val="730773566"/>
                    </a:ext>
                  </a:extLst>
                </a:gridCol>
                <a:gridCol w="706535">
                  <a:extLst>
                    <a:ext uri="{9D8B030D-6E8A-4147-A177-3AD203B41FA5}">
                      <a16:colId xmlns:a16="http://schemas.microsoft.com/office/drawing/2014/main" xmlns="" val="3211334026"/>
                    </a:ext>
                  </a:extLst>
                </a:gridCol>
                <a:gridCol w="908810">
                  <a:extLst>
                    <a:ext uri="{9D8B030D-6E8A-4147-A177-3AD203B41FA5}">
                      <a16:colId xmlns:a16="http://schemas.microsoft.com/office/drawing/2014/main" xmlns="" val="1990645980"/>
                    </a:ext>
                  </a:extLst>
                </a:gridCol>
              </a:tblGrid>
              <a:tr h="383043">
                <a:tc>
                  <a:txBody>
                    <a:bodyPr/>
                    <a:lstStyle/>
                    <a:p>
                      <a:pPr algn="ctr">
                        <a:spcAft>
                          <a:spcPts val="0"/>
                        </a:spcAft>
                      </a:pPr>
                      <a:r>
                        <a:rPr lang="zh-CN" sz="1400" b="1" kern="100">
                          <a:effectLst/>
                          <a:latin typeface="Times New Roman" panose="02020603050405020304" pitchFamily="18" charset="0"/>
                          <a:ea typeface="仿宋" panose="02010609060101010101" pitchFamily="49" charset="-122"/>
                          <a:cs typeface="黑体" panose="02010609060101010101" pitchFamily="49" charset="-122"/>
                        </a:rPr>
                        <a:t>校内专业代码</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100">
                          <a:effectLst/>
                          <a:latin typeface="Times New Roman" panose="02020603050405020304" pitchFamily="18" charset="0"/>
                          <a:ea typeface="仿宋" panose="02010609060101010101" pitchFamily="49" charset="-122"/>
                          <a:cs typeface="黑体" panose="02010609060101010101" pitchFamily="49" charset="-122"/>
                        </a:rPr>
                        <a:t>校内专业名称</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100">
                          <a:effectLst/>
                          <a:latin typeface="Times New Roman" panose="02020603050405020304" pitchFamily="18" charset="0"/>
                          <a:ea typeface="仿宋" panose="02010609060101010101" pitchFamily="49" charset="-122"/>
                          <a:cs typeface="黑体" panose="02010609060101010101" pitchFamily="49" charset="-122"/>
                        </a:rPr>
                        <a:t>开课号</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100">
                          <a:effectLst/>
                          <a:latin typeface="Times New Roman" panose="02020603050405020304" pitchFamily="18" charset="0"/>
                          <a:ea typeface="仿宋" panose="02010609060101010101" pitchFamily="49" charset="-122"/>
                          <a:cs typeface="黑体" panose="02010609060101010101" pitchFamily="49" charset="-122"/>
                        </a:rPr>
                        <a:t>课程名称</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100">
                          <a:effectLst/>
                          <a:latin typeface="Times New Roman" panose="02020603050405020304" pitchFamily="18" charset="0"/>
                          <a:ea typeface="仿宋" panose="02010609060101010101" pitchFamily="49" charset="-122"/>
                          <a:cs typeface="黑体" panose="02010609060101010101" pitchFamily="49" charset="-122"/>
                        </a:rPr>
                        <a:t>课程性质</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100">
                          <a:effectLst/>
                          <a:latin typeface="Times New Roman" panose="02020603050405020304" pitchFamily="18" charset="0"/>
                          <a:ea typeface="仿宋" panose="02010609060101010101" pitchFamily="49" charset="-122"/>
                          <a:cs typeface="黑体" panose="02010609060101010101" pitchFamily="49" charset="-122"/>
                        </a:rPr>
                        <a:t>授课教师</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100">
                          <a:effectLst/>
                          <a:latin typeface="Times New Roman" panose="02020603050405020304" pitchFamily="18" charset="0"/>
                          <a:ea typeface="仿宋" panose="02010609060101010101" pitchFamily="49" charset="-122"/>
                          <a:cs typeface="黑体" panose="02010609060101010101" pitchFamily="49" charset="-122"/>
                        </a:rPr>
                        <a:t>授课教师工号</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100">
                          <a:effectLst/>
                          <a:latin typeface="Times New Roman" panose="02020603050405020304" pitchFamily="18" charset="0"/>
                          <a:ea typeface="仿宋" panose="02010609060101010101" pitchFamily="49" charset="-122"/>
                          <a:cs typeface="黑体" panose="02010609060101010101" pitchFamily="49" charset="-122"/>
                        </a:rPr>
                        <a:t>学分</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100">
                          <a:effectLst/>
                          <a:latin typeface="Times New Roman" panose="02020603050405020304" pitchFamily="18" charset="0"/>
                          <a:ea typeface="仿宋" panose="02010609060101010101" pitchFamily="49" charset="-122"/>
                          <a:cs typeface="黑体" panose="02010609060101010101" pitchFamily="49" charset="-122"/>
                        </a:rPr>
                        <a:t>年级</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39949056"/>
                  </a:ext>
                </a:extLst>
              </a:tr>
              <a:tr h="383043">
                <a:tc>
                  <a:txBody>
                    <a:bodyPr/>
                    <a:lstStyle/>
                    <a:p>
                      <a:pPr algn="ctr">
                        <a:spcAft>
                          <a:spcPts val="0"/>
                        </a:spcAft>
                      </a:pPr>
                      <a:r>
                        <a:rPr lang="en-US" sz="1400"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kern="100">
                          <a:effectLst/>
                          <a:latin typeface="Times New Roman" panose="02020603050405020304" pitchFamily="18" charset="0"/>
                          <a:ea typeface="仿宋" panose="02010609060101010101" pitchFamily="49" charset="-122"/>
                          <a:cs typeface="黑体" panose="02010609060101010101" pitchFamily="49" charset="-122"/>
                        </a:rPr>
                        <a:t>下拉选择</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90027355"/>
                  </a:ext>
                </a:extLst>
              </a:tr>
              <a:tr h="637842">
                <a:tc>
                  <a:txBody>
                    <a:bodyPr/>
                    <a:lstStyle/>
                    <a:p>
                      <a:pPr algn="ctr">
                        <a:spcAft>
                          <a:spcPts val="0"/>
                        </a:spcAft>
                      </a:pPr>
                      <a:r>
                        <a:rPr lang="en-US" sz="1400" b="1" kern="100">
                          <a:effectLst/>
                          <a:latin typeface="Times New Roman" panose="02020603050405020304" pitchFamily="18" charset="0"/>
                          <a:ea typeface="仿宋" panose="02010609060101010101" pitchFamily="49" charset="-122"/>
                          <a:cs typeface="黑体" panose="02010609060101010101" pitchFamily="49" charset="-122"/>
                        </a:rPr>
                        <a:t>12101</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100">
                          <a:effectLst/>
                          <a:latin typeface="Times New Roman" panose="02020603050405020304" pitchFamily="18" charset="0"/>
                          <a:ea typeface="仿宋" panose="02010609060101010101" pitchFamily="49" charset="-122"/>
                          <a:cs typeface="黑体" panose="02010609060101010101" pitchFamily="49" charset="-122"/>
                        </a:rPr>
                        <a:t>体育教育</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a:effectLst/>
                          <a:latin typeface="Times New Roman" panose="02020603050405020304" pitchFamily="18" charset="0"/>
                          <a:ea typeface="仿宋" panose="02010609060101010101" pitchFamily="49" charset="-122"/>
                          <a:cs typeface="黑体" panose="02010609060101010101" pitchFamily="49" charset="-122"/>
                        </a:rPr>
                        <a:t>05101</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kern="100">
                          <a:effectLst/>
                          <a:latin typeface="Times New Roman" panose="02020603050405020304" pitchFamily="18" charset="0"/>
                          <a:ea typeface="仿宋" panose="02010609060101010101" pitchFamily="49" charset="-122"/>
                          <a:cs typeface="黑体" panose="02010609060101010101" pitchFamily="49" charset="-122"/>
                        </a:rPr>
                        <a:t>中小学体育课程教学设计理论与实践</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kern="100">
                          <a:effectLst/>
                          <a:latin typeface="Times New Roman" panose="02020603050405020304" pitchFamily="18" charset="0"/>
                          <a:ea typeface="仿宋" panose="02010609060101010101" pitchFamily="49" charset="-122"/>
                          <a:cs typeface="黑体" panose="02010609060101010101" pitchFamily="49" charset="-122"/>
                        </a:rPr>
                        <a:t>学科课程与教学论课程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100">
                          <a:effectLst/>
                          <a:latin typeface="Times New Roman" panose="02020603050405020304" pitchFamily="18" charset="0"/>
                          <a:ea typeface="仿宋" panose="02010609060101010101" pitchFamily="49" charset="-122"/>
                          <a:cs typeface="黑体" panose="02010609060101010101" pitchFamily="49" charset="-122"/>
                        </a:rPr>
                        <a:t>王一</a:t>
                      </a:r>
                      <a:r>
                        <a:rPr lang="en-US" sz="1400" b="1" kern="100">
                          <a:effectLst/>
                          <a:latin typeface="Times New Roman" panose="02020603050405020304" pitchFamily="18" charset="0"/>
                          <a:ea typeface="仿宋" panose="02010609060101010101" pitchFamily="49" charset="-122"/>
                          <a:cs typeface="黑体" panose="02010609060101010101" pitchFamily="49" charset="-122"/>
                        </a:rPr>
                        <a:t>;</a:t>
                      </a:r>
                      <a:r>
                        <a:rPr lang="zh-CN" sz="1400" b="1" kern="100">
                          <a:effectLst/>
                          <a:latin typeface="Times New Roman" panose="02020603050405020304" pitchFamily="18" charset="0"/>
                          <a:ea typeface="仿宋" panose="02010609060101010101" pitchFamily="49" charset="-122"/>
                          <a:cs typeface="黑体" panose="02010609060101010101" pitchFamily="49" charset="-122"/>
                        </a:rPr>
                        <a:t>赵小</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a:effectLst/>
                          <a:latin typeface="Times New Roman" panose="02020603050405020304" pitchFamily="18" charset="0"/>
                          <a:ea typeface="仿宋" panose="02010609060101010101" pitchFamily="49" charset="-122"/>
                          <a:cs typeface="黑体" panose="02010609060101010101" pitchFamily="49" charset="-122"/>
                        </a:rPr>
                        <a:t>0101001;0101002</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a:effectLst/>
                          <a:latin typeface="Times New Roman" panose="02020603050405020304" pitchFamily="18" charset="0"/>
                          <a:ea typeface="仿宋" panose="02010609060101010101" pitchFamily="49" charset="-122"/>
                          <a:cs typeface="黑体" panose="02010609060101010101" pitchFamily="49" charset="-122"/>
                        </a:rPr>
                        <a:t>2</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a:effectLst/>
                          <a:latin typeface="Times New Roman" panose="02020603050405020304" pitchFamily="18" charset="0"/>
                          <a:ea typeface="仿宋" panose="02010609060101010101" pitchFamily="49" charset="-122"/>
                          <a:cs typeface="黑体" panose="02010609060101010101" pitchFamily="49" charset="-122"/>
                        </a:rPr>
                        <a:t>2018</a:t>
                      </a:r>
                      <a:r>
                        <a:rPr lang="zh-CN" sz="1400" kern="100">
                          <a:effectLst/>
                          <a:latin typeface="Times New Roman" panose="02020603050405020304" pitchFamily="18" charset="0"/>
                          <a:ea typeface="仿宋" panose="02010609060101010101" pitchFamily="49" charset="-122"/>
                          <a:cs typeface="黑体" panose="02010609060101010101" pitchFamily="49" charset="-122"/>
                        </a:rPr>
                        <a:t>级</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45499138"/>
                  </a:ext>
                </a:extLst>
              </a:tr>
              <a:tr h="637842">
                <a:tc>
                  <a:txBody>
                    <a:bodyPr/>
                    <a:lstStyle/>
                    <a:p>
                      <a:pPr algn="ctr">
                        <a:spcAft>
                          <a:spcPts val="0"/>
                        </a:spcAft>
                      </a:pPr>
                      <a:r>
                        <a:rPr lang="en-US" sz="1400" b="1" kern="100">
                          <a:effectLst/>
                          <a:latin typeface="Times New Roman" panose="02020603050405020304" pitchFamily="18" charset="0"/>
                          <a:ea typeface="仿宋" panose="02010609060101010101" pitchFamily="49" charset="-122"/>
                          <a:cs typeface="黑体" panose="02010609060101010101" pitchFamily="49" charset="-122"/>
                        </a:rPr>
                        <a:t>12101</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400" b="1" kern="100">
                          <a:effectLst/>
                          <a:latin typeface="Times New Roman" panose="02020603050405020304" pitchFamily="18" charset="0"/>
                          <a:ea typeface="仿宋" panose="02010609060101010101" pitchFamily="49" charset="-122"/>
                          <a:cs typeface="黑体" panose="02010609060101010101" pitchFamily="49" charset="-122"/>
                        </a:rPr>
                        <a:t>体育教育</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a:effectLst/>
                          <a:latin typeface="Times New Roman" panose="02020603050405020304" pitchFamily="18" charset="0"/>
                          <a:ea typeface="仿宋" panose="02010609060101010101" pitchFamily="49" charset="-122"/>
                          <a:cs typeface="黑体" panose="02010609060101010101" pitchFamily="49" charset="-122"/>
                        </a:rPr>
                        <a:t>05101</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400" kern="100">
                          <a:effectLst/>
                          <a:latin typeface="Times New Roman" panose="02020603050405020304" pitchFamily="18" charset="0"/>
                          <a:ea typeface="仿宋" panose="02010609060101010101" pitchFamily="49" charset="-122"/>
                          <a:cs typeface="黑体" panose="02010609060101010101" pitchFamily="49" charset="-122"/>
                        </a:rPr>
                        <a:t>中小学体育课程教学设计理论与实践</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400" kern="100">
                          <a:effectLst/>
                          <a:latin typeface="Times New Roman" panose="02020603050405020304" pitchFamily="18" charset="0"/>
                          <a:ea typeface="仿宋" panose="02010609060101010101" pitchFamily="49" charset="-122"/>
                          <a:cs typeface="黑体" panose="02010609060101010101" pitchFamily="49" charset="-122"/>
                        </a:rPr>
                        <a:t>师范技能类课程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400" b="1" kern="100">
                          <a:effectLst/>
                          <a:latin typeface="Times New Roman" panose="02020603050405020304" pitchFamily="18" charset="0"/>
                          <a:ea typeface="仿宋" panose="02010609060101010101" pitchFamily="49" charset="-122"/>
                          <a:cs typeface="黑体" panose="02010609060101010101" pitchFamily="49" charset="-122"/>
                        </a:rPr>
                        <a:t>王一</a:t>
                      </a:r>
                      <a:r>
                        <a:rPr lang="en-US" sz="1400" b="1" kern="100">
                          <a:effectLst/>
                          <a:latin typeface="Times New Roman" panose="02020603050405020304" pitchFamily="18" charset="0"/>
                          <a:ea typeface="仿宋" panose="02010609060101010101" pitchFamily="49" charset="-122"/>
                          <a:cs typeface="黑体" panose="02010609060101010101" pitchFamily="49" charset="-122"/>
                        </a:rPr>
                        <a:t>;</a:t>
                      </a:r>
                      <a:r>
                        <a:rPr lang="zh-CN" sz="1400" b="1" kern="100">
                          <a:effectLst/>
                          <a:latin typeface="Times New Roman" panose="02020603050405020304" pitchFamily="18" charset="0"/>
                          <a:ea typeface="仿宋" panose="02010609060101010101" pitchFamily="49" charset="-122"/>
                          <a:cs typeface="黑体" panose="02010609060101010101" pitchFamily="49" charset="-122"/>
                        </a:rPr>
                        <a:t>赵小</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a:effectLst/>
                          <a:latin typeface="Times New Roman" panose="02020603050405020304" pitchFamily="18" charset="0"/>
                          <a:ea typeface="仿宋" panose="02010609060101010101" pitchFamily="49" charset="-122"/>
                          <a:cs typeface="黑体" panose="02010609060101010101" pitchFamily="49" charset="-122"/>
                        </a:rPr>
                        <a:t>0101001;0101002</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a:effectLst/>
                          <a:latin typeface="Times New Roman" panose="02020603050405020304" pitchFamily="18" charset="0"/>
                          <a:ea typeface="仿宋" panose="02010609060101010101" pitchFamily="49" charset="-122"/>
                          <a:cs typeface="黑体" panose="02010609060101010101" pitchFamily="49" charset="-122"/>
                        </a:rPr>
                        <a:t>2</a:t>
                      </a:r>
                      <a:endParaRPr lang="zh-CN" sz="14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dirty="0">
                          <a:effectLst/>
                          <a:latin typeface="Times New Roman" panose="02020603050405020304" pitchFamily="18" charset="0"/>
                          <a:ea typeface="仿宋" panose="02010609060101010101" pitchFamily="49" charset="-122"/>
                          <a:cs typeface="黑体" panose="02010609060101010101" pitchFamily="49" charset="-122"/>
                        </a:rPr>
                        <a:t>2018</a:t>
                      </a:r>
                      <a:r>
                        <a:rPr lang="zh-CN" sz="1400" kern="100" dirty="0">
                          <a:effectLst/>
                          <a:latin typeface="Times New Roman" panose="02020603050405020304" pitchFamily="18" charset="0"/>
                          <a:ea typeface="仿宋" panose="02010609060101010101" pitchFamily="49" charset="-122"/>
                          <a:cs typeface="黑体" panose="02010609060101010101" pitchFamily="49" charset="-122"/>
                        </a:rPr>
                        <a:t>级</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08353497"/>
                  </a:ext>
                </a:extLst>
              </a:tr>
            </a:tbl>
          </a:graphicData>
        </a:graphic>
      </p:graphicFrame>
    </p:spTree>
    <p:extLst>
      <p:ext uri="{BB962C8B-B14F-4D97-AF65-F5344CB8AC3E}">
        <p14:creationId xmlns:p14="http://schemas.microsoft.com/office/powerpoint/2010/main" val="19963059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
            <a:ext cx="8623739" cy="1405641"/>
          </a:xfrm>
          <a:prstGeom prst="rect">
            <a:avLst/>
          </a:prstGeom>
          <a:noFill/>
        </p:spPr>
        <p:txBody>
          <a:bodyPr wrap="square" lIns="91440" tIns="45720" rIns="91440" bIns="45720" rtlCol="0">
            <a:spAutoFit/>
          </a:bodyPr>
          <a:lstStyle/>
          <a:p>
            <a:r>
              <a:rPr lang="en-US" altLang="zh-CN" sz="4267" dirty="0">
                <a:solidFill>
                  <a:srgbClr val="0033CC"/>
                </a:solidFill>
                <a:latin typeface="Times New Roman" panose="02020603050405020304" pitchFamily="18" charset="0"/>
                <a:ea typeface="仿宋" panose="02010609060101010101" pitchFamily="49" charset="-122"/>
              </a:rPr>
              <a:t>SF-10 </a:t>
            </a:r>
            <a:r>
              <a:rPr lang="zh-CN" altLang="en-US" sz="4267" dirty="0">
                <a:solidFill>
                  <a:srgbClr val="0033CC"/>
                </a:solidFill>
                <a:latin typeface="Times New Roman" panose="02020603050405020304" pitchFamily="18" charset="0"/>
                <a:ea typeface="仿宋" panose="02010609060101010101" pitchFamily="49" charset="-122"/>
              </a:rPr>
              <a:t>师范技能类课程（学年）</a:t>
            </a:r>
          </a:p>
          <a:p>
            <a:r>
              <a:rPr lang="en-US" altLang="zh-CN" sz="4267" dirty="0">
                <a:solidFill>
                  <a:srgbClr val="0033CC"/>
                </a:solidFill>
                <a:latin typeface="Times New Roman" panose="02020603050405020304" pitchFamily="18" charset="0"/>
                <a:ea typeface="仿宋" panose="02010609060101010101" pitchFamily="49" charset="-122"/>
              </a:rPr>
              <a:t> </a:t>
            </a:r>
            <a:endParaRPr lang="zh-CN" altLang="en-US" sz="4267" dirty="0">
              <a:solidFill>
                <a:srgbClr val="0033CC"/>
              </a:solidFill>
              <a:latin typeface="Times New Roman" panose="02020603050405020304" pitchFamily="18" charset="0"/>
              <a:ea typeface="仿宋" panose="02010609060101010101" pitchFamily="49" charset="-122"/>
            </a:endParaRPr>
          </a:p>
        </p:txBody>
      </p:sp>
      <p:sp>
        <p:nvSpPr>
          <p:cNvPr id="9" name="矩形 8"/>
          <p:cNvSpPr/>
          <p:nvPr/>
        </p:nvSpPr>
        <p:spPr>
          <a:xfrm>
            <a:off x="761963" y="3429000"/>
            <a:ext cx="11430037" cy="3902992"/>
          </a:xfrm>
          <a:prstGeom prst="rect">
            <a:avLst/>
          </a:prstGeom>
        </p:spPr>
        <p:txBody>
          <a:bodyPr wrap="square" lIns="91440" tIns="45720" rIns="91440" bIns="45720">
            <a:spAutoFit/>
          </a:bodyPr>
          <a:lstStyle/>
          <a:p>
            <a:pPr marL="457189" indent="-457189" algn="just">
              <a:lnSpc>
                <a:spcPct val="150000"/>
              </a:lnSpc>
              <a:buFont typeface="Wingdings" panose="05000000000000000000" pitchFamily="2" charset="2"/>
              <a:buChar char="n"/>
              <a:defRPr/>
            </a:pPr>
            <a:r>
              <a:rPr lang="zh-CN" altLang="en-US" sz="2400" dirty="0">
                <a:latin typeface="Times New Roman" panose="02020603050405020304" pitchFamily="18" charset="0"/>
                <a:ea typeface="仿宋" panose="02010609060101010101" pitchFamily="49" charset="-122"/>
              </a:rPr>
              <a:t>师范技能类课程：指培养师范生师范技能（必备的教学基本功和教学技能（包括讲课说课技能、“三字一话”从教基本功、现代教育技术应用技能、班级指导能力等））的教师教育课程。</a:t>
            </a:r>
            <a:endParaRPr lang="en-US" altLang="zh-CN" sz="2400" dirty="0">
              <a:latin typeface="Times New Roman" panose="02020603050405020304" pitchFamily="18" charset="0"/>
              <a:ea typeface="仿宋" panose="02010609060101010101" pitchFamily="49" charset="-122"/>
            </a:endParaRPr>
          </a:p>
          <a:p>
            <a:pPr marL="457189" indent="-457189" algn="just">
              <a:lnSpc>
                <a:spcPct val="150000"/>
              </a:lnSpc>
              <a:buFont typeface="Wingdings" panose="05000000000000000000" pitchFamily="2" charset="2"/>
              <a:buChar char="n"/>
              <a:defRPr/>
            </a:pPr>
            <a:endParaRPr lang="en-US" altLang="zh-CN" sz="2400" dirty="0">
              <a:latin typeface="Times New Roman" panose="02020603050405020304" pitchFamily="18" charset="0"/>
              <a:ea typeface="仿宋" panose="02010609060101010101" pitchFamily="49" charset="-122"/>
            </a:endParaRPr>
          </a:p>
          <a:p>
            <a:pPr marL="457189" indent="-457189" algn="just">
              <a:lnSpc>
                <a:spcPct val="150000"/>
              </a:lnSpc>
              <a:buFont typeface="Wingdings" panose="05000000000000000000" pitchFamily="2" charset="2"/>
              <a:buChar char="n"/>
              <a:defRPr/>
            </a:pPr>
            <a:r>
              <a:rPr lang="zh-CN" altLang="en-US" sz="2400" dirty="0">
                <a:latin typeface="Times New Roman" panose="02020603050405020304" pitchFamily="18" charset="0"/>
                <a:ea typeface="仿宋" panose="02010609060101010101" pitchFamily="49" charset="-122"/>
              </a:rPr>
              <a:t>需按校内专业统计通过所有师范技能类课程的师范生人数（毕业生的情况）。</a:t>
            </a:r>
            <a:endParaRPr lang="en-US" altLang="zh-CN" sz="2400" dirty="0">
              <a:latin typeface="Times New Roman" panose="02020603050405020304" pitchFamily="18" charset="0"/>
              <a:ea typeface="仿宋" panose="02010609060101010101" pitchFamily="49" charset="-122"/>
            </a:endParaRPr>
          </a:p>
          <a:p>
            <a:pPr marL="457189" indent="-457189" algn="just">
              <a:lnSpc>
                <a:spcPct val="150000"/>
              </a:lnSpc>
              <a:buFont typeface="Wingdings" panose="05000000000000000000" pitchFamily="2" charset="2"/>
              <a:buChar char="n"/>
              <a:defRPr/>
            </a:pPr>
            <a:endParaRPr lang="en-US" altLang="zh-CN" sz="2400" dirty="0" bmk="_Toc392188109">
              <a:latin typeface="Times New Roman" panose="02020603050405020304" pitchFamily="18" charset="0"/>
              <a:ea typeface="仿宋" panose="02010609060101010101" pitchFamily="49" charset="-122"/>
              <a:cs typeface="楷体" panose="02010609060101010101" pitchFamily="49" charset="-122"/>
            </a:endParaRPr>
          </a:p>
          <a:p>
            <a:pPr marL="457189" indent="-457189" algn="just">
              <a:lnSpc>
                <a:spcPct val="150000"/>
              </a:lnSpc>
              <a:buFont typeface="Wingdings" panose="05000000000000000000" pitchFamily="2" charset="2"/>
              <a:buChar char="n"/>
              <a:defRPr/>
            </a:pPr>
            <a:endParaRPr lang="en-US" altLang="zh-CN" sz="2400" dirty="0" bmk="_Toc392188109">
              <a:latin typeface="Times New Roman" panose="02020603050405020304" pitchFamily="18" charset="0"/>
              <a:ea typeface="仿宋" panose="02010609060101010101" pitchFamily="49" charset="-122"/>
              <a:cs typeface="楷体" panose="02010609060101010101" pitchFamily="49" charset="-122"/>
            </a:endParaRPr>
          </a:p>
        </p:txBody>
      </p:sp>
      <p:graphicFrame>
        <p:nvGraphicFramePr>
          <p:cNvPr id="3" name="表格 2">
            <a:extLst>
              <a:ext uri="{FF2B5EF4-FFF2-40B4-BE49-F238E27FC236}">
                <a16:creationId xmlns:a16="http://schemas.microsoft.com/office/drawing/2014/main" xmlns="" id="{AC10460A-51B7-4AB9-A002-D584336D6F92}"/>
              </a:ext>
            </a:extLst>
          </p:cNvPr>
          <p:cNvGraphicFramePr>
            <a:graphicFrameLocks noGrp="1"/>
          </p:cNvGraphicFramePr>
          <p:nvPr>
            <p:extLst>
              <p:ext uri="{D42A27DB-BD31-4B8C-83A1-F6EECF244321}">
                <p14:modId xmlns:p14="http://schemas.microsoft.com/office/powerpoint/2010/main" val="1774421924"/>
              </p:ext>
            </p:extLst>
          </p:nvPr>
        </p:nvGraphicFramePr>
        <p:xfrm>
          <a:off x="531536" y="1117351"/>
          <a:ext cx="9222063" cy="1572840"/>
        </p:xfrm>
        <a:graphic>
          <a:graphicData uri="http://schemas.openxmlformats.org/drawingml/2006/table">
            <a:tbl>
              <a:tblPr firstRow="1" firstCol="1" bandRow="1"/>
              <a:tblGrid>
                <a:gridCol w="1627052">
                  <a:extLst>
                    <a:ext uri="{9D8B030D-6E8A-4147-A177-3AD203B41FA5}">
                      <a16:colId xmlns:a16="http://schemas.microsoft.com/office/drawing/2014/main" xmlns="" val="3996065569"/>
                    </a:ext>
                  </a:extLst>
                </a:gridCol>
                <a:gridCol w="1627052">
                  <a:extLst>
                    <a:ext uri="{9D8B030D-6E8A-4147-A177-3AD203B41FA5}">
                      <a16:colId xmlns:a16="http://schemas.microsoft.com/office/drawing/2014/main" xmlns="" val="2429351935"/>
                    </a:ext>
                  </a:extLst>
                </a:gridCol>
                <a:gridCol w="2992377">
                  <a:extLst>
                    <a:ext uri="{9D8B030D-6E8A-4147-A177-3AD203B41FA5}">
                      <a16:colId xmlns:a16="http://schemas.microsoft.com/office/drawing/2014/main" xmlns="" val="2521778379"/>
                    </a:ext>
                  </a:extLst>
                </a:gridCol>
                <a:gridCol w="2975582">
                  <a:extLst>
                    <a:ext uri="{9D8B030D-6E8A-4147-A177-3AD203B41FA5}">
                      <a16:colId xmlns:a16="http://schemas.microsoft.com/office/drawing/2014/main" xmlns="" val="1879473457"/>
                    </a:ext>
                  </a:extLst>
                </a:gridCol>
              </a:tblGrid>
              <a:tr h="786420">
                <a:tc>
                  <a:txBody>
                    <a:bodyPr/>
                    <a:lstStyle/>
                    <a:p>
                      <a:pPr algn="ctr">
                        <a:spcAft>
                          <a:spcPts val="0"/>
                        </a:spcAft>
                      </a:pPr>
                      <a:r>
                        <a:rPr lang="zh-CN" sz="1800" b="1" kern="100">
                          <a:effectLst/>
                          <a:latin typeface="Times New Roman" panose="02020603050405020304" pitchFamily="18" charset="0"/>
                          <a:ea typeface="仿宋" panose="02010609060101010101" pitchFamily="49" charset="-122"/>
                          <a:cs typeface="黑体" panose="02010609060101010101" pitchFamily="49" charset="-122"/>
                        </a:rPr>
                        <a:t>校内专业代码</a:t>
                      </a:r>
                      <a:endParaRPr lang="zh-CN" sz="18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b="1" kern="100">
                          <a:effectLst/>
                          <a:latin typeface="Times New Roman" panose="02020603050405020304" pitchFamily="18" charset="0"/>
                          <a:ea typeface="仿宋" panose="02010609060101010101" pitchFamily="49" charset="-122"/>
                          <a:cs typeface="黑体" panose="02010609060101010101" pitchFamily="49" charset="-122"/>
                        </a:rPr>
                        <a:t>校内专业名称</a:t>
                      </a:r>
                      <a:endParaRPr lang="zh-CN" sz="18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b="1" kern="100">
                          <a:effectLst/>
                          <a:latin typeface="Times New Roman" panose="02020603050405020304" pitchFamily="18" charset="0"/>
                          <a:ea typeface="仿宋" panose="02010609060101010101" pitchFamily="49" charset="-122"/>
                          <a:cs typeface="黑体" panose="02010609060101010101" pitchFamily="49" charset="-122"/>
                        </a:rPr>
                        <a:t>通过所有师范技能类课程的</a:t>
                      </a:r>
                      <a:r>
                        <a:rPr lang="zh-CN" sz="1800" b="1" kern="100">
                          <a:effectLst/>
                          <a:highlight>
                            <a:srgbClr val="FFFF00"/>
                          </a:highlight>
                          <a:latin typeface="Times New Roman" panose="02020603050405020304" pitchFamily="18" charset="0"/>
                          <a:ea typeface="仿宋" panose="02010609060101010101" pitchFamily="49" charset="-122"/>
                          <a:cs typeface="黑体" panose="02010609060101010101" pitchFamily="49" charset="-122"/>
                        </a:rPr>
                        <a:t>毕业班学生</a:t>
                      </a:r>
                      <a:r>
                        <a:rPr lang="zh-CN" sz="1800" b="1" kern="100">
                          <a:effectLst/>
                          <a:latin typeface="Times New Roman" panose="02020603050405020304" pitchFamily="18" charset="0"/>
                          <a:ea typeface="仿宋" panose="02010609060101010101" pitchFamily="49" charset="-122"/>
                          <a:cs typeface="黑体" panose="02010609060101010101" pitchFamily="49" charset="-122"/>
                        </a:rPr>
                        <a:t>人数</a:t>
                      </a:r>
                      <a:endParaRPr lang="zh-CN" sz="18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b="1" kern="100">
                          <a:effectLst/>
                          <a:latin typeface="Times New Roman" panose="02020603050405020304" pitchFamily="18" charset="0"/>
                          <a:ea typeface="仿宋" panose="02010609060101010101" pitchFamily="49" charset="-122"/>
                          <a:cs typeface="黑体" panose="02010609060101010101" pitchFamily="49" charset="-122"/>
                        </a:rPr>
                        <a:t>参加师范技能类课程考试的</a:t>
                      </a:r>
                      <a:r>
                        <a:rPr lang="zh-CN" sz="1800" b="1" kern="100">
                          <a:effectLst/>
                          <a:highlight>
                            <a:srgbClr val="FFFF00"/>
                          </a:highlight>
                          <a:latin typeface="Times New Roman" panose="02020603050405020304" pitchFamily="18" charset="0"/>
                          <a:ea typeface="仿宋" panose="02010609060101010101" pitchFamily="49" charset="-122"/>
                          <a:cs typeface="黑体" panose="02010609060101010101" pitchFamily="49" charset="-122"/>
                        </a:rPr>
                        <a:t>毕业班学生人数</a:t>
                      </a:r>
                      <a:endParaRPr lang="zh-CN" sz="18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69033072"/>
                  </a:ext>
                </a:extLst>
              </a:tr>
              <a:tr h="786420">
                <a:tc>
                  <a:txBody>
                    <a:bodyPr/>
                    <a:lstStyle/>
                    <a:p>
                      <a:pPr algn="ctr">
                        <a:spcAft>
                          <a:spcPts val="0"/>
                        </a:spcAft>
                      </a:pPr>
                      <a:r>
                        <a:rPr lang="en-US" sz="1800" b="1"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8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8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8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a:effectLst/>
                          <a:latin typeface="Times New Roman" panose="02020603050405020304" pitchFamily="18" charset="0"/>
                          <a:ea typeface="仿宋" panose="02010609060101010101" pitchFamily="49" charset="-122"/>
                          <a:cs typeface="黑体" panose="02010609060101010101" pitchFamily="49" charset="-122"/>
                        </a:rPr>
                        <a:t> </a:t>
                      </a:r>
                      <a:endParaRPr lang="zh-CN" sz="18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99468012"/>
                  </a:ext>
                </a:extLst>
              </a:tr>
            </a:tbl>
          </a:graphicData>
        </a:graphic>
      </p:graphicFrame>
    </p:spTree>
    <p:extLst>
      <p:ext uri="{BB962C8B-B14F-4D97-AF65-F5344CB8AC3E}">
        <p14:creationId xmlns:p14="http://schemas.microsoft.com/office/powerpoint/2010/main" val="823420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
            <a:ext cx="8623739" cy="1405641"/>
          </a:xfrm>
          <a:prstGeom prst="rect">
            <a:avLst/>
          </a:prstGeom>
          <a:noFill/>
        </p:spPr>
        <p:txBody>
          <a:bodyPr wrap="square" lIns="91440" tIns="45720" rIns="91440" bIns="45720" rtlCol="0">
            <a:spAutoFit/>
          </a:bodyPr>
          <a:lstStyle/>
          <a:p>
            <a:r>
              <a:rPr lang="en-US" altLang="zh-CN" sz="4267" dirty="0">
                <a:solidFill>
                  <a:srgbClr val="0033CC"/>
                </a:solidFill>
                <a:latin typeface="Times New Roman" panose="02020603050405020304" pitchFamily="18" charset="0"/>
                <a:ea typeface="仿宋" panose="02010609060101010101" pitchFamily="49" charset="-122"/>
              </a:rPr>
              <a:t>SF-11 </a:t>
            </a:r>
            <a:r>
              <a:rPr lang="zh-CN" altLang="en-US" sz="4267" dirty="0">
                <a:solidFill>
                  <a:srgbClr val="0033CC"/>
                </a:solidFill>
                <a:latin typeface="Times New Roman" panose="02020603050405020304" pitchFamily="18" charset="0"/>
                <a:ea typeface="仿宋" panose="02010609060101010101" pitchFamily="49" charset="-122"/>
              </a:rPr>
              <a:t>教育实践情况（学年）</a:t>
            </a:r>
          </a:p>
          <a:p>
            <a:r>
              <a:rPr lang="en-US" altLang="zh-CN" sz="4267" dirty="0">
                <a:solidFill>
                  <a:srgbClr val="0033CC"/>
                </a:solidFill>
                <a:latin typeface="Times New Roman" panose="02020603050405020304" pitchFamily="18" charset="0"/>
                <a:ea typeface="仿宋" panose="02010609060101010101" pitchFamily="49" charset="-122"/>
              </a:rPr>
              <a:t> </a:t>
            </a:r>
            <a:endParaRPr lang="zh-CN" altLang="en-US" sz="4267" dirty="0">
              <a:solidFill>
                <a:srgbClr val="0033CC"/>
              </a:solidFill>
              <a:latin typeface="Times New Roman" panose="02020603050405020304" pitchFamily="18" charset="0"/>
              <a:ea typeface="仿宋" panose="02010609060101010101" pitchFamily="49" charset="-122"/>
            </a:endParaRPr>
          </a:p>
        </p:txBody>
      </p:sp>
      <p:sp>
        <p:nvSpPr>
          <p:cNvPr id="9" name="矩形 8"/>
          <p:cNvSpPr/>
          <p:nvPr/>
        </p:nvSpPr>
        <p:spPr>
          <a:xfrm>
            <a:off x="571863" y="3877683"/>
            <a:ext cx="10657491" cy="3970318"/>
          </a:xfrm>
          <a:prstGeom prst="rect">
            <a:avLst/>
          </a:prstGeom>
        </p:spPr>
        <p:txBody>
          <a:bodyPr wrap="square" lIns="91440" tIns="45720" rIns="91440" bIns="45720">
            <a:spAutoFit/>
          </a:bodyPr>
          <a:lstStyle/>
          <a:p>
            <a:pPr marL="457189" indent="-457189" algn="just">
              <a:lnSpc>
                <a:spcPct val="150000"/>
              </a:lnSpc>
              <a:buFont typeface="Wingdings" panose="05000000000000000000" pitchFamily="2" charset="2"/>
              <a:buChar char="n"/>
              <a:defRPr/>
            </a:pPr>
            <a:r>
              <a:rPr lang="zh-CN" altLang="en-US" sz="2400" dirty="0">
                <a:latin typeface="Times New Roman" panose="02020603050405020304" pitchFamily="18" charset="0"/>
                <a:ea typeface="仿宋" panose="02010609060101010101" pitchFamily="49" charset="-122"/>
              </a:rPr>
              <a:t>指导教师：要求填报指导实践的本专业专任教师（校内）和基础教育学校兼职教师（校外） 。如校外教师不属于表</a:t>
            </a:r>
            <a:r>
              <a:rPr lang="en-US" altLang="zh-CN" sz="2400" dirty="0">
                <a:latin typeface="Times New Roman" panose="02020603050405020304" pitchFamily="18" charset="0"/>
                <a:ea typeface="仿宋" panose="02010609060101010101" pitchFamily="49" charset="-122"/>
              </a:rPr>
              <a:t>1-5-3</a:t>
            </a:r>
            <a:r>
              <a:rPr lang="zh-CN" altLang="en-US" sz="2400" dirty="0">
                <a:latin typeface="Times New Roman" panose="02020603050405020304" pitchFamily="18" charset="0"/>
                <a:ea typeface="仿宋" panose="02010609060101010101" pitchFamily="49" charset="-122"/>
              </a:rPr>
              <a:t>，则工号填报</a:t>
            </a:r>
            <a:r>
              <a:rPr lang="en-US" altLang="zh-CN" sz="2400" dirty="0">
                <a:latin typeface="Times New Roman" panose="02020603050405020304" pitchFamily="18" charset="0"/>
                <a:ea typeface="仿宋" panose="02010609060101010101" pitchFamily="49" charset="-122"/>
              </a:rPr>
              <a:t>000000</a:t>
            </a:r>
            <a:r>
              <a:rPr lang="zh-CN" altLang="en-US" sz="2400" dirty="0">
                <a:latin typeface="Times New Roman" panose="02020603050405020304" pitchFamily="18" charset="0"/>
                <a:ea typeface="仿宋" panose="02010609060101010101" pitchFamily="49" charset="-122"/>
              </a:rPr>
              <a:t>。同一年级有多位指导教师的可多填，不同教师间用英文分号隔开。</a:t>
            </a:r>
            <a:endParaRPr lang="en-US" altLang="zh-CN" sz="2400" dirty="0">
              <a:latin typeface="Times New Roman" panose="02020603050405020304" pitchFamily="18" charset="0"/>
              <a:ea typeface="仿宋" panose="02010609060101010101" pitchFamily="49" charset="-122"/>
            </a:endParaRPr>
          </a:p>
          <a:p>
            <a:pPr marL="457189" indent="-457189" algn="just">
              <a:lnSpc>
                <a:spcPct val="150000"/>
              </a:lnSpc>
              <a:buFont typeface="Wingdings" panose="05000000000000000000" pitchFamily="2" charset="2"/>
              <a:buChar char="n"/>
              <a:defRPr/>
            </a:pPr>
            <a:endParaRPr lang="en-US" altLang="zh-CN" sz="2400" dirty="0">
              <a:latin typeface="Times New Roman" panose="02020603050405020304" pitchFamily="18" charset="0"/>
              <a:ea typeface="仿宋" panose="02010609060101010101" pitchFamily="49" charset="-122"/>
            </a:endParaRPr>
          </a:p>
          <a:p>
            <a:pPr marL="457189" indent="-457189" algn="just">
              <a:lnSpc>
                <a:spcPct val="150000"/>
              </a:lnSpc>
              <a:buFont typeface="Wingdings" panose="05000000000000000000" pitchFamily="2" charset="2"/>
              <a:buChar char="n"/>
              <a:defRPr/>
            </a:pPr>
            <a:r>
              <a:rPr lang="zh-CN" altLang="en-US" sz="2400" dirty="0">
                <a:latin typeface="Times New Roman" panose="02020603050405020304" pitchFamily="18" charset="0"/>
                <a:ea typeface="仿宋" panose="02010609060101010101" pitchFamily="49" charset="-122"/>
              </a:rPr>
              <a:t>年级：填写代表年份的阿拉伯数字，例如</a:t>
            </a:r>
            <a:r>
              <a:rPr lang="en-US" sz="2400" dirty="0">
                <a:latin typeface="Times New Roman" panose="02020603050405020304" pitchFamily="18" charset="0"/>
                <a:ea typeface="仿宋" panose="02010609060101010101" pitchFamily="49" charset="-122"/>
              </a:rPr>
              <a:t>“2016”</a:t>
            </a:r>
            <a:r>
              <a:rPr lang="zh-CN" altLang="en-US" sz="2400" dirty="0">
                <a:latin typeface="Times New Roman" panose="02020603050405020304" pitchFamily="18" charset="0"/>
                <a:ea typeface="仿宋" panose="02010609060101010101" pitchFamily="49" charset="-122"/>
              </a:rPr>
              <a:t>。</a:t>
            </a:r>
            <a:endParaRPr lang="en-US" altLang="zh-CN" sz="2400" dirty="0">
              <a:latin typeface="Times New Roman" panose="02020603050405020304" pitchFamily="18" charset="0"/>
              <a:ea typeface="仿宋" panose="02010609060101010101" pitchFamily="49" charset="-122"/>
            </a:endParaRPr>
          </a:p>
          <a:p>
            <a:pPr marL="457189" indent="-457189" algn="just">
              <a:lnSpc>
                <a:spcPct val="150000"/>
              </a:lnSpc>
              <a:buFont typeface="Wingdings" panose="05000000000000000000" pitchFamily="2" charset="2"/>
              <a:buChar char="n"/>
              <a:defRPr/>
            </a:pPr>
            <a:endParaRPr lang="en-US" altLang="zh-CN" sz="2400" dirty="0" bmk="_Toc392188109">
              <a:latin typeface="Times New Roman" panose="02020603050405020304" pitchFamily="18" charset="0"/>
              <a:ea typeface="仿宋" panose="02010609060101010101" pitchFamily="49" charset="-122"/>
              <a:cs typeface="楷体" panose="02010609060101010101" pitchFamily="49" charset="-122"/>
            </a:endParaRPr>
          </a:p>
          <a:p>
            <a:pPr marL="457189" indent="-457189" algn="just">
              <a:lnSpc>
                <a:spcPct val="150000"/>
              </a:lnSpc>
              <a:buFont typeface="Wingdings" panose="05000000000000000000" pitchFamily="2" charset="2"/>
              <a:buChar char="n"/>
              <a:defRPr/>
            </a:pPr>
            <a:endParaRPr lang="en-US" altLang="zh-CN" sz="2400" dirty="0" bmk="_Toc392188109">
              <a:latin typeface="Times New Roman" panose="02020603050405020304" pitchFamily="18" charset="0"/>
              <a:ea typeface="仿宋" panose="02010609060101010101" pitchFamily="49" charset="-122"/>
              <a:cs typeface="楷体" panose="02010609060101010101" pitchFamily="49" charset="-122"/>
            </a:endParaRPr>
          </a:p>
        </p:txBody>
      </p:sp>
      <p:graphicFrame>
        <p:nvGraphicFramePr>
          <p:cNvPr id="3" name="表格 2">
            <a:extLst>
              <a:ext uri="{FF2B5EF4-FFF2-40B4-BE49-F238E27FC236}">
                <a16:creationId xmlns:a16="http://schemas.microsoft.com/office/drawing/2014/main" xmlns="" id="{02C3E47A-A8BF-4F3E-AB20-4652943675D8}"/>
              </a:ext>
            </a:extLst>
          </p:cNvPr>
          <p:cNvGraphicFramePr>
            <a:graphicFrameLocks noGrp="1"/>
          </p:cNvGraphicFramePr>
          <p:nvPr>
            <p:extLst>
              <p:ext uri="{D42A27DB-BD31-4B8C-83A1-F6EECF244321}">
                <p14:modId xmlns:p14="http://schemas.microsoft.com/office/powerpoint/2010/main" val="397140957"/>
              </p:ext>
            </p:extLst>
          </p:nvPr>
        </p:nvGraphicFramePr>
        <p:xfrm>
          <a:off x="962646" y="974711"/>
          <a:ext cx="9500163" cy="2902972"/>
        </p:xfrm>
        <a:graphic>
          <a:graphicData uri="http://schemas.openxmlformats.org/drawingml/2006/table">
            <a:tbl>
              <a:tblPr firstRow="1" firstCol="1" bandRow="1"/>
              <a:tblGrid>
                <a:gridCol w="1177986">
                  <a:extLst>
                    <a:ext uri="{9D8B030D-6E8A-4147-A177-3AD203B41FA5}">
                      <a16:colId xmlns:a16="http://schemas.microsoft.com/office/drawing/2014/main" xmlns="" val="210461377"/>
                    </a:ext>
                  </a:extLst>
                </a:gridCol>
                <a:gridCol w="1177280">
                  <a:extLst>
                    <a:ext uri="{9D8B030D-6E8A-4147-A177-3AD203B41FA5}">
                      <a16:colId xmlns:a16="http://schemas.microsoft.com/office/drawing/2014/main" xmlns="" val="1215187952"/>
                    </a:ext>
                  </a:extLst>
                </a:gridCol>
                <a:gridCol w="1177280">
                  <a:extLst>
                    <a:ext uri="{9D8B030D-6E8A-4147-A177-3AD203B41FA5}">
                      <a16:colId xmlns:a16="http://schemas.microsoft.com/office/drawing/2014/main" xmlns="" val="3242046499"/>
                    </a:ext>
                  </a:extLst>
                </a:gridCol>
                <a:gridCol w="1137732">
                  <a:extLst>
                    <a:ext uri="{9D8B030D-6E8A-4147-A177-3AD203B41FA5}">
                      <a16:colId xmlns:a16="http://schemas.microsoft.com/office/drawing/2014/main" xmlns="" val="4274942919"/>
                    </a:ext>
                  </a:extLst>
                </a:gridCol>
                <a:gridCol w="1298045">
                  <a:extLst>
                    <a:ext uri="{9D8B030D-6E8A-4147-A177-3AD203B41FA5}">
                      <a16:colId xmlns:a16="http://schemas.microsoft.com/office/drawing/2014/main" xmlns="" val="2585495437"/>
                    </a:ext>
                  </a:extLst>
                </a:gridCol>
                <a:gridCol w="1177280">
                  <a:extLst>
                    <a:ext uri="{9D8B030D-6E8A-4147-A177-3AD203B41FA5}">
                      <a16:colId xmlns:a16="http://schemas.microsoft.com/office/drawing/2014/main" xmlns="" val="3897472627"/>
                    </a:ext>
                  </a:extLst>
                </a:gridCol>
                <a:gridCol w="1177280">
                  <a:extLst>
                    <a:ext uri="{9D8B030D-6E8A-4147-A177-3AD203B41FA5}">
                      <a16:colId xmlns:a16="http://schemas.microsoft.com/office/drawing/2014/main" xmlns="" val="3881884129"/>
                    </a:ext>
                  </a:extLst>
                </a:gridCol>
                <a:gridCol w="1177280">
                  <a:extLst>
                    <a:ext uri="{9D8B030D-6E8A-4147-A177-3AD203B41FA5}">
                      <a16:colId xmlns:a16="http://schemas.microsoft.com/office/drawing/2014/main" xmlns="" val="2740963034"/>
                    </a:ext>
                  </a:extLst>
                </a:gridCol>
              </a:tblGrid>
              <a:tr h="747310">
                <a:tc>
                  <a:txBody>
                    <a:bodyPr/>
                    <a:lstStyle/>
                    <a:p>
                      <a:pPr algn="ctr">
                        <a:spcAft>
                          <a:spcPts val="0"/>
                        </a:spcAft>
                      </a:pPr>
                      <a:r>
                        <a:rPr lang="zh-CN" sz="1600" b="1" kern="100">
                          <a:effectLst/>
                          <a:latin typeface="Times New Roman" panose="02020603050405020304" pitchFamily="18" charset="0"/>
                          <a:ea typeface="仿宋" panose="02010609060101010101" pitchFamily="49" charset="-122"/>
                          <a:cs typeface="黑体" panose="02010609060101010101" pitchFamily="49" charset="-122"/>
                        </a:rPr>
                        <a:t>校内专业代码</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effectLst/>
                          <a:latin typeface="Times New Roman" panose="02020603050405020304" pitchFamily="18" charset="0"/>
                          <a:ea typeface="仿宋" panose="02010609060101010101" pitchFamily="49" charset="-122"/>
                          <a:cs typeface="黑体" panose="02010609060101010101" pitchFamily="49" charset="-122"/>
                        </a:rPr>
                        <a:t>校内专业名称</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effectLst/>
                          <a:latin typeface="Times New Roman" panose="02020603050405020304" pitchFamily="18" charset="0"/>
                          <a:ea typeface="仿宋" panose="02010609060101010101" pitchFamily="49" charset="-122"/>
                          <a:cs typeface="黑体" panose="02010609060101010101" pitchFamily="49" charset="-122"/>
                        </a:rPr>
                        <a:t>指导教师工号</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effectLst/>
                          <a:latin typeface="Times New Roman" panose="02020603050405020304" pitchFamily="18" charset="0"/>
                          <a:ea typeface="仿宋" panose="02010609060101010101" pitchFamily="49" charset="-122"/>
                          <a:cs typeface="黑体" panose="02010609060101010101" pitchFamily="49" charset="-122"/>
                        </a:rPr>
                        <a:t>指导教师姓名</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effectLst/>
                          <a:latin typeface="Times New Roman" panose="02020603050405020304" pitchFamily="18" charset="0"/>
                          <a:ea typeface="仿宋" panose="02010609060101010101" pitchFamily="49" charset="-122"/>
                          <a:cs typeface="黑体" panose="02010609060101010101" pitchFamily="49" charset="-122"/>
                        </a:rPr>
                        <a:t>指导本专业参加教育实践师范生数</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effectLst/>
                          <a:highlight>
                            <a:srgbClr val="FFFF00"/>
                          </a:highlight>
                          <a:latin typeface="Times New Roman" panose="02020603050405020304" pitchFamily="18" charset="0"/>
                          <a:ea typeface="仿宋" panose="02010609060101010101" pitchFamily="49" charset="-122"/>
                          <a:cs typeface="黑体" panose="02010609060101010101" pitchFamily="49" charset="-122"/>
                        </a:rPr>
                        <a:t>实践类型</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effectLst/>
                          <a:latin typeface="Times New Roman" panose="02020603050405020304" pitchFamily="18" charset="0"/>
                          <a:ea typeface="仿宋" panose="02010609060101010101" pitchFamily="49" charset="-122"/>
                          <a:cs typeface="黑体" panose="02010609060101010101" pitchFamily="49" charset="-122"/>
                        </a:rPr>
                        <a:t>年级</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effectLst/>
                          <a:latin typeface="Times New Roman" panose="02020603050405020304" pitchFamily="18" charset="0"/>
                          <a:ea typeface="仿宋" panose="02010609060101010101" pitchFamily="49" charset="-122"/>
                          <a:cs typeface="黑体" panose="02010609060101010101" pitchFamily="49" charset="-122"/>
                        </a:rPr>
                        <a:t>周数</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73132486"/>
                  </a:ext>
                </a:extLst>
              </a:tr>
              <a:tr h="448782">
                <a:tc>
                  <a:txBody>
                    <a:bodyPr/>
                    <a:lstStyle/>
                    <a:p>
                      <a:pPr algn="ctr">
                        <a:spcAft>
                          <a:spcPts val="0"/>
                        </a:spcAft>
                      </a:pPr>
                      <a:r>
                        <a:rPr lang="en-US" sz="1600" b="1"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effectLst/>
                          <a:highlight>
                            <a:srgbClr val="FFFF00"/>
                          </a:highlight>
                          <a:latin typeface="Times New Roman" panose="02020603050405020304" pitchFamily="18" charset="0"/>
                          <a:ea typeface="仿宋" panose="02010609060101010101" pitchFamily="49" charset="-122"/>
                          <a:cs typeface="黑体" panose="02010609060101010101" pitchFamily="49" charset="-122"/>
                        </a:rPr>
                        <a:t>下拉选择</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05226205"/>
                  </a:ext>
                </a:extLst>
              </a:tr>
              <a:tr h="747310">
                <a:tc>
                  <a:txBody>
                    <a:bodyPr/>
                    <a:lstStyle/>
                    <a:p>
                      <a:pPr algn="ctr">
                        <a:spcAft>
                          <a:spcPts val="0"/>
                        </a:spcAft>
                      </a:pPr>
                      <a:r>
                        <a:rPr lang="en-US" sz="1600" b="1" kern="100">
                          <a:effectLst/>
                          <a:latin typeface="Times New Roman" panose="02020603050405020304" pitchFamily="18" charset="0"/>
                          <a:ea typeface="仿宋" panose="02010609060101010101" pitchFamily="49" charset="-122"/>
                          <a:cs typeface="黑体" panose="02010609060101010101" pitchFamily="49" charset="-122"/>
                        </a:rPr>
                        <a:t>12101</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effectLst/>
                          <a:latin typeface="Times New Roman" panose="02020603050405020304" pitchFamily="18" charset="0"/>
                          <a:ea typeface="仿宋" panose="02010609060101010101" pitchFamily="49" charset="-122"/>
                          <a:cs typeface="黑体" panose="02010609060101010101" pitchFamily="49" charset="-122"/>
                        </a:rPr>
                        <a:t>体育教育</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effectLst/>
                          <a:latin typeface="Times New Roman" panose="02020603050405020304" pitchFamily="18" charset="0"/>
                          <a:ea typeface="仿宋" panose="02010609060101010101" pitchFamily="49" charset="-122"/>
                          <a:cs typeface="黑体" panose="02010609060101010101" pitchFamily="49" charset="-122"/>
                        </a:rPr>
                        <a:t>0101001;0101002;0101003;0101004</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effectLst/>
                          <a:latin typeface="Times New Roman" panose="02020603050405020304" pitchFamily="18" charset="0"/>
                          <a:ea typeface="仿宋" panose="02010609060101010101" pitchFamily="49" charset="-122"/>
                          <a:cs typeface="黑体" panose="02010609060101010101" pitchFamily="49" charset="-122"/>
                        </a:rPr>
                        <a:t>王一</a:t>
                      </a:r>
                      <a:r>
                        <a:rPr lang="en-US" sz="1600" b="1" kern="100">
                          <a:effectLst/>
                          <a:latin typeface="Times New Roman" panose="02020603050405020304" pitchFamily="18" charset="0"/>
                          <a:ea typeface="仿宋" panose="02010609060101010101" pitchFamily="49" charset="-122"/>
                          <a:cs typeface="黑体" panose="02010609060101010101" pitchFamily="49" charset="-122"/>
                        </a:rPr>
                        <a:t>;</a:t>
                      </a:r>
                      <a:r>
                        <a:rPr lang="zh-CN" sz="1600" b="1" kern="100">
                          <a:effectLst/>
                          <a:latin typeface="Times New Roman" panose="02020603050405020304" pitchFamily="18" charset="0"/>
                          <a:ea typeface="仿宋" panose="02010609060101010101" pitchFamily="49" charset="-122"/>
                          <a:cs typeface="黑体" panose="02010609060101010101" pitchFamily="49" charset="-122"/>
                        </a:rPr>
                        <a:t>赵小</a:t>
                      </a:r>
                      <a:r>
                        <a:rPr lang="en-US" sz="1600" b="1" kern="100">
                          <a:effectLst/>
                          <a:latin typeface="Times New Roman" panose="02020603050405020304" pitchFamily="18" charset="0"/>
                          <a:ea typeface="仿宋" panose="02010609060101010101" pitchFamily="49" charset="-122"/>
                          <a:cs typeface="黑体" panose="02010609060101010101" pitchFamily="49" charset="-122"/>
                        </a:rPr>
                        <a:t>;</a:t>
                      </a:r>
                      <a:r>
                        <a:rPr lang="zh-CN" sz="1600" b="1" kern="100">
                          <a:effectLst/>
                          <a:latin typeface="Times New Roman" panose="02020603050405020304" pitchFamily="18" charset="0"/>
                          <a:ea typeface="仿宋" panose="02010609060101010101" pitchFamily="49" charset="-122"/>
                          <a:cs typeface="黑体" panose="02010609060101010101" pitchFamily="49" charset="-122"/>
                        </a:rPr>
                        <a:t>张二</a:t>
                      </a:r>
                      <a:r>
                        <a:rPr lang="en-US" sz="1600" b="1" kern="100">
                          <a:effectLst/>
                          <a:latin typeface="Times New Roman" panose="02020603050405020304" pitchFamily="18" charset="0"/>
                          <a:ea typeface="仿宋" panose="02010609060101010101" pitchFamily="49" charset="-122"/>
                          <a:cs typeface="黑体" panose="02010609060101010101" pitchFamily="49" charset="-122"/>
                        </a:rPr>
                        <a:t>;</a:t>
                      </a:r>
                      <a:r>
                        <a:rPr lang="zh-CN" sz="1600" b="1" kern="100">
                          <a:effectLst/>
                          <a:latin typeface="Times New Roman" panose="02020603050405020304" pitchFamily="18" charset="0"/>
                          <a:ea typeface="仿宋" panose="02010609060101010101" pitchFamily="49" charset="-122"/>
                          <a:cs typeface="黑体" panose="02010609060101010101" pitchFamily="49" charset="-122"/>
                        </a:rPr>
                        <a:t>黄大</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effectLst/>
                          <a:latin typeface="Times New Roman" panose="02020603050405020304" pitchFamily="18" charset="0"/>
                          <a:ea typeface="仿宋" panose="02010609060101010101" pitchFamily="49" charset="-122"/>
                          <a:cs typeface="黑体" panose="02010609060101010101" pitchFamily="49" charset="-122"/>
                        </a:rPr>
                        <a:t>40</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effectLst/>
                          <a:highlight>
                            <a:srgbClr val="FFFF00"/>
                          </a:highlight>
                          <a:latin typeface="Times New Roman" panose="02020603050405020304" pitchFamily="18" charset="0"/>
                          <a:ea typeface="仿宋" panose="02010609060101010101" pitchFamily="49" charset="-122"/>
                          <a:cs typeface="黑体" panose="02010609060101010101" pitchFamily="49" charset="-122"/>
                        </a:rPr>
                        <a:t>实习</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effectLst/>
                          <a:latin typeface="Times New Roman" panose="02020603050405020304" pitchFamily="18" charset="0"/>
                          <a:ea typeface="仿宋" panose="02010609060101010101" pitchFamily="49" charset="-122"/>
                          <a:cs typeface="黑体" panose="02010609060101010101" pitchFamily="49" charset="-122"/>
                        </a:rPr>
                        <a:t>2017</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effectLst/>
                          <a:latin typeface="Times New Roman" panose="02020603050405020304" pitchFamily="18" charset="0"/>
                          <a:ea typeface="仿宋" panose="02010609060101010101" pitchFamily="49" charset="-122"/>
                          <a:cs typeface="黑体" panose="02010609060101010101" pitchFamily="49" charset="-122"/>
                        </a:rPr>
                        <a:t>12</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65793467"/>
                  </a:ext>
                </a:extLst>
              </a:tr>
              <a:tr h="498207">
                <a:tc>
                  <a:txBody>
                    <a:bodyPr/>
                    <a:lstStyle/>
                    <a:p>
                      <a:pPr algn="ctr">
                        <a:spcAft>
                          <a:spcPts val="0"/>
                        </a:spcAft>
                      </a:pPr>
                      <a:r>
                        <a:rPr lang="en-US" sz="1600" b="1" kern="100">
                          <a:effectLst/>
                          <a:latin typeface="Times New Roman" panose="02020603050405020304" pitchFamily="18" charset="0"/>
                          <a:ea typeface="仿宋" panose="02010609060101010101" pitchFamily="49" charset="-122"/>
                          <a:cs typeface="黑体" panose="02010609060101010101" pitchFamily="49" charset="-122"/>
                        </a:rPr>
                        <a:t>12101</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effectLst/>
                          <a:latin typeface="Times New Roman" panose="02020603050405020304" pitchFamily="18" charset="0"/>
                          <a:ea typeface="仿宋" panose="02010609060101010101" pitchFamily="49" charset="-122"/>
                          <a:cs typeface="黑体" panose="02010609060101010101" pitchFamily="49" charset="-122"/>
                        </a:rPr>
                        <a:t>体育教育</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effectLst/>
                          <a:latin typeface="Times New Roman" panose="02020603050405020304" pitchFamily="18" charset="0"/>
                          <a:ea typeface="仿宋" panose="02010609060101010101" pitchFamily="49" charset="-122"/>
                          <a:cs typeface="黑体" panose="02010609060101010101" pitchFamily="49" charset="-122"/>
                        </a:rPr>
                        <a:t>0101001;0101002;0101004</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effectLst/>
                          <a:latin typeface="Times New Roman" panose="02020603050405020304" pitchFamily="18" charset="0"/>
                          <a:ea typeface="仿宋" panose="02010609060101010101" pitchFamily="49" charset="-122"/>
                          <a:cs typeface="黑体" panose="02010609060101010101" pitchFamily="49" charset="-122"/>
                        </a:rPr>
                        <a:t>王一</a:t>
                      </a:r>
                      <a:r>
                        <a:rPr lang="en-US" sz="1600" b="1" kern="100">
                          <a:effectLst/>
                          <a:latin typeface="Times New Roman" panose="02020603050405020304" pitchFamily="18" charset="0"/>
                          <a:ea typeface="仿宋" panose="02010609060101010101" pitchFamily="49" charset="-122"/>
                          <a:cs typeface="黑体" panose="02010609060101010101" pitchFamily="49" charset="-122"/>
                        </a:rPr>
                        <a:t>;</a:t>
                      </a:r>
                      <a:r>
                        <a:rPr lang="zh-CN" sz="1600" b="1" kern="100">
                          <a:effectLst/>
                          <a:latin typeface="Times New Roman" panose="02020603050405020304" pitchFamily="18" charset="0"/>
                          <a:ea typeface="仿宋" panose="02010609060101010101" pitchFamily="49" charset="-122"/>
                          <a:cs typeface="黑体" panose="02010609060101010101" pitchFamily="49" charset="-122"/>
                        </a:rPr>
                        <a:t>赵小</a:t>
                      </a:r>
                      <a:r>
                        <a:rPr lang="en-US" sz="1600" b="1" kern="100">
                          <a:effectLst/>
                          <a:latin typeface="Times New Roman" panose="02020603050405020304" pitchFamily="18" charset="0"/>
                          <a:ea typeface="仿宋" panose="02010609060101010101" pitchFamily="49" charset="-122"/>
                          <a:cs typeface="黑体" panose="02010609060101010101" pitchFamily="49" charset="-122"/>
                        </a:rPr>
                        <a:t>;</a:t>
                      </a:r>
                      <a:r>
                        <a:rPr lang="zh-CN" sz="1600" b="1" kern="100">
                          <a:effectLst/>
                          <a:latin typeface="Times New Roman" panose="02020603050405020304" pitchFamily="18" charset="0"/>
                          <a:ea typeface="仿宋" panose="02010609060101010101" pitchFamily="49" charset="-122"/>
                          <a:cs typeface="黑体" panose="02010609060101010101" pitchFamily="49" charset="-122"/>
                        </a:rPr>
                        <a:t>黄大</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effectLst/>
                          <a:latin typeface="Times New Roman" panose="02020603050405020304" pitchFamily="18" charset="0"/>
                          <a:ea typeface="仿宋" panose="02010609060101010101" pitchFamily="49" charset="-122"/>
                          <a:cs typeface="黑体" panose="02010609060101010101" pitchFamily="49" charset="-122"/>
                        </a:rPr>
                        <a:t>40</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effectLst/>
                          <a:highlight>
                            <a:srgbClr val="FFFF00"/>
                          </a:highlight>
                          <a:latin typeface="Times New Roman" panose="02020603050405020304" pitchFamily="18" charset="0"/>
                          <a:ea typeface="仿宋" panose="02010609060101010101" pitchFamily="49" charset="-122"/>
                          <a:cs typeface="黑体" panose="02010609060101010101" pitchFamily="49" charset="-122"/>
                        </a:rPr>
                        <a:t>研习</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effectLst/>
                          <a:latin typeface="Times New Roman" panose="02020603050405020304" pitchFamily="18" charset="0"/>
                          <a:ea typeface="仿宋" panose="02010609060101010101" pitchFamily="49" charset="-122"/>
                          <a:cs typeface="黑体" panose="02010609060101010101" pitchFamily="49" charset="-122"/>
                        </a:rPr>
                        <a:t>2017</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a:effectLst/>
                          <a:latin typeface="Times New Roman" panose="02020603050405020304" pitchFamily="18" charset="0"/>
                          <a:ea typeface="仿宋" panose="02010609060101010101" pitchFamily="49" charset="-122"/>
                          <a:cs typeface="黑体" panose="02010609060101010101" pitchFamily="49" charset="-122"/>
                        </a:rPr>
                        <a:t>2</a:t>
                      </a:r>
                      <a:endParaRPr lang="zh-CN" sz="16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35702900"/>
                  </a:ext>
                </a:extLst>
              </a:tr>
            </a:tbl>
          </a:graphicData>
        </a:graphic>
      </p:graphicFrame>
    </p:spTree>
    <p:extLst>
      <p:ext uri="{BB962C8B-B14F-4D97-AF65-F5344CB8AC3E}">
        <p14:creationId xmlns:p14="http://schemas.microsoft.com/office/powerpoint/2010/main" val="10953153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
            <a:ext cx="10572781" cy="1405641"/>
          </a:xfrm>
          <a:prstGeom prst="rect">
            <a:avLst/>
          </a:prstGeom>
          <a:noFill/>
        </p:spPr>
        <p:txBody>
          <a:bodyPr wrap="square" lIns="91440" tIns="45720" rIns="91440" bIns="45720" rtlCol="0">
            <a:spAutoFit/>
          </a:bodyPr>
          <a:lstStyle/>
          <a:p>
            <a:r>
              <a:rPr lang="en-US" altLang="zh-CN" sz="4267" dirty="0">
                <a:solidFill>
                  <a:srgbClr val="0033CC"/>
                </a:solidFill>
                <a:latin typeface="Times New Roman" panose="02020603050405020304" pitchFamily="18" charset="0"/>
                <a:ea typeface="仿宋" panose="02010609060101010101" pitchFamily="49" charset="-122"/>
              </a:rPr>
              <a:t>SF-12 </a:t>
            </a:r>
            <a:r>
              <a:rPr lang="zh-CN" altLang="en-US" sz="4267" dirty="0">
                <a:solidFill>
                  <a:srgbClr val="0033CC"/>
                </a:solidFill>
                <a:latin typeface="Times New Roman" panose="02020603050405020304" pitchFamily="18" charset="0"/>
                <a:ea typeface="仿宋" panose="02010609060101010101" pitchFamily="49" charset="-122"/>
              </a:rPr>
              <a:t>师范类专业非本科学生数量基本情况</a:t>
            </a:r>
          </a:p>
          <a:p>
            <a:r>
              <a:rPr lang="en-US" altLang="zh-CN" sz="4267" dirty="0">
                <a:solidFill>
                  <a:srgbClr val="0033CC"/>
                </a:solidFill>
                <a:latin typeface="Times New Roman" panose="02020603050405020304" pitchFamily="18" charset="0"/>
                <a:ea typeface="仿宋" panose="02010609060101010101" pitchFamily="49" charset="-122"/>
              </a:rPr>
              <a:t> </a:t>
            </a:r>
            <a:endParaRPr lang="zh-CN" altLang="en-US" sz="4267" dirty="0">
              <a:solidFill>
                <a:srgbClr val="0033CC"/>
              </a:solidFill>
              <a:latin typeface="Times New Roman" panose="02020603050405020304" pitchFamily="18" charset="0"/>
              <a:ea typeface="仿宋" panose="02010609060101010101" pitchFamily="49" charset="-122"/>
            </a:endParaRPr>
          </a:p>
        </p:txBody>
      </p:sp>
      <p:sp>
        <p:nvSpPr>
          <p:cNvPr id="9" name="矩形 8"/>
          <p:cNvSpPr/>
          <p:nvPr/>
        </p:nvSpPr>
        <p:spPr>
          <a:xfrm>
            <a:off x="761964" y="3441680"/>
            <a:ext cx="10357945" cy="3348994"/>
          </a:xfrm>
          <a:prstGeom prst="rect">
            <a:avLst/>
          </a:prstGeom>
        </p:spPr>
        <p:txBody>
          <a:bodyPr wrap="square" lIns="91440" tIns="45720" rIns="91440" bIns="45720">
            <a:spAutoFit/>
          </a:bodyPr>
          <a:lstStyle/>
          <a:p>
            <a:pPr marL="457189" indent="-457189" algn="just">
              <a:lnSpc>
                <a:spcPct val="150000"/>
              </a:lnSpc>
              <a:buFont typeface="Wingdings" panose="05000000000000000000" pitchFamily="2" charset="2"/>
              <a:buChar char="n"/>
              <a:defRPr/>
            </a:pPr>
            <a:r>
              <a:rPr lang="zh-CN" altLang="en-US" sz="2400" dirty="0">
                <a:latin typeface="Times New Roman" panose="02020603050405020304" pitchFamily="18" charset="0"/>
                <a:ea typeface="仿宋" panose="02010609060101010101" pitchFamily="49" charset="-122"/>
              </a:rPr>
              <a:t>统计的是师范类专业在校注册具有本校学籍的非本科学生数据。</a:t>
            </a:r>
            <a:endParaRPr lang="en-US" altLang="zh-CN" sz="2400" dirty="0">
              <a:latin typeface="Times New Roman" panose="02020603050405020304" pitchFamily="18" charset="0"/>
              <a:ea typeface="仿宋" panose="02010609060101010101" pitchFamily="49" charset="-122"/>
            </a:endParaRPr>
          </a:p>
          <a:p>
            <a:pPr marL="457189" indent="-457189" algn="just">
              <a:lnSpc>
                <a:spcPct val="150000"/>
              </a:lnSpc>
              <a:buFont typeface="Wingdings" panose="05000000000000000000" pitchFamily="2" charset="2"/>
              <a:buChar char="n"/>
              <a:defRPr/>
            </a:pPr>
            <a:endParaRPr lang="en-US" altLang="zh-CN" sz="2400" dirty="0">
              <a:latin typeface="Times New Roman" panose="02020603050405020304" pitchFamily="18" charset="0"/>
              <a:ea typeface="仿宋" panose="02010609060101010101" pitchFamily="49" charset="-122"/>
            </a:endParaRPr>
          </a:p>
          <a:p>
            <a:pPr marL="457189" indent="-457189" algn="just">
              <a:lnSpc>
                <a:spcPct val="150000"/>
              </a:lnSpc>
              <a:buFont typeface="Wingdings" panose="05000000000000000000" pitchFamily="2" charset="2"/>
              <a:buChar char="n"/>
              <a:defRPr/>
            </a:pPr>
            <a:r>
              <a:rPr lang="zh-CN" altLang="en-US" sz="2400" dirty="0">
                <a:latin typeface="Times New Roman" panose="02020603050405020304" pitchFamily="18" charset="0"/>
                <a:ea typeface="仿宋" panose="02010609060101010101" pitchFamily="49" charset="-122"/>
              </a:rPr>
              <a:t>采集目的：按照师范类专业认证实施办法，用于计算师范类专业折合在校生数</a:t>
            </a:r>
            <a:endParaRPr lang="en-US" altLang="zh-CN" sz="2400" dirty="0">
              <a:latin typeface="Times New Roman" panose="02020603050405020304" pitchFamily="18" charset="0"/>
              <a:ea typeface="仿宋" panose="02010609060101010101" pitchFamily="49" charset="-122"/>
            </a:endParaRPr>
          </a:p>
          <a:p>
            <a:pPr marL="457189" indent="-457189" algn="just">
              <a:lnSpc>
                <a:spcPct val="150000"/>
              </a:lnSpc>
              <a:buFont typeface="Wingdings" panose="05000000000000000000" pitchFamily="2" charset="2"/>
              <a:buChar char="n"/>
              <a:defRPr/>
            </a:pPr>
            <a:endParaRPr lang="en-US" altLang="zh-CN" sz="2400" dirty="0" bmk="_Toc392188109">
              <a:solidFill>
                <a:srgbClr val="FF0000"/>
              </a:solidFill>
              <a:latin typeface="Times New Roman" panose="02020603050405020304" pitchFamily="18" charset="0"/>
              <a:ea typeface="仿宋" panose="02010609060101010101" pitchFamily="49" charset="-122"/>
              <a:cs typeface="楷体" panose="02010609060101010101" pitchFamily="49" charset="-122"/>
            </a:endParaRPr>
          </a:p>
          <a:p>
            <a:pPr marL="457189" indent="-457189" algn="just">
              <a:lnSpc>
                <a:spcPct val="150000"/>
              </a:lnSpc>
              <a:buFont typeface="Wingdings" panose="05000000000000000000" pitchFamily="2" charset="2"/>
              <a:buChar char="n"/>
              <a:defRPr/>
            </a:pPr>
            <a:endParaRPr lang="en-US" altLang="zh-CN" sz="2400" dirty="0" bmk="_Toc392188109">
              <a:solidFill>
                <a:srgbClr val="FF0000"/>
              </a:solidFill>
              <a:latin typeface="Times New Roman" panose="02020603050405020304" pitchFamily="18" charset="0"/>
              <a:ea typeface="仿宋" panose="02010609060101010101" pitchFamily="49" charset="-122"/>
              <a:cs typeface="楷体" panose="02010609060101010101" pitchFamily="49" charset="-122"/>
            </a:endParaRPr>
          </a:p>
        </p:txBody>
      </p:sp>
      <p:graphicFrame>
        <p:nvGraphicFramePr>
          <p:cNvPr id="3" name="表格 2">
            <a:extLst>
              <a:ext uri="{FF2B5EF4-FFF2-40B4-BE49-F238E27FC236}">
                <a16:creationId xmlns:a16="http://schemas.microsoft.com/office/drawing/2014/main" xmlns="" id="{1275E45F-3D87-49F2-83A0-1545D058F488}"/>
              </a:ext>
            </a:extLst>
          </p:cNvPr>
          <p:cNvGraphicFramePr>
            <a:graphicFrameLocks noGrp="1"/>
          </p:cNvGraphicFramePr>
          <p:nvPr>
            <p:extLst>
              <p:ext uri="{D42A27DB-BD31-4B8C-83A1-F6EECF244321}">
                <p14:modId xmlns:p14="http://schemas.microsoft.com/office/powerpoint/2010/main" val="1257691971"/>
              </p:ext>
            </p:extLst>
          </p:nvPr>
        </p:nvGraphicFramePr>
        <p:xfrm>
          <a:off x="1360211" y="797311"/>
          <a:ext cx="9212571" cy="2197678"/>
        </p:xfrm>
        <a:graphic>
          <a:graphicData uri="http://schemas.openxmlformats.org/drawingml/2006/table">
            <a:tbl>
              <a:tblPr firstRow="1" firstCol="1" bandRow="1"/>
              <a:tblGrid>
                <a:gridCol w="673491">
                  <a:extLst>
                    <a:ext uri="{9D8B030D-6E8A-4147-A177-3AD203B41FA5}">
                      <a16:colId xmlns:a16="http://schemas.microsoft.com/office/drawing/2014/main" xmlns="" val="339094571"/>
                    </a:ext>
                  </a:extLst>
                </a:gridCol>
                <a:gridCol w="672789">
                  <a:extLst>
                    <a:ext uri="{9D8B030D-6E8A-4147-A177-3AD203B41FA5}">
                      <a16:colId xmlns:a16="http://schemas.microsoft.com/office/drawing/2014/main" xmlns="" val="2680883560"/>
                    </a:ext>
                  </a:extLst>
                </a:gridCol>
                <a:gridCol w="690346">
                  <a:extLst>
                    <a:ext uri="{9D8B030D-6E8A-4147-A177-3AD203B41FA5}">
                      <a16:colId xmlns:a16="http://schemas.microsoft.com/office/drawing/2014/main" xmlns="" val="4007253659"/>
                    </a:ext>
                  </a:extLst>
                </a:gridCol>
                <a:gridCol w="673491">
                  <a:extLst>
                    <a:ext uri="{9D8B030D-6E8A-4147-A177-3AD203B41FA5}">
                      <a16:colId xmlns:a16="http://schemas.microsoft.com/office/drawing/2014/main" xmlns="" val="3279186220"/>
                    </a:ext>
                  </a:extLst>
                </a:gridCol>
                <a:gridCol w="673491">
                  <a:extLst>
                    <a:ext uri="{9D8B030D-6E8A-4147-A177-3AD203B41FA5}">
                      <a16:colId xmlns:a16="http://schemas.microsoft.com/office/drawing/2014/main" xmlns="" val="1648848620"/>
                    </a:ext>
                  </a:extLst>
                </a:gridCol>
                <a:gridCol w="351143">
                  <a:extLst>
                    <a:ext uri="{9D8B030D-6E8A-4147-A177-3AD203B41FA5}">
                      <a16:colId xmlns:a16="http://schemas.microsoft.com/office/drawing/2014/main" xmlns="" val="1993509089"/>
                    </a:ext>
                  </a:extLst>
                </a:gridCol>
                <a:gridCol w="363081">
                  <a:extLst>
                    <a:ext uri="{9D8B030D-6E8A-4147-A177-3AD203B41FA5}">
                      <a16:colId xmlns:a16="http://schemas.microsoft.com/office/drawing/2014/main" xmlns="" val="3492500456"/>
                    </a:ext>
                  </a:extLst>
                </a:gridCol>
                <a:gridCol w="179785">
                  <a:extLst>
                    <a:ext uri="{9D8B030D-6E8A-4147-A177-3AD203B41FA5}">
                      <a16:colId xmlns:a16="http://schemas.microsoft.com/office/drawing/2014/main" xmlns="" val="1391906443"/>
                    </a:ext>
                  </a:extLst>
                </a:gridCol>
                <a:gridCol w="876452">
                  <a:extLst>
                    <a:ext uri="{9D8B030D-6E8A-4147-A177-3AD203B41FA5}">
                      <a16:colId xmlns:a16="http://schemas.microsoft.com/office/drawing/2014/main" xmlns="" val="44437391"/>
                    </a:ext>
                  </a:extLst>
                </a:gridCol>
                <a:gridCol w="673491">
                  <a:extLst>
                    <a:ext uri="{9D8B030D-6E8A-4147-A177-3AD203B41FA5}">
                      <a16:colId xmlns:a16="http://schemas.microsoft.com/office/drawing/2014/main" xmlns="" val="568422117"/>
                    </a:ext>
                  </a:extLst>
                </a:gridCol>
                <a:gridCol w="673491">
                  <a:extLst>
                    <a:ext uri="{9D8B030D-6E8A-4147-A177-3AD203B41FA5}">
                      <a16:colId xmlns:a16="http://schemas.microsoft.com/office/drawing/2014/main" xmlns="" val="3577349100"/>
                    </a:ext>
                  </a:extLst>
                </a:gridCol>
                <a:gridCol w="673491">
                  <a:extLst>
                    <a:ext uri="{9D8B030D-6E8A-4147-A177-3AD203B41FA5}">
                      <a16:colId xmlns:a16="http://schemas.microsoft.com/office/drawing/2014/main" xmlns="" val="2408467765"/>
                    </a:ext>
                  </a:extLst>
                </a:gridCol>
                <a:gridCol w="705093">
                  <a:extLst>
                    <a:ext uri="{9D8B030D-6E8A-4147-A177-3AD203B41FA5}">
                      <a16:colId xmlns:a16="http://schemas.microsoft.com/office/drawing/2014/main" xmlns="" val="2954872306"/>
                    </a:ext>
                  </a:extLst>
                </a:gridCol>
                <a:gridCol w="673491">
                  <a:extLst>
                    <a:ext uri="{9D8B030D-6E8A-4147-A177-3AD203B41FA5}">
                      <a16:colId xmlns:a16="http://schemas.microsoft.com/office/drawing/2014/main" xmlns="" val="3148336573"/>
                    </a:ext>
                  </a:extLst>
                </a:gridCol>
                <a:gridCol w="659445">
                  <a:extLst>
                    <a:ext uri="{9D8B030D-6E8A-4147-A177-3AD203B41FA5}">
                      <a16:colId xmlns:a16="http://schemas.microsoft.com/office/drawing/2014/main" xmlns="" val="367529400"/>
                    </a:ext>
                  </a:extLst>
                </a:gridCol>
              </a:tblGrid>
              <a:tr h="520744">
                <a:tc rowSpan="2">
                  <a:txBody>
                    <a:bodyPr/>
                    <a:lstStyle/>
                    <a:p>
                      <a:pPr algn="ctr">
                        <a:spcAft>
                          <a:spcPts val="0"/>
                        </a:spcAft>
                      </a:pPr>
                      <a:r>
                        <a:rPr lang="zh-CN" sz="105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校内专业代码</a:t>
                      </a:r>
                      <a:endParaRPr lang="zh-CN" sz="105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105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校内专业名称</a:t>
                      </a:r>
                      <a:endParaRPr lang="zh-CN" sz="105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105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普通高职（含专科）学生数</a:t>
                      </a:r>
                      <a:endParaRPr lang="zh-CN" sz="105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105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硕士研究生数</a:t>
                      </a:r>
                      <a:endParaRPr lang="zh-CN" sz="105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105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博士研究生数</a:t>
                      </a:r>
                      <a:endParaRPr lang="zh-CN" sz="105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zh-CN" sz="1050" b="1" kern="100">
                          <a:solidFill>
                            <a:srgbClr val="000000"/>
                          </a:solidFill>
                          <a:effectLst/>
                          <a:highlight>
                            <a:srgbClr val="FFFF00"/>
                          </a:highlight>
                          <a:latin typeface="Times New Roman" panose="02020603050405020304" pitchFamily="18" charset="0"/>
                          <a:ea typeface="仿宋" panose="02010609060101010101" pitchFamily="49" charset="-122"/>
                          <a:cs typeface="Times New Roman" panose="02020603050405020304" pitchFamily="18" charset="0"/>
                        </a:rPr>
                        <a:t>留学生数</a:t>
                      </a:r>
                      <a:endParaRPr lang="zh-CN" sz="105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rowSpan="2">
                  <a:txBody>
                    <a:bodyPr/>
                    <a:lstStyle/>
                    <a:p>
                      <a:pPr algn="ctr">
                        <a:spcAft>
                          <a:spcPts val="0"/>
                        </a:spcAft>
                      </a:pPr>
                      <a:r>
                        <a:rPr lang="zh-CN" sz="105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普通预科生数</a:t>
                      </a:r>
                      <a:endParaRPr lang="zh-CN" sz="105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1050" b="1" kern="100">
                          <a:solidFill>
                            <a:srgbClr val="000000"/>
                          </a:solidFill>
                          <a:effectLst/>
                          <a:highlight>
                            <a:srgbClr val="FFFF00"/>
                          </a:highlight>
                          <a:latin typeface="Times New Roman" panose="02020603050405020304" pitchFamily="18" charset="0"/>
                          <a:ea typeface="仿宋" panose="02010609060101010101" pitchFamily="49" charset="-122"/>
                          <a:cs typeface="Times New Roman" panose="02020603050405020304" pitchFamily="18" charset="0"/>
                        </a:rPr>
                        <a:t>中职在校生</a:t>
                      </a:r>
                      <a:endParaRPr lang="zh-CN" sz="105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105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进修生数</a:t>
                      </a:r>
                      <a:endParaRPr lang="zh-CN" sz="105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1050" b="1" kern="100">
                          <a:effectLst/>
                          <a:latin typeface="Times New Roman" panose="02020603050405020304" pitchFamily="18" charset="0"/>
                          <a:ea typeface="仿宋" panose="02010609060101010101" pitchFamily="49" charset="-122"/>
                          <a:cs typeface="仿宋" panose="02010609060101010101" pitchFamily="49" charset="-122"/>
                        </a:rPr>
                        <a:t>成人脱产学生数</a:t>
                      </a:r>
                      <a:endParaRPr lang="zh-CN" sz="105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1050" b="1" kern="100">
                          <a:effectLst/>
                          <a:latin typeface="Times New Roman" panose="02020603050405020304" pitchFamily="18" charset="0"/>
                          <a:ea typeface="仿宋" panose="02010609060101010101" pitchFamily="49" charset="-122"/>
                          <a:cs typeface="仿宋" panose="02010609060101010101" pitchFamily="49" charset="-122"/>
                        </a:rPr>
                        <a:t>夜大（业余）学生数</a:t>
                      </a:r>
                      <a:endParaRPr lang="zh-CN" sz="105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1050" b="1" kern="100">
                          <a:effectLst/>
                          <a:latin typeface="Times New Roman" panose="02020603050405020304" pitchFamily="18" charset="0"/>
                          <a:ea typeface="仿宋" panose="02010609060101010101" pitchFamily="49" charset="-122"/>
                          <a:cs typeface="仿宋" panose="02010609060101010101" pitchFamily="49" charset="-122"/>
                        </a:rPr>
                        <a:t>函授学</a:t>
                      </a:r>
                      <a:endParaRPr lang="zh-CN" sz="1050" kern="100">
                        <a:effectLst/>
                        <a:latin typeface="Times New Roman" panose="02020603050405020304" pitchFamily="18" charset="0"/>
                        <a:ea typeface="仿宋" panose="02010609060101010101" pitchFamily="49" charset="-122"/>
                        <a:cs typeface="黑体" panose="02010609060101010101" pitchFamily="49" charset="-122"/>
                      </a:endParaRPr>
                    </a:p>
                    <a:p>
                      <a:pPr algn="ctr">
                        <a:spcAft>
                          <a:spcPts val="0"/>
                        </a:spcAft>
                      </a:pPr>
                      <a:r>
                        <a:rPr lang="zh-CN" sz="1050" b="1" kern="100">
                          <a:effectLst/>
                          <a:latin typeface="Times New Roman" panose="02020603050405020304" pitchFamily="18" charset="0"/>
                          <a:ea typeface="仿宋" panose="02010609060101010101" pitchFamily="49" charset="-122"/>
                          <a:cs typeface="仿宋" panose="02010609060101010101" pitchFamily="49" charset="-122"/>
                        </a:rPr>
                        <a:t>生数</a:t>
                      </a:r>
                      <a:endParaRPr lang="zh-CN" sz="105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1050" b="1" kern="100">
                          <a:effectLst/>
                          <a:latin typeface="Times New Roman" panose="02020603050405020304" pitchFamily="18" charset="0"/>
                          <a:ea typeface="仿宋" panose="02010609060101010101" pitchFamily="49" charset="-122"/>
                          <a:cs typeface="仿宋" panose="02010609060101010101" pitchFamily="49" charset="-122"/>
                        </a:rPr>
                        <a:t>网络教育学生数</a:t>
                      </a:r>
                      <a:endParaRPr lang="zh-CN" sz="105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64827434"/>
                  </a:ext>
                </a:extLst>
              </a:tr>
              <a:tr h="115619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a:spcAft>
                          <a:spcPts val="0"/>
                        </a:spcAft>
                      </a:pPr>
                      <a:r>
                        <a:rPr lang="zh-CN" sz="1050" kern="100">
                          <a:solidFill>
                            <a:srgbClr val="000000"/>
                          </a:solidFill>
                          <a:effectLst/>
                          <a:highlight>
                            <a:srgbClr val="FFFF00"/>
                          </a:highlight>
                          <a:latin typeface="Times New Roman" panose="02020603050405020304" pitchFamily="18" charset="0"/>
                          <a:ea typeface="仿宋" panose="02010609060101010101" pitchFamily="49" charset="-122"/>
                          <a:cs typeface="Times New Roman" panose="02020603050405020304" pitchFamily="18" charset="0"/>
                        </a:rPr>
                        <a:t>本专科数</a:t>
                      </a:r>
                      <a:endParaRPr lang="zh-CN" sz="105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50" kern="100">
                          <a:solidFill>
                            <a:srgbClr val="000000"/>
                          </a:solidFill>
                          <a:effectLst/>
                          <a:highlight>
                            <a:srgbClr val="FFFF00"/>
                          </a:highlight>
                          <a:latin typeface="Times New Roman" panose="02020603050405020304" pitchFamily="18" charset="0"/>
                          <a:ea typeface="仿宋" panose="02010609060101010101" pitchFamily="49" charset="-122"/>
                          <a:cs typeface="Times New Roman" panose="02020603050405020304" pitchFamily="18" charset="0"/>
                        </a:rPr>
                        <a:t>硕士生数</a:t>
                      </a:r>
                      <a:endParaRPr lang="zh-CN" sz="105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50" kern="100">
                          <a:solidFill>
                            <a:srgbClr val="000000"/>
                          </a:solidFill>
                          <a:effectLst/>
                          <a:highlight>
                            <a:srgbClr val="FFFF00"/>
                          </a:highlight>
                          <a:latin typeface="Times New Roman" panose="02020603050405020304" pitchFamily="18" charset="0"/>
                          <a:ea typeface="仿宋" panose="02010609060101010101" pitchFamily="49" charset="-122"/>
                          <a:cs typeface="Times New Roman" panose="02020603050405020304" pitchFamily="18" charset="0"/>
                        </a:rPr>
                        <a:t>博士生数</a:t>
                      </a:r>
                      <a:endParaRPr lang="zh-CN" sz="105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xmlns="" val="2433105666"/>
                  </a:ext>
                </a:extLst>
              </a:tr>
              <a:tr h="520744">
                <a:tc>
                  <a:txBody>
                    <a:bodyPr/>
                    <a:lstStyle/>
                    <a:p>
                      <a:pPr algn="ctr">
                        <a:spcAft>
                          <a:spcPts val="0"/>
                        </a:spcAft>
                      </a:pPr>
                      <a:r>
                        <a:rPr lang="en-US" sz="105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05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05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05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05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05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3">
                  <a:txBody>
                    <a:bodyPr/>
                    <a:lstStyle/>
                    <a:p>
                      <a:pPr algn="ctr">
                        <a:spcAft>
                          <a:spcPts val="0"/>
                        </a:spcAft>
                      </a:pPr>
                      <a:r>
                        <a:rPr lang="en-US" sz="105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05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a:txBody>
                    <a:bodyPr/>
                    <a:lstStyle/>
                    <a:p>
                      <a:pPr algn="ctr">
                        <a:spcAft>
                          <a:spcPts val="0"/>
                        </a:spcAft>
                      </a:pPr>
                      <a:r>
                        <a:rPr lang="en-US" sz="105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05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05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05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05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05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05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dirty="0">
                          <a:solidFill>
                            <a:srgbClr val="000000"/>
                          </a:solidFill>
                          <a:effectLst/>
                          <a:latin typeface="Times New Roman" panose="02020603050405020304" pitchFamily="18" charset="0"/>
                          <a:ea typeface="仿宋" panose="02010609060101010101" pitchFamily="49" charset="-122"/>
                          <a:cs typeface="黑体" panose="02010609060101010101" pitchFamily="49" charset="-122"/>
                        </a:rPr>
                        <a:t> </a:t>
                      </a:r>
                      <a:endParaRPr lang="zh-CN" sz="105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84283503"/>
                  </a:ext>
                </a:extLst>
              </a:tr>
            </a:tbl>
          </a:graphicData>
        </a:graphic>
      </p:graphicFrame>
    </p:spTree>
    <p:extLst>
      <p:ext uri="{BB962C8B-B14F-4D97-AF65-F5344CB8AC3E}">
        <p14:creationId xmlns:p14="http://schemas.microsoft.com/office/powerpoint/2010/main" val="37559360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
            <a:ext cx="11177752" cy="1405641"/>
          </a:xfrm>
          <a:prstGeom prst="rect">
            <a:avLst/>
          </a:prstGeom>
          <a:noFill/>
        </p:spPr>
        <p:txBody>
          <a:bodyPr wrap="square" lIns="91440" tIns="45720" rIns="91440" bIns="45720" rtlCol="0">
            <a:spAutoFit/>
          </a:bodyPr>
          <a:lstStyle/>
          <a:p>
            <a:r>
              <a:rPr lang="en-US" altLang="zh-CN" sz="4267" dirty="0">
                <a:solidFill>
                  <a:srgbClr val="0033CC"/>
                </a:solidFill>
                <a:latin typeface="Times New Roman" panose="02020603050405020304" pitchFamily="18" charset="0"/>
                <a:ea typeface="仿宋" panose="02010609060101010101" pitchFamily="49" charset="-122"/>
              </a:rPr>
              <a:t>SF-13 </a:t>
            </a:r>
            <a:r>
              <a:rPr lang="zh-CN" altLang="en-US" sz="4267" dirty="0">
                <a:solidFill>
                  <a:srgbClr val="0033CC"/>
                </a:solidFill>
                <a:latin typeface="Times New Roman" panose="02020603050405020304" pitchFamily="18" charset="0"/>
                <a:ea typeface="仿宋" panose="02010609060101010101" pitchFamily="49" charset="-122"/>
              </a:rPr>
              <a:t>师范技能竞赛奖励情况（学年）</a:t>
            </a:r>
          </a:p>
          <a:p>
            <a:r>
              <a:rPr lang="en-US" altLang="zh-CN" sz="4267" dirty="0">
                <a:solidFill>
                  <a:srgbClr val="0033CC"/>
                </a:solidFill>
                <a:latin typeface="Times New Roman" panose="02020603050405020304" pitchFamily="18" charset="0"/>
                <a:ea typeface="仿宋" panose="02010609060101010101" pitchFamily="49" charset="-122"/>
              </a:rPr>
              <a:t> </a:t>
            </a:r>
            <a:endParaRPr lang="zh-CN" altLang="en-US" sz="4267" dirty="0">
              <a:solidFill>
                <a:srgbClr val="0033CC"/>
              </a:solidFill>
              <a:latin typeface="Times New Roman" panose="02020603050405020304" pitchFamily="18" charset="0"/>
              <a:ea typeface="仿宋" panose="02010609060101010101" pitchFamily="49" charset="-122"/>
            </a:endParaRPr>
          </a:p>
        </p:txBody>
      </p:sp>
      <p:sp>
        <p:nvSpPr>
          <p:cNvPr id="9" name="矩形 8"/>
          <p:cNvSpPr/>
          <p:nvPr/>
        </p:nvSpPr>
        <p:spPr>
          <a:xfrm>
            <a:off x="761963" y="3441680"/>
            <a:ext cx="10657491" cy="3348994"/>
          </a:xfrm>
          <a:prstGeom prst="rect">
            <a:avLst/>
          </a:prstGeom>
        </p:spPr>
        <p:txBody>
          <a:bodyPr wrap="square" lIns="91440" tIns="45720" rIns="91440" bIns="45720">
            <a:spAutoFit/>
          </a:bodyPr>
          <a:lstStyle/>
          <a:p>
            <a:pPr marL="457189" indent="-457189" algn="just">
              <a:lnSpc>
                <a:spcPct val="150000"/>
              </a:lnSpc>
              <a:buFont typeface="Wingdings" panose="05000000000000000000" pitchFamily="2" charset="2"/>
              <a:buChar char="n"/>
              <a:defRPr/>
            </a:pPr>
            <a:r>
              <a:rPr lang="zh-CN" altLang="en-US" sz="2400" dirty="0">
                <a:latin typeface="Times New Roman" panose="02020603050405020304" pitchFamily="18" charset="0"/>
                <a:ea typeface="仿宋" panose="02010609060101010101" pitchFamily="49" charset="-122"/>
              </a:rPr>
              <a:t>目前仅限填三类竞赛：全国师范院校师范生教学技能竞赛、中国师范大学理科师范生教学技能创新大赛、省级师范技能竞赛。</a:t>
            </a:r>
            <a:endParaRPr lang="en-US" altLang="zh-CN" sz="2400" dirty="0">
              <a:latin typeface="Times New Roman" panose="02020603050405020304" pitchFamily="18" charset="0"/>
              <a:ea typeface="仿宋" panose="02010609060101010101" pitchFamily="49" charset="-122"/>
            </a:endParaRPr>
          </a:p>
          <a:p>
            <a:pPr marL="457189" indent="-457189" algn="just">
              <a:lnSpc>
                <a:spcPct val="150000"/>
              </a:lnSpc>
              <a:buFont typeface="Wingdings" panose="05000000000000000000" pitchFamily="2" charset="2"/>
              <a:buChar char="n"/>
              <a:defRPr/>
            </a:pPr>
            <a:endParaRPr lang="en-US" altLang="zh-CN" sz="2400" dirty="0">
              <a:latin typeface="Times New Roman" panose="02020603050405020304" pitchFamily="18" charset="0"/>
              <a:ea typeface="仿宋" panose="02010609060101010101" pitchFamily="49" charset="-122"/>
            </a:endParaRPr>
          </a:p>
          <a:p>
            <a:pPr marL="457189" indent="-457189" algn="just">
              <a:lnSpc>
                <a:spcPct val="150000"/>
              </a:lnSpc>
              <a:buFont typeface="Wingdings" panose="05000000000000000000" pitchFamily="2" charset="2"/>
              <a:buChar char="n"/>
              <a:defRPr/>
            </a:pPr>
            <a:r>
              <a:rPr lang="zh-CN" altLang="en-US" sz="2400" dirty="0">
                <a:latin typeface="Times New Roman" panose="02020603050405020304" pitchFamily="18" charset="0"/>
                <a:ea typeface="仿宋" panose="02010609060101010101" pitchFamily="49" charset="-122"/>
              </a:rPr>
              <a:t>竞赛范围：面向全国、面向全省（直辖市）。</a:t>
            </a:r>
            <a:endParaRPr lang="en-US" altLang="zh-CN" sz="2400" dirty="0">
              <a:latin typeface="Times New Roman" panose="02020603050405020304" pitchFamily="18" charset="0"/>
              <a:ea typeface="仿宋" panose="02010609060101010101" pitchFamily="49" charset="-122"/>
            </a:endParaRPr>
          </a:p>
          <a:p>
            <a:pPr marL="457189" indent="-457189" algn="just">
              <a:lnSpc>
                <a:spcPct val="150000"/>
              </a:lnSpc>
              <a:buFont typeface="Wingdings" panose="05000000000000000000" pitchFamily="2" charset="2"/>
              <a:buChar char="n"/>
              <a:defRPr/>
            </a:pPr>
            <a:endParaRPr lang="en-US" altLang="zh-CN" sz="2400" dirty="0" bmk="_Toc392188109">
              <a:latin typeface="Times New Roman" panose="02020603050405020304" pitchFamily="18" charset="0"/>
              <a:ea typeface="仿宋" panose="02010609060101010101" pitchFamily="49" charset="-122"/>
              <a:cs typeface="楷体" panose="02010609060101010101" pitchFamily="49" charset="-122"/>
            </a:endParaRPr>
          </a:p>
          <a:p>
            <a:pPr marL="457189" indent="-457189" algn="just">
              <a:lnSpc>
                <a:spcPct val="150000"/>
              </a:lnSpc>
              <a:buFont typeface="Wingdings" panose="05000000000000000000" pitchFamily="2" charset="2"/>
              <a:buChar char="n"/>
              <a:defRPr/>
            </a:pPr>
            <a:endParaRPr lang="en-US" altLang="zh-CN" sz="2400" dirty="0" bmk="_Toc392188109">
              <a:latin typeface="Times New Roman" panose="02020603050405020304" pitchFamily="18" charset="0"/>
              <a:ea typeface="仿宋" panose="02010609060101010101" pitchFamily="49" charset="-122"/>
              <a:cs typeface="楷体" panose="02010609060101010101" pitchFamily="49" charset="-122"/>
            </a:endParaRPr>
          </a:p>
        </p:txBody>
      </p:sp>
      <p:graphicFrame>
        <p:nvGraphicFramePr>
          <p:cNvPr id="3" name="表格 2">
            <a:extLst>
              <a:ext uri="{FF2B5EF4-FFF2-40B4-BE49-F238E27FC236}">
                <a16:creationId xmlns:a16="http://schemas.microsoft.com/office/drawing/2014/main" xmlns="" id="{64AF8B2C-97FF-4C61-8040-42FB80226C82}"/>
              </a:ext>
            </a:extLst>
          </p:cNvPr>
          <p:cNvGraphicFramePr>
            <a:graphicFrameLocks noGrp="1"/>
          </p:cNvGraphicFramePr>
          <p:nvPr>
            <p:extLst>
              <p:ext uri="{D42A27DB-BD31-4B8C-83A1-F6EECF244321}">
                <p14:modId xmlns:p14="http://schemas.microsoft.com/office/powerpoint/2010/main" val="3805035299"/>
              </p:ext>
            </p:extLst>
          </p:nvPr>
        </p:nvGraphicFramePr>
        <p:xfrm>
          <a:off x="1014247" y="1233852"/>
          <a:ext cx="9123665" cy="1405640"/>
        </p:xfrm>
        <a:graphic>
          <a:graphicData uri="http://schemas.openxmlformats.org/drawingml/2006/table">
            <a:tbl>
              <a:tblPr firstRow="1" firstCol="1" bandRow="1"/>
              <a:tblGrid>
                <a:gridCol w="1824733">
                  <a:extLst>
                    <a:ext uri="{9D8B030D-6E8A-4147-A177-3AD203B41FA5}">
                      <a16:colId xmlns:a16="http://schemas.microsoft.com/office/drawing/2014/main" xmlns="" val="1716797762"/>
                    </a:ext>
                  </a:extLst>
                </a:gridCol>
                <a:gridCol w="1824733">
                  <a:extLst>
                    <a:ext uri="{9D8B030D-6E8A-4147-A177-3AD203B41FA5}">
                      <a16:colId xmlns:a16="http://schemas.microsoft.com/office/drawing/2014/main" xmlns="" val="189190255"/>
                    </a:ext>
                  </a:extLst>
                </a:gridCol>
                <a:gridCol w="1824733">
                  <a:extLst>
                    <a:ext uri="{9D8B030D-6E8A-4147-A177-3AD203B41FA5}">
                      <a16:colId xmlns:a16="http://schemas.microsoft.com/office/drawing/2014/main" xmlns="" val="1600791829"/>
                    </a:ext>
                  </a:extLst>
                </a:gridCol>
                <a:gridCol w="1824733">
                  <a:extLst>
                    <a:ext uri="{9D8B030D-6E8A-4147-A177-3AD203B41FA5}">
                      <a16:colId xmlns:a16="http://schemas.microsoft.com/office/drawing/2014/main" xmlns="" val="3674245646"/>
                    </a:ext>
                  </a:extLst>
                </a:gridCol>
                <a:gridCol w="1824733">
                  <a:extLst>
                    <a:ext uri="{9D8B030D-6E8A-4147-A177-3AD203B41FA5}">
                      <a16:colId xmlns:a16="http://schemas.microsoft.com/office/drawing/2014/main" xmlns="" val="486780239"/>
                    </a:ext>
                  </a:extLst>
                </a:gridCol>
              </a:tblGrid>
              <a:tr h="451955">
                <a:tc>
                  <a:txBody>
                    <a:bodyPr/>
                    <a:lstStyle/>
                    <a:p>
                      <a:pPr algn="ctr">
                        <a:spcAft>
                          <a:spcPts val="0"/>
                        </a:spcAft>
                      </a:pPr>
                      <a:r>
                        <a:rPr lang="zh-CN" sz="1600" b="1" kern="100">
                          <a:effectLst/>
                          <a:latin typeface="Times New Roman" panose="02020603050405020304" pitchFamily="18" charset="0"/>
                          <a:ea typeface="仿宋" panose="02010609060101010101" pitchFamily="49" charset="-122"/>
                          <a:cs typeface="黑体" panose="02010609060101010101" pitchFamily="49" charset="-122"/>
                        </a:rPr>
                        <a:t>学号</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effectLst/>
                          <a:latin typeface="Times New Roman" panose="02020603050405020304" pitchFamily="18" charset="0"/>
                          <a:ea typeface="仿宋" panose="02010609060101010101" pitchFamily="49" charset="-122"/>
                          <a:cs typeface="黑体" panose="02010609060101010101" pitchFamily="49" charset="-122"/>
                        </a:rPr>
                        <a:t>学生姓名</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effectLst/>
                          <a:latin typeface="Times New Roman" panose="02020603050405020304" pitchFamily="18" charset="0"/>
                          <a:ea typeface="仿宋" panose="02010609060101010101" pitchFamily="49" charset="-122"/>
                          <a:cs typeface="黑体" panose="02010609060101010101" pitchFamily="49" charset="-122"/>
                        </a:rPr>
                        <a:t>竞赛名称</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effectLst/>
                          <a:latin typeface="Times New Roman" panose="02020603050405020304" pitchFamily="18" charset="0"/>
                          <a:ea typeface="仿宋" panose="02010609060101010101" pitchFamily="49" charset="-122"/>
                          <a:cs typeface="黑体" panose="02010609060101010101" pitchFamily="49" charset="-122"/>
                        </a:rPr>
                        <a:t>竞赛范围</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effectLst/>
                          <a:latin typeface="Times New Roman" panose="02020603050405020304" pitchFamily="18" charset="0"/>
                          <a:ea typeface="仿宋" panose="02010609060101010101" pitchFamily="49" charset="-122"/>
                          <a:cs typeface="黑体" panose="02010609060101010101" pitchFamily="49" charset="-122"/>
                        </a:rPr>
                        <a:t>名次</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54791693"/>
                  </a:ext>
                </a:extLst>
              </a:tr>
              <a:tr h="451955">
                <a:tc>
                  <a:txBody>
                    <a:bodyPr/>
                    <a:lstStyle/>
                    <a:p>
                      <a:pPr algn="ctr">
                        <a:spcAft>
                          <a:spcPts val="0"/>
                        </a:spcAft>
                      </a:pPr>
                      <a:r>
                        <a:rPr lang="en-US" sz="1600"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a:effectLst/>
                          <a:latin typeface="Times New Roman" panose="02020603050405020304" pitchFamily="18" charset="0"/>
                          <a:ea typeface="仿宋" panose="02010609060101010101" pitchFamily="49" charset="-122"/>
                          <a:cs typeface="黑体" panose="02010609060101010101" pitchFamily="49" charset="-122"/>
                        </a:rPr>
                        <a:t>下拉选择</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a:effectLst/>
                          <a:latin typeface="Times New Roman" panose="02020603050405020304" pitchFamily="18" charset="0"/>
                          <a:ea typeface="仿宋" panose="02010609060101010101" pitchFamily="49" charset="-122"/>
                          <a:cs typeface="黑体" panose="02010609060101010101" pitchFamily="49" charset="-122"/>
                        </a:rPr>
                        <a:t>下拉选择</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71792532"/>
                  </a:ext>
                </a:extLst>
              </a:tr>
              <a:tr h="501730">
                <a:tc>
                  <a:txBody>
                    <a:bodyPr/>
                    <a:lstStyle/>
                    <a:p>
                      <a:pPr algn="ctr">
                        <a:spcAft>
                          <a:spcPts val="0"/>
                        </a:spcAft>
                      </a:pPr>
                      <a:r>
                        <a:rPr lang="en-US" sz="1600" kern="100">
                          <a:effectLst/>
                          <a:latin typeface="Times New Roman" panose="02020603050405020304" pitchFamily="18" charset="0"/>
                          <a:ea typeface="仿宋" panose="02010609060101010101" pitchFamily="49" charset="-122"/>
                          <a:cs typeface="黑体" panose="02010609060101010101" pitchFamily="49" charset="-122"/>
                        </a:rPr>
                        <a:t>2017314008</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a:effectLst/>
                          <a:latin typeface="Times New Roman" panose="02020603050405020304" pitchFamily="18" charset="0"/>
                          <a:ea typeface="仿宋" panose="02010609060101010101" pitchFamily="49" charset="-122"/>
                          <a:cs typeface="黑体" panose="02010609060101010101" pitchFamily="49" charset="-122"/>
                        </a:rPr>
                        <a:t>李一</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全国师范院校师范生教学技能竞赛</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a:effectLst/>
                          <a:latin typeface="Times New Roman" panose="02020603050405020304" pitchFamily="18" charset="0"/>
                          <a:ea typeface="仿宋" panose="02010609060101010101" pitchFamily="49" charset="-122"/>
                          <a:cs typeface="黑体" panose="02010609060101010101" pitchFamily="49" charset="-122"/>
                        </a:rPr>
                        <a:t>面向全国</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dirty="0">
                          <a:effectLst/>
                          <a:latin typeface="Times New Roman" panose="02020603050405020304" pitchFamily="18" charset="0"/>
                          <a:ea typeface="仿宋" panose="02010609060101010101" pitchFamily="49" charset="-122"/>
                          <a:cs typeface="黑体" panose="02010609060101010101" pitchFamily="49" charset="-122"/>
                        </a:rPr>
                        <a:t>二等奖</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48373376"/>
                  </a:ext>
                </a:extLst>
              </a:tr>
            </a:tbl>
          </a:graphicData>
        </a:graphic>
      </p:graphicFrame>
    </p:spTree>
    <p:extLst>
      <p:ext uri="{BB962C8B-B14F-4D97-AF65-F5344CB8AC3E}">
        <p14:creationId xmlns:p14="http://schemas.microsoft.com/office/powerpoint/2010/main" val="41492594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图表 31"/>
          <p:cNvGraphicFramePr/>
          <p:nvPr>
            <p:extLst>
              <p:ext uri="{D42A27DB-BD31-4B8C-83A1-F6EECF244321}">
                <p14:modId xmlns:p14="http://schemas.microsoft.com/office/powerpoint/2010/main" val="1959638492"/>
              </p:ext>
            </p:extLst>
          </p:nvPr>
        </p:nvGraphicFramePr>
        <p:xfrm>
          <a:off x="409663" y="1360968"/>
          <a:ext cx="11349946" cy="4408120"/>
        </p:xfrm>
        <a:graphic>
          <a:graphicData uri="http://schemas.openxmlformats.org/drawingml/2006/chart">
            <c:chart xmlns:c="http://schemas.openxmlformats.org/drawingml/2006/chart" xmlns:r="http://schemas.openxmlformats.org/officeDocument/2006/relationships" r:id="rId3"/>
          </a:graphicData>
        </a:graphic>
      </p:graphicFrame>
      <p:pic>
        <p:nvPicPr>
          <p:cNvPr id="35" name="图片 34"/>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4186" y="93407"/>
            <a:ext cx="2326877" cy="711583"/>
          </a:xfrm>
          <a:prstGeom prst="rect">
            <a:avLst/>
          </a:prstGeom>
        </p:spPr>
      </p:pic>
      <p:sp>
        <p:nvSpPr>
          <p:cNvPr id="2" name="TextBox 1"/>
          <p:cNvSpPr txBox="1"/>
          <p:nvPr/>
        </p:nvSpPr>
        <p:spPr>
          <a:xfrm>
            <a:off x="3783998" y="224607"/>
            <a:ext cx="4283765" cy="584775"/>
          </a:xfrm>
          <a:prstGeom prst="rect">
            <a:avLst/>
          </a:prstGeom>
          <a:noFill/>
        </p:spPr>
        <p:txBody>
          <a:bodyPr wrap="square" rtlCol="0">
            <a:spAutoFit/>
          </a:bodyPr>
          <a:lstStyle/>
          <a:p>
            <a:pPr algn="ctr"/>
            <a:r>
              <a:rPr lang="zh-CN" altLang="en-US" sz="3200" dirty="0">
                <a:latin typeface="Times New Roman" panose="02020603050405020304" pitchFamily="18" charset="0"/>
                <a:ea typeface="仿宋" panose="02010609060101010101" pitchFamily="49" charset="-122"/>
              </a:rPr>
              <a:t>采集院校统计</a:t>
            </a:r>
            <a:endParaRPr lang="zh-CN" altLang="en-US" sz="2000" dirty="0">
              <a:latin typeface="Times New Roman" panose="02020603050405020304" pitchFamily="18" charset="0"/>
              <a:ea typeface="仿宋" panose="02010609060101010101" pitchFamily="49" charset="-122"/>
            </a:endParaRPr>
          </a:p>
        </p:txBody>
      </p:sp>
    </p:spTree>
    <p:extLst>
      <p:ext uri="{BB962C8B-B14F-4D97-AF65-F5344CB8AC3E}">
        <p14:creationId xmlns:p14="http://schemas.microsoft.com/office/powerpoint/2010/main" val="32498185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
            <a:ext cx="11177752" cy="1405641"/>
          </a:xfrm>
          <a:prstGeom prst="rect">
            <a:avLst/>
          </a:prstGeom>
          <a:noFill/>
        </p:spPr>
        <p:txBody>
          <a:bodyPr wrap="square" lIns="91440" tIns="45720" rIns="91440" bIns="45720" rtlCol="0">
            <a:spAutoFit/>
          </a:bodyPr>
          <a:lstStyle/>
          <a:p>
            <a:r>
              <a:rPr lang="en-US" altLang="zh-CN" sz="4267" dirty="0">
                <a:solidFill>
                  <a:srgbClr val="0033CC"/>
                </a:solidFill>
                <a:latin typeface="Times New Roman" panose="02020603050405020304" pitchFamily="18" charset="0"/>
                <a:ea typeface="仿宋" panose="02010609060101010101" pitchFamily="49" charset="-122"/>
              </a:rPr>
              <a:t>SF-14 </a:t>
            </a:r>
            <a:r>
              <a:rPr lang="zh-CN" altLang="en-US" sz="4267" dirty="0">
                <a:solidFill>
                  <a:srgbClr val="0033CC"/>
                </a:solidFill>
                <a:latin typeface="Times New Roman" panose="02020603050405020304" pitchFamily="18" charset="0"/>
                <a:ea typeface="仿宋" panose="02010609060101010101" pitchFamily="49" charset="-122"/>
              </a:rPr>
              <a:t>师范类专业应届毕业生情况（学年）</a:t>
            </a:r>
          </a:p>
          <a:p>
            <a:r>
              <a:rPr lang="en-US" altLang="zh-CN" sz="4267" dirty="0">
                <a:solidFill>
                  <a:srgbClr val="0033CC"/>
                </a:solidFill>
                <a:latin typeface="Times New Roman" panose="02020603050405020304" pitchFamily="18" charset="0"/>
                <a:ea typeface="仿宋" panose="02010609060101010101" pitchFamily="49" charset="-122"/>
              </a:rPr>
              <a:t> </a:t>
            </a:r>
            <a:endParaRPr lang="zh-CN" altLang="en-US" sz="4267" dirty="0">
              <a:solidFill>
                <a:srgbClr val="0033CC"/>
              </a:solidFill>
              <a:latin typeface="Times New Roman" panose="02020603050405020304" pitchFamily="18" charset="0"/>
              <a:ea typeface="仿宋" panose="02010609060101010101" pitchFamily="49" charset="-122"/>
            </a:endParaRPr>
          </a:p>
        </p:txBody>
      </p:sp>
      <p:sp>
        <p:nvSpPr>
          <p:cNvPr id="9" name="矩形 8"/>
          <p:cNvSpPr/>
          <p:nvPr/>
        </p:nvSpPr>
        <p:spPr>
          <a:xfrm>
            <a:off x="761963" y="3714752"/>
            <a:ext cx="10657491" cy="3341620"/>
          </a:xfrm>
          <a:prstGeom prst="rect">
            <a:avLst/>
          </a:prstGeom>
        </p:spPr>
        <p:txBody>
          <a:bodyPr wrap="square" lIns="91440" tIns="45720" rIns="91440" bIns="45720">
            <a:spAutoFit/>
          </a:bodyPr>
          <a:lstStyle/>
          <a:p>
            <a:pPr marL="457189" indent="-457189" algn="just">
              <a:lnSpc>
                <a:spcPct val="150000"/>
              </a:lnSpc>
              <a:buFont typeface="Wingdings" panose="05000000000000000000" pitchFamily="2" charset="2"/>
              <a:buChar char="n"/>
              <a:defRPr/>
            </a:pPr>
            <a:r>
              <a:rPr lang="zh-CN" altLang="en-US" sz="2400" dirty="0">
                <a:latin typeface="Times New Roman" panose="02020603050405020304" pitchFamily="18" charset="0"/>
                <a:ea typeface="仿宋" panose="02010609060101010101" pitchFamily="49" charset="-122"/>
              </a:rPr>
              <a:t>人数会和各年级学生数对比校验。</a:t>
            </a:r>
            <a:endParaRPr lang="en-US" altLang="zh-CN" sz="2400" dirty="0">
              <a:latin typeface="Times New Roman" panose="02020603050405020304" pitchFamily="18" charset="0"/>
              <a:ea typeface="仿宋" panose="02010609060101010101" pitchFamily="49" charset="-122"/>
            </a:endParaRPr>
          </a:p>
          <a:p>
            <a:pPr marL="457189" indent="-457189" algn="just">
              <a:lnSpc>
                <a:spcPct val="150000"/>
              </a:lnSpc>
              <a:buFont typeface="Wingdings" panose="05000000000000000000" pitchFamily="2" charset="2"/>
              <a:buChar char="n"/>
              <a:defRPr/>
            </a:pPr>
            <a:endParaRPr lang="en-US" altLang="zh-CN" sz="2400" dirty="0">
              <a:latin typeface="Times New Roman" panose="02020603050405020304" pitchFamily="18" charset="0"/>
              <a:ea typeface="仿宋" panose="02010609060101010101" pitchFamily="49" charset="-122"/>
            </a:endParaRPr>
          </a:p>
          <a:p>
            <a:pPr marL="457189" indent="-457189" algn="just">
              <a:lnSpc>
                <a:spcPct val="150000"/>
              </a:lnSpc>
              <a:buFont typeface="Wingdings" panose="05000000000000000000" pitchFamily="2" charset="2"/>
              <a:buChar char="n"/>
              <a:defRPr/>
            </a:pPr>
            <a:r>
              <a:rPr lang="zh-CN" altLang="en-US" sz="2400" dirty="0">
                <a:latin typeface="Times New Roman" panose="02020603050405020304" pitchFamily="18" charset="0"/>
                <a:ea typeface="仿宋" panose="02010609060101010101" pitchFamily="49" charset="-122"/>
              </a:rPr>
              <a:t>毕业从事教育工作：指在各级各类学校、教育机构中从事与教育有关的教育教学、研究、管理工作，包括继续攻读研究生等学历深造。</a:t>
            </a:r>
            <a:endParaRPr lang="en-US" altLang="zh-CN" sz="2400" dirty="0">
              <a:latin typeface="Times New Roman" panose="02020603050405020304" pitchFamily="18" charset="0"/>
              <a:ea typeface="仿宋" panose="02010609060101010101" pitchFamily="49" charset="-122"/>
            </a:endParaRPr>
          </a:p>
          <a:p>
            <a:pPr marL="457189" indent="-457189" algn="just">
              <a:lnSpc>
                <a:spcPct val="150000"/>
              </a:lnSpc>
              <a:buFont typeface="Wingdings" panose="05000000000000000000" pitchFamily="2" charset="2"/>
              <a:buChar char="n"/>
              <a:defRPr/>
            </a:pPr>
            <a:endParaRPr lang="en-US" altLang="zh-CN" sz="2400" dirty="0" bmk="_Toc392188109">
              <a:latin typeface="Times New Roman" panose="02020603050405020304" pitchFamily="18" charset="0"/>
              <a:ea typeface="仿宋" panose="02010609060101010101" pitchFamily="49" charset="-122"/>
              <a:cs typeface="楷体" panose="02010609060101010101" pitchFamily="49" charset="-122"/>
            </a:endParaRPr>
          </a:p>
          <a:p>
            <a:pPr marL="457189" indent="-457189" algn="just">
              <a:lnSpc>
                <a:spcPct val="150000"/>
              </a:lnSpc>
              <a:buFont typeface="Wingdings" panose="05000000000000000000" pitchFamily="2" charset="2"/>
              <a:buChar char="n"/>
              <a:defRPr/>
            </a:pPr>
            <a:endParaRPr lang="en-US" altLang="zh-CN" sz="2400" dirty="0" bmk="_Toc392188109">
              <a:latin typeface="Times New Roman" panose="02020603050405020304" pitchFamily="18" charset="0"/>
              <a:ea typeface="仿宋" panose="02010609060101010101" pitchFamily="49" charset="-122"/>
              <a:cs typeface="楷体" panose="02010609060101010101" pitchFamily="49" charset="-122"/>
            </a:endParaRPr>
          </a:p>
        </p:txBody>
      </p:sp>
      <p:graphicFrame>
        <p:nvGraphicFramePr>
          <p:cNvPr id="3" name="表格 2">
            <a:extLst>
              <a:ext uri="{FF2B5EF4-FFF2-40B4-BE49-F238E27FC236}">
                <a16:creationId xmlns:a16="http://schemas.microsoft.com/office/drawing/2014/main" xmlns="" id="{E30088AA-A4B3-442B-9E8D-1B05817D26F2}"/>
              </a:ext>
            </a:extLst>
          </p:cNvPr>
          <p:cNvGraphicFramePr>
            <a:graphicFrameLocks noGrp="1"/>
          </p:cNvGraphicFramePr>
          <p:nvPr>
            <p:extLst>
              <p:ext uri="{D42A27DB-BD31-4B8C-83A1-F6EECF244321}">
                <p14:modId xmlns:p14="http://schemas.microsoft.com/office/powerpoint/2010/main" val="714205539"/>
              </p:ext>
            </p:extLst>
          </p:nvPr>
        </p:nvGraphicFramePr>
        <p:xfrm>
          <a:off x="905082" y="1262891"/>
          <a:ext cx="9299092" cy="2010396"/>
        </p:xfrm>
        <a:graphic>
          <a:graphicData uri="http://schemas.openxmlformats.org/drawingml/2006/table">
            <a:tbl>
              <a:tblPr firstRow="1" firstCol="1" bandRow="1"/>
              <a:tblGrid>
                <a:gridCol w="1093856">
                  <a:extLst>
                    <a:ext uri="{9D8B030D-6E8A-4147-A177-3AD203B41FA5}">
                      <a16:colId xmlns:a16="http://schemas.microsoft.com/office/drawing/2014/main" xmlns="" val="2745464961"/>
                    </a:ext>
                  </a:extLst>
                </a:gridCol>
                <a:gridCol w="1022375">
                  <a:extLst>
                    <a:ext uri="{9D8B030D-6E8A-4147-A177-3AD203B41FA5}">
                      <a16:colId xmlns:a16="http://schemas.microsoft.com/office/drawing/2014/main" xmlns="" val="3797025267"/>
                    </a:ext>
                  </a:extLst>
                </a:gridCol>
                <a:gridCol w="747600">
                  <a:extLst>
                    <a:ext uri="{9D8B030D-6E8A-4147-A177-3AD203B41FA5}">
                      <a16:colId xmlns:a16="http://schemas.microsoft.com/office/drawing/2014/main" xmlns="" val="1853071017"/>
                    </a:ext>
                  </a:extLst>
                </a:gridCol>
                <a:gridCol w="747600">
                  <a:extLst>
                    <a:ext uri="{9D8B030D-6E8A-4147-A177-3AD203B41FA5}">
                      <a16:colId xmlns:a16="http://schemas.microsoft.com/office/drawing/2014/main" xmlns="" val="2951193869"/>
                    </a:ext>
                  </a:extLst>
                </a:gridCol>
                <a:gridCol w="747600">
                  <a:extLst>
                    <a:ext uri="{9D8B030D-6E8A-4147-A177-3AD203B41FA5}">
                      <a16:colId xmlns:a16="http://schemas.microsoft.com/office/drawing/2014/main" xmlns="" val="193767472"/>
                    </a:ext>
                  </a:extLst>
                </a:gridCol>
                <a:gridCol w="882037">
                  <a:extLst>
                    <a:ext uri="{9D8B030D-6E8A-4147-A177-3AD203B41FA5}">
                      <a16:colId xmlns:a16="http://schemas.microsoft.com/office/drawing/2014/main" xmlns="" val="3803850006"/>
                    </a:ext>
                  </a:extLst>
                </a:gridCol>
                <a:gridCol w="882037">
                  <a:extLst>
                    <a:ext uri="{9D8B030D-6E8A-4147-A177-3AD203B41FA5}">
                      <a16:colId xmlns:a16="http://schemas.microsoft.com/office/drawing/2014/main" xmlns="" val="98118125"/>
                    </a:ext>
                  </a:extLst>
                </a:gridCol>
                <a:gridCol w="754813">
                  <a:extLst>
                    <a:ext uri="{9D8B030D-6E8A-4147-A177-3AD203B41FA5}">
                      <a16:colId xmlns:a16="http://schemas.microsoft.com/office/drawing/2014/main" xmlns="" val="165329207"/>
                    </a:ext>
                  </a:extLst>
                </a:gridCol>
                <a:gridCol w="1278789">
                  <a:extLst>
                    <a:ext uri="{9D8B030D-6E8A-4147-A177-3AD203B41FA5}">
                      <a16:colId xmlns:a16="http://schemas.microsoft.com/office/drawing/2014/main" xmlns="" val="549726771"/>
                    </a:ext>
                  </a:extLst>
                </a:gridCol>
                <a:gridCol w="1142385">
                  <a:extLst>
                    <a:ext uri="{9D8B030D-6E8A-4147-A177-3AD203B41FA5}">
                      <a16:colId xmlns:a16="http://schemas.microsoft.com/office/drawing/2014/main" xmlns="" val="2842906486"/>
                    </a:ext>
                  </a:extLst>
                </a:gridCol>
              </a:tblGrid>
              <a:tr h="670132">
                <a:tc rowSpan="2">
                  <a:txBody>
                    <a:bodyPr/>
                    <a:lstStyle/>
                    <a:p>
                      <a:pPr marR="42545" algn="ctr">
                        <a:spcAft>
                          <a:spcPts val="0"/>
                        </a:spcAft>
                      </a:pPr>
                      <a:r>
                        <a:rPr lang="zh-CN" sz="1600" b="1" kern="100">
                          <a:effectLst/>
                          <a:latin typeface="Times New Roman" panose="02020603050405020304" pitchFamily="18" charset="0"/>
                          <a:ea typeface="仿宋" panose="02010609060101010101" pitchFamily="49" charset="-122"/>
                          <a:cs typeface="黑体" panose="02010609060101010101" pitchFamily="49" charset="-122"/>
                        </a:rPr>
                        <a:t>校内专业代码</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1600" b="1" kern="100">
                          <a:effectLst/>
                          <a:latin typeface="Times New Roman" panose="02020603050405020304" pitchFamily="18" charset="0"/>
                          <a:ea typeface="仿宋" panose="02010609060101010101" pitchFamily="49" charset="-122"/>
                          <a:cs typeface="黑体" panose="02010609060101010101" pitchFamily="49" charset="-122"/>
                        </a:rPr>
                        <a:t>校内专业名称</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a:spcAft>
                          <a:spcPts val="0"/>
                        </a:spcAft>
                      </a:pPr>
                      <a:r>
                        <a:rPr lang="zh-CN" sz="1600" b="1" kern="100">
                          <a:effectLst/>
                          <a:latin typeface="Times New Roman" panose="02020603050405020304" pitchFamily="18" charset="0"/>
                          <a:ea typeface="仿宋" panose="02010609060101010101" pitchFamily="49" charset="-122"/>
                          <a:cs typeface="黑体" panose="02010609060101010101" pitchFamily="49" charset="-122"/>
                        </a:rPr>
                        <a:t>普通话水平测试获各等级人数</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rowSpan="2">
                  <a:txBody>
                    <a:bodyPr/>
                    <a:lstStyle/>
                    <a:p>
                      <a:pPr algn="ctr">
                        <a:spcAft>
                          <a:spcPts val="0"/>
                        </a:spcAft>
                      </a:pPr>
                      <a:r>
                        <a:rPr lang="zh-CN" sz="1600" b="1" kern="100">
                          <a:effectLst/>
                          <a:latin typeface="Times New Roman" panose="02020603050405020304" pitchFamily="18" charset="0"/>
                          <a:ea typeface="仿宋" panose="02010609060101010101" pitchFamily="49" charset="-122"/>
                          <a:cs typeface="黑体" panose="02010609060101010101" pitchFamily="49" charset="-122"/>
                        </a:rPr>
                        <a:t>通过教师资格证</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p>
                      <a:pPr algn="ctr">
                        <a:spcAft>
                          <a:spcPts val="0"/>
                        </a:spcAft>
                      </a:pPr>
                      <a:r>
                        <a:rPr lang="zh-CN" sz="1600" b="1" kern="100">
                          <a:effectLst/>
                          <a:latin typeface="Times New Roman" panose="02020603050405020304" pitchFamily="18" charset="0"/>
                          <a:ea typeface="仿宋" panose="02010609060101010101" pitchFamily="49" charset="-122"/>
                          <a:cs typeface="黑体" panose="02010609060101010101" pitchFamily="49" charset="-122"/>
                        </a:rPr>
                        <a:t>考试人数</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1600" b="1" kern="100">
                          <a:effectLst/>
                          <a:latin typeface="Times New Roman" panose="02020603050405020304" pitchFamily="18" charset="0"/>
                          <a:ea typeface="仿宋" panose="02010609060101010101" pitchFamily="49" charset="-122"/>
                          <a:cs typeface="黑体" panose="02010609060101010101" pitchFamily="49" charset="-122"/>
                        </a:rPr>
                        <a:t>毕业从事教育工作人数</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19568030"/>
                  </a:ext>
                </a:extLst>
              </a:tr>
              <a:tr h="670132">
                <a:tc vMerge="1">
                  <a:txBody>
                    <a:bodyPr/>
                    <a:lstStyle/>
                    <a:p>
                      <a:endParaRPr lang="zh-CN" altLang="en-US"/>
                    </a:p>
                  </a:txBody>
                  <a:tcPr/>
                </a:tc>
                <a:tc vMerge="1">
                  <a:txBody>
                    <a:bodyPr/>
                    <a:lstStyle/>
                    <a:p>
                      <a:endParaRPr lang="zh-CN" altLang="en-US"/>
                    </a:p>
                  </a:txBody>
                  <a:tcPr/>
                </a:tc>
                <a:tc>
                  <a:txBody>
                    <a:bodyPr/>
                    <a:lstStyle/>
                    <a:p>
                      <a:pPr algn="ctr">
                        <a:spcAft>
                          <a:spcPts val="0"/>
                        </a:spcAft>
                      </a:pPr>
                      <a:r>
                        <a:rPr lang="zh-CN" sz="160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一级甲等</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effectLst/>
                          <a:latin typeface="Times New Roman" panose="02020603050405020304" pitchFamily="18" charset="0"/>
                          <a:ea typeface="仿宋" panose="02010609060101010101" pitchFamily="49" charset="-122"/>
                          <a:cs typeface="黑体" panose="02010609060101010101" pitchFamily="49" charset="-122"/>
                        </a:rPr>
                        <a:t>一级乙等</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effectLst/>
                          <a:latin typeface="Times New Roman" panose="02020603050405020304" pitchFamily="18" charset="0"/>
                          <a:ea typeface="仿宋" panose="02010609060101010101" pitchFamily="49" charset="-122"/>
                          <a:cs typeface="黑体" panose="02010609060101010101" pitchFamily="49" charset="-122"/>
                        </a:rPr>
                        <a:t>二级甲等</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二级乙等</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三级甲等</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三级乙等</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xmlns="" val="4066484972"/>
                  </a:ext>
                </a:extLst>
              </a:tr>
              <a:tr h="670132">
                <a:tc>
                  <a:txBody>
                    <a:bodyPr/>
                    <a:lstStyle/>
                    <a:p>
                      <a:pPr algn="ctr">
                        <a:spcAft>
                          <a:spcPts val="0"/>
                        </a:spcAft>
                      </a:pPr>
                      <a:r>
                        <a:rPr lang="en-US" sz="1600"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Times New Roman" panose="02020603050405020304" pitchFamily="18" charset="0"/>
                          <a:ea typeface="仿宋" panose="02010609060101010101" pitchFamily="49" charset="-122"/>
                          <a:cs typeface="黑体" panose="02010609060101010101" pitchFamily="49" charset="-122"/>
                        </a:rPr>
                        <a:t> </a:t>
                      </a:r>
                      <a:endParaRPr lang="zh-CN" sz="1600" kern="10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effectLst/>
                          <a:latin typeface="Times New Roman" panose="02020603050405020304" pitchFamily="18" charset="0"/>
                          <a:ea typeface="仿宋" panose="02010609060101010101" pitchFamily="49" charset="-122"/>
                          <a:cs typeface="黑体" panose="02010609060101010101" pitchFamily="49" charset="-122"/>
                        </a:rPr>
                        <a:t> </a:t>
                      </a:r>
                      <a:endParaRPr lang="zh-CN" sz="1600" kern="100" dirty="0">
                        <a:effectLst/>
                        <a:latin typeface="Times New Roman" panose="02020603050405020304" pitchFamily="18" charset="0"/>
                        <a:ea typeface="仿宋" panose="02010609060101010101" pitchFamily="49" charset="-122"/>
                        <a:cs typeface="黑体" panose="02010609060101010101" pitchFamily="49"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63319196"/>
                  </a:ext>
                </a:extLst>
              </a:tr>
            </a:tbl>
          </a:graphicData>
        </a:graphic>
      </p:graphicFrame>
    </p:spTree>
    <p:extLst>
      <p:ext uri="{BB962C8B-B14F-4D97-AF65-F5344CB8AC3E}">
        <p14:creationId xmlns:p14="http://schemas.microsoft.com/office/powerpoint/2010/main" val="633294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1177752" cy="1323439"/>
          </a:xfrm>
          <a:prstGeom prst="rect">
            <a:avLst/>
          </a:prstGeom>
          <a:noFill/>
        </p:spPr>
        <p:txBody>
          <a:bodyPr wrap="square" lIns="91440" tIns="45720" rIns="91440" bIns="45720" rtlCol="0">
            <a:spAutoFit/>
          </a:bodyPr>
          <a:lstStyle/>
          <a:p>
            <a:r>
              <a:rPr lang="en-US" altLang="zh-CN" sz="4000" dirty="0" smtClean="0">
                <a:solidFill>
                  <a:srgbClr val="0033CC"/>
                </a:solidFill>
                <a:latin typeface="Times New Roman" panose="02020603050405020304" pitchFamily="18" charset="0"/>
                <a:ea typeface="仿宋" panose="02010609060101010101" pitchFamily="49" charset="-122"/>
              </a:rPr>
              <a:t>LC-1 </a:t>
            </a:r>
            <a:r>
              <a:rPr lang="zh-CN" altLang="en-US" sz="4000" dirty="0" smtClean="0">
                <a:solidFill>
                  <a:srgbClr val="0033CC"/>
                </a:solidFill>
                <a:latin typeface="Times New Roman" panose="02020603050405020304" pitchFamily="18" charset="0"/>
                <a:ea typeface="仿宋" panose="02010609060101010101" pitchFamily="49" charset="-122"/>
              </a:rPr>
              <a:t>生物医学（基础医学）实验室情况（时点）</a:t>
            </a:r>
            <a:endParaRPr lang="zh-CN" altLang="en-US" sz="4000" dirty="0">
              <a:solidFill>
                <a:srgbClr val="0033CC"/>
              </a:solidFill>
              <a:latin typeface="Times New Roman" panose="02020603050405020304" pitchFamily="18" charset="0"/>
              <a:ea typeface="仿宋" panose="02010609060101010101" pitchFamily="49" charset="-122"/>
            </a:endParaRPr>
          </a:p>
          <a:p>
            <a:r>
              <a:rPr lang="en-US" altLang="zh-CN" sz="4000" dirty="0">
                <a:solidFill>
                  <a:srgbClr val="0033CC"/>
                </a:solidFill>
                <a:latin typeface="Times New Roman" panose="02020603050405020304" pitchFamily="18" charset="0"/>
                <a:ea typeface="仿宋" panose="02010609060101010101" pitchFamily="49" charset="-122"/>
              </a:rPr>
              <a:t> </a:t>
            </a:r>
            <a:endParaRPr lang="zh-CN" altLang="en-US" sz="4000" dirty="0">
              <a:solidFill>
                <a:srgbClr val="0033CC"/>
              </a:solidFill>
              <a:latin typeface="Times New Roman" panose="02020603050405020304" pitchFamily="18" charset="0"/>
              <a:ea typeface="仿宋" panose="02010609060101010101" pitchFamily="49" charset="-122"/>
            </a:endParaRPr>
          </a:p>
        </p:txBody>
      </p:sp>
      <p:graphicFrame>
        <p:nvGraphicFramePr>
          <p:cNvPr id="3" name="表格 2"/>
          <p:cNvGraphicFramePr>
            <a:graphicFrameLocks noGrp="1"/>
          </p:cNvGraphicFramePr>
          <p:nvPr>
            <p:extLst>
              <p:ext uri="{D42A27DB-BD31-4B8C-83A1-F6EECF244321}">
                <p14:modId xmlns:p14="http://schemas.microsoft.com/office/powerpoint/2010/main" val="1352801132"/>
              </p:ext>
            </p:extLst>
          </p:nvPr>
        </p:nvGraphicFramePr>
        <p:xfrm>
          <a:off x="842529" y="1085221"/>
          <a:ext cx="9492694" cy="2022670"/>
        </p:xfrm>
        <a:graphic>
          <a:graphicData uri="http://schemas.openxmlformats.org/drawingml/2006/table">
            <a:tbl>
              <a:tblPr firstRow="1" firstCol="1" bandRow="1">
                <a:tableStyleId>{5940675A-B579-460E-94D1-54222C63F5DA}</a:tableStyleId>
              </a:tblPr>
              <a:tblGrid>
                <a:gridCol w="1897974"/>
                <a:gridCol w="1898680"/>
                <a:gridCol w="1898680"/>
                <a:gridCol w="1898680"/>
                <a:gridCol w="1898680"/>
              </a:tblGrid>
              <a:tr h="1011335">
                <a:tc>
                  <a:txBody>
                    <a:bodyPr/>
                    <a:lstStyle/>
                    <a:p>
                      <a:pPr algn="ctr">
                        <a:spcAft>
                          <a:spcPts val="0"/>
                        </a:spcAft>
                      </a:pPr>
                      <a:r>
                        <a:rPr lang="zh-CN" sz="2000" b="1" kern="0" dirty="0">
                          <a:effectLst/>
                        </a:rPr>
                        <a:t>实验场所代码</a:t>
                      </a:r>
                      <a:endParaRPr lang="zh-CN" sz="2000" b="1" kern="100" dirty="0">
                        <a:effectLst/>
                        <a:latin typeface="Calibri"/>
                        <a:ea typeface="宋体"/>
                        <a:cs typeface="黑体"/>
                      </a:endParaRPr>
                    </a:p>
                  </a:txBody>
                  <a:tcPr marL="68580" marR="68580" marT="0" marB="0" anchor="ctr"/>
                </a:tc>
                <a:tc>
                  <a:txBody>
                    <a:bodyPr/>
                    <a:lstStyle/>
                    <a:p>
                      <a:pPr algn="ctr">
                        <a:spcAft>
                          <a:spcPts val="0"/>
                        </a:spcAft>
                      </a:pPr>
                      <a:r>
                        <a:rPr lang="zh-CN" sz="2000" b="1" kern="0" dirty="0">
                          <a:effectLst/>
                        </a:rPr>
                        <a:t>实验场所名称</a:t>
                      </a:r>
                      <a:endParaRPr lang="zh-CN" sz="2000" b="1" kern="100" dirty="0">
                        <a:effectLst/>
                        <a:latin typeface="Calibri"/>
                        <a:ea typeface="宋体"/>
                        <a:cs typeface="黑体"/>
                      </a:endParaRPr>
                    </a:p>
                  </a:txBody>
                  <a:tcPr marL="68580" marR="68580" marT="0" marB="0" anchor="ctr"/>
                </a:tc>
                <a:tc>
                  <a:txBody>
                    <a:bodyPr/>
                    <a:lstStyle/>
                    <a:p>
                      <a:pPr algn="ctr">
                        <a:spcAft>
                          <a:spcPts val="0"/>
                        </a:spcAft>
                      </a:pPr>
                      <a:r>
                        <a:rPr lang="zh-CN" sz="2000" b="1" kern="0" dirty="0">
                          <a:effectLst/>
                        </a:rPr>
                        <a:t>所属实验室名称</a:t>
                      </a:r>
                      <a:endParaRPr lang="zh-CN" sz="2000" b="1" kern="100" dirty="0">
                        <a:effectLst/>
                        <a:latin typeface="Calibri"/>
                        <a:ea typeface="宋体"/>
                        <a:cs typeface="黑体"/>
                      </a:endParaRPr>
                    </a:p>
                  </a:txBody>
                  <a:tcPr marL="68580" marR="68580" marT="0" marB="0" anchor="ctr"/>
                </a:tc>
                <a:tc>
                  <a:txBody>
                    <a:bodyPr/>
                    <a:lstStyle/>
                    <a:p>
                      <a:pPr algn="ctr">
                        <a:spcAft>
                          <a:spcPts val="0"/>
                        </a:spcAft>
                      </a:pPr>
                      <a:r>
                        <a:rPr lang="zh-CN" sz="2000" b="1" kern="0" dirty="0">
                          <a:effectLst/>
                        </a:rPr>
                        <a:t>实验室类型</a:t>
                      </a:r>
                      <a:endParaRPr lang="zh-CN" sz="2000" b="1" kern="100" dirty="0">
                        <a:effectLst/>
                        <a:latin typeface="Calibri"/>
                        <a:ea typeface="宋体"/>
                        <a:cs typeface="黑体"/>
                      </a:endParaRPr>
                    </a:p>
                  </a:txBody>
                  <a:tcPr marL="68580" marR="68580" marT="0" marB="0" anchor="ctr"/>
                </a:tc>
                <a:tc>
                  <a:txBody>
                    <a:bodyPr/>
                    <a:lstStyle/>
                    <a:p>
                      <a:pPr algn="ctr">
                        <a:spcAft>
                          <a:spcPts val="0"/>
                        </a:spcAft>
                      </a:pPr>
                      <a:r>
                        <a:rPr lang="zh-CN" sz="2000" b="1" kern="0" dirty="0">
                          <a:effectLst/>
                        </a:rPr>
                        <a:t>使用量</a:t>
                      </a:r>
                      <a:endParaRPr lang="zh-CN" sz="2000" b="1" kern="100" dirty="0">
                        <a:effectLst/>
                        <a:latin typeface="Calibri"/>
                        <a:ea typeface="宋体"/>
                        <a:cs typeface="黑体"/>
                      </a:endParaRPr>
                    </a:p>
                  </a:txBody>
                  <a:tcPr marL="68580" marR="68580" marT="0" marB="0" anchor="ctr"/>
                </a:tc>
              </a:tr>
              <a:tr h="1011335">
                <a:tc>
                  <a:txBody>
                    <a:bodyPr/>
                    <a:lstStyle/>
                    <a:p>
                      <a:pPr algn="ctr">
                        <a:spcAft>
                          <a:spcPts val="0"/>
                        </a:spcAft>
                      </a:pPr>
                      <a:r>
                        <a:rPr lang="en-US" sz="1050" kern="100">
                          <a:effectLst/>
                        </a:rPr>
                        <a:t> </a:t>
                      </a:r>
                      <a:endParaRPr lang="zh-CN" sz="1050" kern="100">
                        <a:effectLst/>
                        <a:latin typeface="Calibri"/>
                        <a:ea typeface="宋体"/>
                        <a:cs typeface="黑体"/>
                      </a:endParaRPr>
                    </a:p>
                  </a:txBody>
                  <a:tcPr marL="68580" marR="68580" marT="0" marB="0" anchor="ctr"/>
                </a:tc>
                <a:tc>
                  <a:txBody>
                    <a:bodyPr/>
                    <a:lstStyle/>
                    <a:p>
                      <a:pPr algn="ctr">
                        <a:spcAft>
                          <a:spcPts val="0"/>
                        </a:spcAft>
                      </a:pPr>
                      <a:r>
                        <a:rPr lang="en-US" sz="1050" kern="100">
                          <a:effectLst/>
                        </a:rPr>
                        <a:t> </a:t>
                      </a:r>
                      <a:endParaRPr lang="zh-CN" sz="1050" kern="100">
                        <a:effectLst/>
                        <a:latin typeface="Calibri"/>
                        <a:ea typeface="宋体"/>
                        <a:cs typeface="黑体"/>
                      </a:endParaRPr>
                    </a:p>
                  </a:txBody>
                  <a:tcPr marL="68580" marR="68580" marT="0" marB="0" anchor="ctr"/>
                </a:tc>
                <a:tc>
                  <a:txBody>
                    <a:bodyPr/>
                    <a:lstStyle/>
                    <a:p>
                      <a:pPr algn="ctr">
                        <a:spcAft>
                          <a:spcPts val="0"/>
                        </a:spcAft>
                      </a:pPr>
                      <a:r>
                        <a:rPr lang="en-US" sz="1050" kern="100">
                          <a:effectLst/>
                        </a:rPr>
                        <a:t> </a:t>
                      </a:r>
                      <a:endParaRPr lang="zh-CN" sz="1050" kern="100">
                        <a:effectLst/>
                        <a:latin typeface="Calibri"/>
                        <a:ea typeface="宋体"/>
                        <a:cs typeface="黑体"/>
                      </a:endParaRPr>
                    </a:p>
                  </a:txBody>
                  <a:tcPr marL="68580" marR="68580" marT="0" marB="0" anchor="ctr"/>
                </a:tc>
                <a:tc>
                  <a:txBody>
                    <a:bodyPr/>
                    <a:lstStyle/>
                    <a:p>
                      <a:pPr algn="ctr">
                        <a:spcAft>
                          <a:spcPts val="0"/>
                        </a:spcAft>
                      </a:pPr>
                      <a:r>
                        <a:rPr lang="zh-CN" sz="1050" kern="100">
                          <a:effectLst/>
                        </a:rPr>
                        <a:t>下拉选择</a:t>
                      </a:r>
                      <a:endParaRPr lang="zh-CN" sz="1050" kern="100">
                        <a:effectLst/>
                        <a:latin typeface="Calibri"/>
                        <a:ea typeface="宋体"/>
                        <a:cs typeface="黑体"/>
                      </a:endParaRPr>
                    </a:p>
                  </a:txBody>
                  <a:tcPr marL="68580" marR="68580" marT="0" marB="0" anchor="ctr"/>
                </a:tc>
                <a:tc>
                  <a:txBody>
                    <a:bodyPr/>
                    <a:lstStyle/>
                    <a:p>
                      <a:pPr algn="ctr">
                        <a:spcAft>
                          <a:spcPts val="0"/>
                        </a:spcAft>
                      </a:pPr>
                      <a:r>
                        <a:rPr lang="en-US" sz="1050" kern="100" dirty="0">
                          <a:effectLst/>
                        </a:rPr>
                        <a:t> </a:t>
                      </a:r>
                      <a:endParaRPr lang="zh-CN" sz="1050" kern="100" dirty="0">
                        <a:effectLst/>
                        <a:latin typeface="Calibri"/>
                        <a:ea typeface="宋体"/>
                        <a:cs typeface="黑体"/>
                      </a:endParaRPr>
                    </a:p>
                  </a:txBody>
                  <a:tcPr marL="68580" marR="68580" marT="0" marB="0" anchor="ctr"/>
                </a:tc>
              </a:tr>
            </a:tbl>
          </a:graphicData>
        </a:graphic>
      </p:graphicFrame>
      <p:sp>
        <p:nvSpPr>
          <p:cNvPr id="4" name="矩形 3"/>
          <p:cNvSpPr/>
          <p:nvPr/>
        </p:nvSpPr>
        <p:spPr>
          <a:xfrm>
            <a:off x="761962" y="3192238"/>
            <a:ext cx="10657491" cy="4524315"/>
          </a:xfrm>
          <a:prstGeom prst="rect">
            <a:avLst/>
          </a:prstGeom>
        </p:spPr>
        <p:txBody>
          <a:bodyPr wrap="square" lIns="91440" tIns="45720" rIns="91440" bIns="45720">
            <a:spAutoFit/>
          </a:bodyPr>
          <a:lstStyle/>
          <a:p>
            <a:pPr marL="457189" indent="-457189" algn="just">
              <a:lnSpc>
                <a:spcPct val="150000"/>
              </a:lnSpc>
              <a:buFont typeface="Wingdings" panose="05000000000000000000" pitchFamily="2" charset="2"/>
              <a:buChar char="n"/>
              <a:defRPr/>
            </a:pPr>
            <a:r>
              <a:rPr lang="zh-CN" altLang="en-US" sz="2400" dirty="0" smtClean="0">
                <a:latin typeface="Times New Roman" panose="02020603050405020304" pitchFamily="18" charset="0"/>
                <a:ea typeface="仿宋" panose="02010609060101010101" pitchFamily="49" charset="-122"/>
              </a:rPr>
              <a:t>实验场所名称和代码与</a:t>
            </a:r>
            <a:r>
              <a:rPr lang="en-US" altLang="zh-CN" sz="2400" dirty="0" smtClean="0">
                <a:latin typeface="Times New Roman" panose="02020603050405020304" pitchFamily="18" charset="0"/>
                <a:ea typeface="仿宋" panose="02010609060101010101" pitchFamily="49" charset="-122"/>
              </a:rPr>
              <a:t>1-7-1</a:t>
            </a:r>
            <a:r>
              <a:rPr lang="zh-CN" altLang="en-US" sz="2400" dirty="0" smtClean="0">
                <a:latin typeface="Times New Roman" panose="02020603050405020304" pitchFamily="18" charset="0"/>
                <a:ea typeface="仿宋" panose="02010609060101010101" pitchFamily="49" charset="-122"/>
              </a:rPr>
              <a:t>保持一致。</a:t>
            </a:r>
            <a:endParaRPr lang="en-US" altLang="zh-CN" sz="2400" dirty="0" smtClean="0">
              <a:latin typeface="Times New Roman" panose="02020603050405020304" pitchFamily="18" charset="0"/>
              <a:ea typeface="仿宋" panose="02010609060101010101" pitchFamily="49" charset="-122"/>
            </a:endParaRPr>
          </a:p>
          <a:p>
            <a:pPr marL="457189" indent="-457189" algn="just">
              <a:lnSpc>
                <a:spcPct val="150000"/>
              </a:lnSpc>
              <a:buFont typeface="Wingdings" panose="05000000000000000000" pitchFamily="2" charset="2"/>
              <a:buChar char="n"/>
              <a:defRPr/>
            </a:pPr>
            <a:r>
              <a:rPr lang="zh-CN" altLang="en-US" sz="2400" dirty="0" smtClean="0">
                <a:latin typeface="Times New Roman" panose="02020603050405020304" pitchFamily="18" charset="0"/>
                <a:ea typeface="仿宋" panose="02010609060101010101" pitchFamily="49" charset="-122"/>
              </a:rPr>
              <a:t>所属实验室名称：实验场所所属实验室名称，实验室是指学校本科实验室。</a:t>
            </a:r>
            <a:endParaRPr lang="en-US" altLang="zh-CN" sz="2400" dirty="0" smtClean="0">
              <a:latin typeface="Times New Roman" panose="02020603050405020304" pitchFamily="18" charset="0"/>
              <a:ea typeface="仿宋" panose="02010609060101010101" pitchFamily="49" charset="-122"/>
            </a:endParaRPr>
          </a:p>
          <a:p>
            <a:pPr marL="457189" indent="-457189" algn="just">
              <a:lnSpc>
                <a:spcPct val="150000"/>
              </a:lnSpc>
              <a:buFont typeface="Wingdings" panose="05000000000000000000" pitchFamily="2" charset="2"/>
              <a:buChar char="n"/>
              <a:defRPr/>
            </a:pPr>
            <a:r>
              <a:rPr lang="zh-CN" altLang="en-US" sz="2400" dirty="0" smtClean="0">
                <a:latin typeface="Times New Roman" panose="02020603050405020304" pitchFamily="18" charset="0"/>
                <a:ea typeface="仿宋" panose="02010609060101010101" pitchFamily="49" charset="-122"/>
              </a:rPr>
              <a:t>实验室类型：解剖学实验室、形态学教学实验室、机能学教学实验室、生物化学教学实验室、微生物与免疫学、其他。</a:t>
            </a:r>
            <a:endParaRPr lang="en-US" altLang="zh-CN" sz="2400" dirty="0" smtClean="0">
              <a:latin typeface="Times New Roman" panose="02020603050405020304" pitchFamily="18" charset="0"/>
              <a:ea typeface="仿宋" panose="02010609060101010101" pitchFamily="49" charset="-122"/>
            </a:endParaRPr>
          </a:p>
          <a:p>
            <a:pPr marL="457189" indent="-457189" algn="just">
              <a:lnSpc>
                <a:spcPct val="150000"/>
              </a:lnSpc>
              <a:buFont typeface="Wingdings" panose="05000000000000000000" pitchFamily="2" charset="2"/>
              <a:buChar char="n"/>
              <a:defRPr/>
            </a:pPr>
            <a:r>
              <a:rPr lang="zh-CN" altLang="en-US" sz="2400" dirty="0" smtClean="0">
                <a:latin typeface="Times New Roman" panose="02020603050405020304" pitchFamily="18" charset="0"/>
                <a:ea typeface="仿宋" panose="02010609060101010101" pitchFamily="49" charset="-122"/>
              </a:rPr>
              <a:t>使用量：截至当前时点的实验室，在学年内的使用情况（平均学生人数*学时数）</a:t>
            </a:r>
            <a:endParaRPr lang="en-US" altLang="zh-CN" sz="2400" dirty="0">
              <a:latin typeface="Times New Roman" panose="02020603050405020304" pitchFamily="18" charset="0"/>
              <a:ea typeface="仿宋" panose="02010609060101010101" pitchFamily="49" charset="-122"/>
            </a:endParaRPr>
          </a:p>
          <a:p>
            <a:pPr marL="457189" indent="-457189" algn="just">
              <a:lnSpc>
                <a:spcPct val="150000"/>
              </a:lnSpc>
              <a:buFont typeface="Wingdings" panose="05000000000000000000" pitchFamily="2" charset="2"/>
              <a:buChar char="n"/>
              <a:defRPr/>
            </a:pPr>
            <a:endParaRPr lang="en-US" altLang="zh-CN" sz="2400" dirty="0" bmk="_Toc392188109">
              <a:latin typeface="Times New Roman" panose="02020603050405020304" pitchFamily="18" charset="0"/>
              <a:ea typeface="仿宋" panose="02010609060101010101" pitchFamily="49" charset="-122"/>
              <a:cs typeface="楷体" panose="02010609060101010101" pitchFamily="49" charset="-122"/>
            </a:endParaRPr>
          </a:p>
          <a:p>
            <a:pPr marL="457189" indent="-457189" algn="just">
              <a:lnSpc>
                <a:spcPct val="150000"/>
              </a:lnSpc>
              <a:buFont typeface="Wingdings" panose="05000000000000000000" pitchFamily="2" charset="2"/>
              <a:buChar char="n"/>
              <a:defRPr/>
            </a:pPr>
            <a:endParaRPr lang="en-US" altLang="zh-CN" sz="2400" dirty="0" bmk="_Toc392188109">
              <a:latin typeface="Times New Roman" panose="02020603050405020304" pitchFamily="18" charset="0"/>
              <a:ea typeface="仿宋" panose="02010609060101010101" pitchFamily="49" charset="-122"/>
              <a:cs typeface="楷体" panose="02010609060101010101" pitchFamily="49" charset="-122"/>
            </a:endParaRPr>
          </a:p>
        </p:txBody>
      </p:sp>
    </p:spTree>
    <p:extLst>
      <p:ext uri="{BB962C8B-B14F-4D97-AF65-F5344CB8AC3E}">
        <p14:creationId xmlns:p14="http://schemas.microsoft.com/office/powerpoint/2010/main" val="389170245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1177752" cy="1077218"/>
          </a:xfrm>
          <a:prstGeom prst="rect">
            <a:avLst/>
          </a:prstGeom>
          <a:noFill/>
        </p:spPr>
        <p:txBody>
          <a:bodyPr wrap="square" lIns="91440" tIns="45720" rIns="91440" bIns="45720" rtlCol="0">
            <a:spAutoFit/>
          </a:bodyPr>
          <a:lstStyle/>
          <a:p>
            <a:r>
              <a:rPr lang="en-US" altLang="zh-CN" sz="3200" dirty="0" smtClean="0">
                <a:solidFill>
                  <a:srgbClr val="0033CC"/>
                </a:solidFill>
                <a:latin typeface="Times New Roman" panose="02020603050405020304" pitchFamily="18" charset="0"/>
                <a:ea typeface="仿宋" panose="02010609060101010101" pitchFamily="49" charset="-122"/>
              </a:rPr>
              <a:t>LC-2</a:t>
            </a:r>
            <a:r>
              <a:rPr lang="zh-CN" altLang="en-US" sz="3200" dirty="0" smtClean="0">
                <a:solidFill>
                  <a:srgbClr val="0033CC"/>
                </a:solidFill>
                <a:latin typeface="Times New Roman" panose="02020603050405020304" pitchFamily="18" charset="0"/>
                <a:ea typeface="仿宋" panose="02010609060101010101" pitchFamily="49" charset="-122"/>
              </a:rPr>
              <a:t>生物医学</a:t>
            </a:r>
            <a:r>
              <a:rPr lang="zh-CN" altLang="en-US" sz="3200" dirty="0">
                <a:solidFill>
                  <a:srgbClr val="0033CC"/>
                </a:solidFill>
                <a:latin typeface="Times New Roman" panose="02020603050405020304" pitchFamily="18" charset="0"/>
                <a:ea typeface="仿宋" panose="02010609060101010101" pitchFamily="49" charset="-122"/>
              </a:rPr>
              <a:t>（基础医学）实验室技术人员</a:t>
            </a:r>
            <a:r>
              <a:rPr lang="zh-CN" altLang="en-US" sz="3200" dirty="0" smtClean="0">
                <a:solidFill>
                  <a:srgbClr val="0033CC"/>
                </a:solidFill>
                <a:latin typeface="Times New Roman" panose="02020603050405020304" pitchFamily="18" charset="0"/>
                <a:ea typeface="仿宋" panose="02010609060101010101" pitchFamily="49" charset="-122"/>
              </a:rPr>
              <a:t>情况（时点）</a:t>
            </a:r>
            <a:endParaRPr lang="zh-CN" altLang="en-US" sz="3200" dirty="0">
              <a:solidFill>
                <a:srgbClr val="0033CC"/>
              </a:solidFill>
              <a:latin typeface="Times New Roman" panose="02020603050405020304" pitchFamily="18" charset="0"/>
              <a:ea typeface="仿宋" panose="02010609060101010101" pitchFamily="49" charset="-122"/>
            </a:endParaRPr>
          </a:p>
          <a:p>
            <a:r>
              <a:rPr lang="en-US" altLang="zh-CN" sz="3200" dirty="0">
                <a:solidFill>
                  <a:srgbClr val="0033CC"/>
                </a:solidFill>
                <a:latin typeface="Times New Roman" panose="02020603050405020304" pitchFamily="18" charset="0"/>
                <a:ea typeface="仿宋" panose="02010609060101010101" pitchFamily="49" charset="-122"/>
              </a:rPr>
              <a:t> </a:t>
            </a:r>
            <a:endParaRPr lang="zh-CN" altLang="en-US" sz="3200" dirty="0">
              <a:solidFill>
                <a:srgbClr val="0033CC"/>
              </a:solidFill>
              <a:latin typeface="Times New Roman" panose="02020603050405020304" pitchFamily="18" charset="0"/>
              <a:ea typeface="仿宋" panose="02010609060101010101" pitchFamily="49" charset="-122"/>
            </a:endParaRPr>
          </a:p>
        </p:txBody>
      </p:sp>
      <p:sp>
        <p:nvSpPr>
          <p:cNvPr id="4" name="矩形 3"/>
          <p:cNvSpPr/>
          <p:nvPr/>
        </p:nvSpPr>
        <p:spPr>
          <a:xfrm>
            <a:off x="761962" y="3192238"/>
            <a:ext cx="10657491" cy="2862322"/>
          </a:xfrm>
          <a:prstGeom prst="rect">
            <a:avLst/>
          </a:prstGeom>
        </p:spPr>
        <p:txBody>
          <a:bodyPr wrap="square" lIns="91440" tIns="45720" rIns="91440" bIns="45720">
            <a:spAutoFit/>
          </a:bodyPr>
          <a:lstStyle/>
          <a:p>
            <a:pPr marL="457189" indent="-457189" algn="just">
              <a:lnSpc>
                <a:spcPct val="150000"/>
              </a:lnSpc>
              <a:buFont typeface="Wingdings" panose="05000000000000000000" pitchFamily="2" charset="2"/>
              <a:buChar char="n"/>
              <a:defRPr/>
            </a:pPr>
            <a:r>
              <a:rPr lang="zh-CN" altLang="en-US" sz="2400" dirty="0" smtClean="0" bmk="_Toc392188109">
                <a:latin typeface="Times New Roman" panose="02020603050405020304" pitchFamily="18" charset="0"/>
                <a:ea typeface="仿宋" panose="02010609060101010101" pitchFamily="49" charset="-122"/>
                <a:cs typeface="楷体" panose="02010609060101010101" pitchFamily="49" charset="-122"/>
              </a:rPr>
              <a:t>实验室名称和实验室类型均与表</a:t>
            </a:r>
            <a:r>
              <a:rPr lang="en-US" altLang="zh-CN" sz="2400" dirty="0" smtClean="0" bmk="_Toc392188109">
                <a:latin typeface="Times New Roman" panose="02020603050405020304" pitchFamily="18" charset="0"/>
                <a:ea typeface="仿宋" panose="02010609060101010101" pitchFamily="49" charset="-122"/>
                <a:cs typeface="楷体" panose="02010609060101010101" pitchFamily="49" charset="-122"/>
              </a:rPr>
              <a:t>LC-1</a:t>
            </a:r>
            <a:r>
              <a:rPr lang="zh-CN" altLang="en-US" sz="2400" dirty="0" smtClean="0" bmk="_Toc392188109">
                <a:latin typeface="Times New Roman" panose="02020603050405020304" pitchFamily="18" charset="0"/>
                <a:ea typeface="仿宋" panose="02010609060101010101" pitchFamily="49" charset="-122"/>
                <a:cs typeface="楷体" panose="02010609060101010101" pitchFamily="49" charset="-122"/>
              </a:rPr>
              <a:t>保持一致；</a:t>
            </a:r>
            <a:endParaRPr lang="en-US" altLang="zh-CN" sz="2400" dirty="0" smtClean="0" bmk="_Toc392188109">
              <a:latin typeface="Times New Roman" panose="02020603050405020304" pitchFamily="18" charset="0"/>
              <a:ea typeface="仿宋" panose="02010609060101010101" pitchFamily="49" charset="-122"/>
              <a:cs typeface="楷体" panose="02010609060101010101" pitchFamily="49" charset="-122"/>
            </a:endParaRPr>
          </a:p>
          <a:p>
            <a:pPr marL="457189" indent="-457189" algn="just">
              <a:lnSpc>
                <a:spcPct val="150000"/>
              </a:lnSpc>
              <a:buFont typeface="Wingdings" panose="05000000000000000000" pitchFamily="2" charset="2"/>
              <a:buChar char="n"/>
              <a:defRPr/>
            </a:pPr>
            <a:r>
              <a:rPr lang="zh-CN" altLang="en-US" sz="2400" dirty="0" bmk="_Toc392188109">
                <a:latin typeface="Times New Roman" panose="02020603050405020304" pitchFamily="18" charset="0"/>
                <a:ea typeface="仿宋" panose="02010609060101010101" pitchFamily="49" charset="-122"/>
                <a:cs typeface="楷体" panose="02010609060101010101" pitchFamily="49" charset="-122"/>
              </a:rPr>
              <a:t>实验室</a:t>
            </a:r>
            <a:r>
              <a:rPr lang="zh-CN" altLang="en-US" sz="2400" dirty="0" smtClean="0" bmk="_Toc392188109">
                <a:latin typeface="Times New Roman" panose="02020603050405020304" pitchFamily="18" charset="0"/>
                <a:ea typeface="仿宋" panose="02010609060101010101" pitchFamily="49" charset="-122"/>
                <a:cs typeface="楷体" panose="02010609060101010101" pitchFamily="49" charset="-122"/>
              </a:rPr>
              <a:t>技术人员工号、姓名：</a:t>
            </a:r>
            <a:r>
              <a:rPr lang="zh-CN" altLang="zh-CN" sz="2400" dirty="0"/>
              <a:t>指表</a:t>
            </a:r>
            <a:r>
              <a:rPr lang="en-US" altLang="zh-CN" sz="2400" dirty="0"/>
              <a:t>1-5-2</a:t>
            </a:r>
            <a:r>
              <a:rPr lang="zh-CN" altLang="zh-CN" sz="2400" dirty="0"/>
              <a:t>中对应“实验技术人员”的工号和</a:t>
            </a:r>
            <a:r>
              <a:rPr lang="zh-CN" altLang="zh-CN" sz="2400" dirty="0" smtClean="0"/>
              <a:t>姓名</a:t>
            </a:r>
            <a:endParaRPr lang="en-US" altLang="zh-CN" sz="2400" dirty="0" smtClean="0"/>
          </a:p>
          <a:p>
            <a:pPr marL="457189" indent="-457189" algn="just">
              <a:lnSpc>
                <a:spcPct val="150000"/>
              </a:lnSpc>
              <a:buFont typeface="Wingdings" panose="05000000000000000000" pitchFamily="2" charset="2"/>
              <a:buChar char="n"/>
              <a:defRPr/>
            </a:pPr>
            <a:r>
              <a:rPr lang="zh-CN" altLang="en-US" sz="2400" dirty="0" bmk="_Toc392188109">
                <a:latin typeface="Times New Roman" panose="02020603050405020304" pitchFamily="18" charset="0"/>
                <a:ea typeface="仿宋" panose="02010609060101010101" pitchFamily="49" charset="-122"/>
                <a:cs typeface="楷体" panose="02010609060101010101" pitchFamily="49" charset="-122"/>
              </a:rPr>
              <a:t>专兼职</a:t>
            </a:r>
            <a:r>
              <a:rPr lang="zh-CN" altLang="en-US" sz="2400" dirty="0" smtClean="0" bmk="_Toc392188109">
                <a:latin typeface="Times New Roman" panose="02020603050405020304" pitchFamily="18" charset="0"/>
                <a:ea typeface="仿宋" panose="02010609060101010101" pitchFamily="49" charset="-122"/>
                <a:cs typeface="楷体" panose="02010609060101010101" pitchFamily="49" charset="-122"/>
              </a:rPr>
              <a:t>情况：专职、兼职</a:t>
            </a:r>
            <a:endParaRPr lang="en-US" altLang="zh-CN" sz="2400" dirty="0" bmk="_Toc392188109">
              <a:latin typeface="Times New Roman" panose="02020603050405020304" pitchFamily="18" charset="0"/>
              <a:ea typeface="仿宋" panose="02010609060101010101" pitchFamily="49" charset="-122"/>
              <a:cs typeface="楷体" panose="02010609060101010101" pitchFamily="49" charset="-122"/>
            </a:endParaRPr>
          </a:p>
          <a:p>
            <a:pPr marL="457189" indent="-457189" algn="just">
              <a:lnSpc>
                <a:spcPct val="150000"/>
              </a:lnSpc>
              <a:buFont typeface="Wingdings" panose="05000000000000000000" pitchFamily="2" charset="2"/>
              <a:buChar char="n"/>
              <a:defRPr/>
            </a:pPr>
            <a:endParaRPr lang="en-US" altLang="zh-CN" sz="2400" dirty="0" bmk="_Toc392188109">
              <a:latin typeface="Times New Roman" panose="02020603050405020304" pitchFamily="18" charset="0"/>
              <a:ea typeface="仿宋" panose="02010609060101010101" pitchFamily="49" charset="-122"/>
              <a:cs typeface="楷体" panose="02010609060101010101" pitchFamily="49" charset="-122"/>
            </a:endParaRPr>
          </a:p>
        </p:txBody>
      </p:sp>
      <p:graphicFrame>
        <p:nvGraphicFramePr>
          <p:cNvPr id="5" name="表格 4"/>
          <p:cNvGraphicFramePr>
            <a:graphicFrameLocks noGrp="1"/>
          </p:cNvGraphicFramePr>
          <p:nvPr>
            <p:extLst>
              <p:ext uri="{D42A27DB-BD31-4B8C-83A1-F6EECF244321}">
                <p14:modId xmlns:p14="http://schemas.microsoft.com/office/powerpoint/2010/main" val="4148183271"/>
              </p:ext>
            </p:extLst>
          </p:nvPr>
        </p:nvGraphicFramePr>
        <p:xfrm>
          <a:off x="502417" y="763672"/>
          <a:ext cx="10550770" cy="2301074"/>
        </p:xfrm>
        <a:graphic>
          <a:graphicData uri="http://schemas.openxmlformats.org/drawingml/2006/table">
            <a:tbl>
              <a:tblPr firstRow="1" firstCol="1" bandRow="1">
                <a:tableStyleId>{5940675A-B579-460E-94D1-54222C63F5DA}</a:tableStyleId>
              </a:tblPr>
              <a:tblGrid>
                <a:gridCol w="2109526"/>
                <a:gridCol w="2110311"/>
                <a:gridCol w="2110311"/>
                <a:gridCol w="2110311"/>
                <a:gridCol w="2110311"/>
              </a:tblGrid>
              <a:tr h="1150537">
                <a:tc>
                  <a:txBody>
                    <a:bodyPr/>
                    <a:lstStyle/>
                    <a:p>
                      <a:pPr algn="ctr">
                        <a:spcAft>
                          <a:spcPts val="0"/>
                        </a:spcAft>
                      </a:pPr>
                      <a:r>
                        <a:rPr lang="zh-CN" sz="2000" kern="0" dirty="0">
                          <a:effectLst/>
                        </a:rPr>
                        <a:t>实验室名称</a:t>
                      </a:r>
                      <a:endParaRPr lang="zh-CN" sz="2000" kern="100" dirty="0">
                        <a:effectLst/>
                        <a:latin typeface="Calibri"/>
                        <a:ea typeface="宋体"/>
                        <a:cs typeface="黑体"/>
                      </a:endParaRPr>
                    </a:p>
                  </a:txBody>
                  <a:tcPr marL="68580" marR="68580" marT="0" marB="0" anchor="ctr"/>
                </a:tc>
                <a:tc>
                  <a:txBody>
                    <a:bodyPr/>
                    <a:lstStyle/>
                    <a:p>
                      <a:pPr algn="ctr">
                        <a:spcAft>
                          <a:spcPts val="0"/>
                        </a:spcAft>
                      </a:pPr>
                      <a:r>
                        <a:rPr lang="zh-CN" sz="2000" kern="0" dirty="0">
                          <a:effectLst/>
                        </a:rPr>
                        <a:t>实验室类型</a:t>
                      </a:r>
                      <a:endParaRPr lang="zh-CN" sz="2000" kern="100" dirty="0">
                        <a:effectLst/>
                        <a:latin typeface="Calibri"/>
                        <a:ea typeface="宋体"/>
                        <a:cs typeface="黑体"/>
                      </a:endParaRPr>
                    </a:p>
                  </a:txBody>
                  <a:tcPr marL="68580" marR="68580" marT="0" marB="0" anchor="ctr"/>
                </a:tc>
                <a:tc>
                  <a:txBody>
                    <a:bodyPr/>
                    <a:lstStyle/>
                    <a:p>
                      <a:pPr algn="ctr">
                        <a:spcAft>
                          <a:spcPts val="0"/>
                        </a:spcAft>
                      </a:pPr>
                      <a:r>
                        <a:rPr lang="zh-CN" sz="2000" kern="0" dirty="0">
                          <a:effectLst/>
                        </a:rPr>
                        <a:t>实验室技术人员工号</a:t>
                      </a:r>
                      <a:endParaRPr lang="zh-CN" sz="2000" kern="100" dirty="0">
                        <a:effectLst/>
                        <a:latin typeface="Calibri"/>
                        <a:ea typeface="宋体"/>
                        <a:cs typeface="黑体"/>
                      </a:endParaRPr>
                    </a:p>
                  </a:txBody>
                  <a:tcPr marL="68580" marR="68580" marT="0" marB="0" anchor="ctr"/>
                </a:tc>
                <a:tc>
                  <a:txBody>
                    <a:bodyPr/>
                    <a:lstStyle/>
                    <a:p>
                      <a:pPr algn="ctr">
                        <a:spcAft>
                          <a:spcPts val="0"/>
                        </a:spcAft>
                      </a:pPr>
                      <a:r>
                        <a:rPr lang="zh-CN" sz="2000" kern="100" dirty="0">
                          <a:effectLst/>
                        </a:rPr>
                        <a:t>实验室技术人员姓名</a:t>
                      </a:r>
                      <a:endParaRPr lang="zh-CN" sz="2000" kern="100" dirty="0">
                        <a:effectLst/>
                        <a:latin typeface="Calibri"/>
                        <a:ea typeface="宋体"/>
                        <a:cs typeface="黑体"/>
                      </a:endParaRPr>
                    </a:p>
                  </a:txBody>
                  <a:tcPr marL="68580" marR="68580" marT="0" marB="0" anchor="ctr"/>
                </a:tc>
                <a:tc>
                  <a:txBody>
                    <a:bodyPr/>
                    <a:lstStyle/>
                    <a:p>
                      <a:pPr algn="ctr">
                        <a:spcAft>
                          <a:spcPts val="0"/>
                        </a:spcAft>
                      </a:pPr>
                      <a:r>
                        <a:rPr lang="zh-CN" sz="2000" kern="0" dirty="0">
                          <a:effectLst/>
                        </a:rPr>
                        <a:t>专兼职情况</a:t>
                      </a:r>
                      <a:endParaRPr lang="zh-CN" sz="2000" kern="100" dirty="0">
                        <a:effectLst/>
                        <a:latin typeface="Calibri"/>
                        <a:ea typeface="宋体"/>
                        <a:cs typeface="黑体"/>
                      </a:endParaRPr>
                    </a:p>
                  </a:txBody>
                  <a:tcPr marL="68580" marR="68580" marT="0" marB="0" anchor="ctr"/>
                </a:tc>
              </a:tr>
              <a:tr h="1150537">
                <a:tc>
                  <a:txBody>
                    <a:bodyPr/>
                    <a:lstStyle/>
                    <a:p>
                      <a:pPr algn="ctr">
                        <a:spcAft>
                          <a:spcPts val="0"/>
                        </a:spcAft>
                      </a:pPr>
                      <a:r>
                        <a:rPr lang="en-US" sz="1050" kern="100">
                          <a:effectLst/>
                        </a:rPr>
                        <a:t> </a:t>
                      </a:r>
                      <a:endParaRPr lang="zh-CN" sz="1050" kern="100">
                        <a:effectLst/>
                        <a:latin typeface="Calibri"/>
                        <a:ea typeface="宋体"/>
                        <a:cs typeface="黑体"/>
                      </a:endParaRPr>
                    </a:p>
                  </a:txBody>
                  <a:tcPr marL="68580" marR="68580" marT="0" marB="0" anchor="ctr"/>
                </a:tc>
                <a:tc>
                  <a:txBody>
                    <a:bodyPr/>
                    <a:lstStyle/>
                    <a:p>
                      <a:pPr algn="ctr">
                        <a:spcAft>
                          <a:spcPts val="0"/>
                        </a:spcAft>
                      </a:pPr>
                      <a:r>
                        <a:rPr lang="zh-CN" sz="1050" kern="100">
                          <a:effectLst/>
                        </a:rPr>
                        <a:t>下拉选择</a:t>
                      </a:r>
                      <a:endParaRPr lang="zh-CN" sz="1050" kern="100">
                        <a:effectLst/>
                        <a:latin typeface="Calibri"/>
                        <a:ea typeface="宋体"/>
                        <a:cs typeface="黑体"/>
                      </a:endParaRPr>
                    </a:p>
                  </a:txBody>
                  <a:tcPr marL="68580" marR="68580" marT="0" marB="0" anchor="ctr"/>
                </a:tc>
                <a:tc>
                  <a:txBody>
                    <a:bodyPr/>
                    <a:lstStyle/>
                    <a:p>
                      <a:pPr algn="ctr">
                        <a:spcAft>
                          <a:spcPts val="0"/>
                        </a:spcAft>
                      </a:pPr>
                      <a:r>
                        <a:rPr lang="en-US" sz="1050" kern="100">
                          <a:effectLst/>
                        </a:rPr>
                        <a:t> </a:t>
                      </a:r>
                      <a:endParaRPr lang="zh-CN" sz="1050" kern="100">
                        <a:effectLst/>
                        <a:latin typeface="Calibri"/>
                        <a:ea typeface="宋体"/>
                        <a:cs typeface="黑体"/>
                      </a:endParaRPr>
                    </a:p>
                  </a:txBody>
                  <a:tcPr marL="68580" marR="68580" marT="0" marB="0" anchor="ctr"/>
                </a:tc>
                <a:tc>
                  <a:txBody>
                    <a:bodyPr/>
                    <a:lstStyle/>
                    <a:p>
                      <a:pPr algn="ctr">
                        <a:spcAft>
                          <a:spcPts val="0"/>
                        </a:spcAft>
                      </a:pPr>
                      <a:r>
                        <a:rPr lang="en-US" sz="1050" kern="100">
                          <a:effectLst/>
                        </a:rPr>
                        <a:t> </a:t>
                      </a:r>
                      <a:endParaRPr lang="zh-CN" sz="1050" kern="100">
                        <a:effectLst/>
                        <a:latin typeface="Calibri"/>
                        <a:ea typeface="宋体"/>
                        <a:cs typeface="黑体"/>
                      </a:endParaRPr>
                    </a:p>
                  </a:txBody>
                  <a:tcPr marL="68580" marR="68580" marT="0" marB="0" anchor="ctr"/>
                </a:tc>
                <a:tc>
                  <a:txBody>
                    <a:bodyPr/>
                    <a:lstStyle/>
                    <a:p>
                      <a:pPr algn="ctr">
                        <a:spcAft>
                          <a:spcPts val="0"/>
                        </a:spcAft>
                      </a:pPr>
                      <a:r>
                        <a:rPr lang="zh-CN" sz="1050" kern="100" dirty="0">
                          <a:effectLst/>
                        </a:rPr>
                        <a:t>下拉选择</a:t>
                      </a:r>
                      <a:endParaRPr lang="zh-CN" sz="1050" kern="100" dirty="0">
                        <a:effectLst/>
                        <a:latin typeface="Calibri"/>
                        <a:ea typeface="宋体"/>
                        <a:cs typeface="黑体"/>
                      </a:endParaRPr>
                    </a:p>
                  </a:txBody>
                  <a:tcPr marL="68580" marR="68580" marT="0" marB="0" anchor="ctr"/>
                </a:tc>
              </a:tr>
            </a:tbl>
          </a:graphicData>
        </a:graphic>
      </p:graphicFrame>
    </p:spTree>
    <p:extLst>
      <p:ext uri="{BB962C8B-B14F-4D97-AF65-F5344CB8AC3E}">
        <p14:creationId xmlns:p14="http://schemas.microsoft.com/office/powerpoint/2010/main" val="343666110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1177752" cy="584775"/>
          </a:xfrm>
          <a:prstGeom prst="rect">
            <a:avLst/>
          </a:prstGeom>
          <a:noFill/>
        </p:spPr>
        <p:txBody>
          <a:bodyPr wrap="square" lIns="91440" tIns="45720" rIns="91440" bIns="45720" rtlCol="0">
            <a:spAutoFit/>
          </a:bodyPr>
          <a:lstStyle/>
          <a:p>
            <a:r>
              <a:rPr lang="en-US" altLang="zh-CN" sz="3200" dirty="0" smtClean="0">
                <a:solidFill>
                  <a:srgbClr val="0033CC"/>
                </a:solidFill>
                <a:latin typeface="Times New Roman" panose="02020603050405020304" pitchFamily="18" charset="0"/>
                <a:ea typeface="仿宋" panose="02010609060101010101" pitchFamily="49" charset="-122"/>
              </a:rPr>
              <a:t>LC-3  </a:t>
            </a:r>
            <a:r>
              <a:rPr lang="zh-CN" altLang="en-US" sz="3200" dirty="0" smtClean="0">
                <a:solidFill>
                  <a:srgbClr val="0033CC"/>
                </a:solidFill>
                <a:latin typeface="Times New Roman" panose="02020603050405020304" pitchFamily="18" charset="0"/>
                <a:ea typeface="仿宋" panose="02010609060101010101" pitchFamily="49" charset="-122"/>
              </a:rPr>
              <a:t>解剖</a:t>
            </a:r>
            <a:r>
              <a:rPr lang="zh-CN" altLang="en-US" sz="3200" dirty="0">
                <a:solidFill>
                  <a:srgbClr val="0033CC"/>
                </a:solidFill>
                <a:latin typeface="Times New Roman" panose="02020603050405020304" pitchFamily="18" charset="0"/>
                <a:ea typeface="仿宋" panose="02010609060101010101" pitchFamily="49" charset="-122"/>
              </a:rPr>
              <a:t>课尸体量（局部解剖）（学年</a:t>
            </a:r>
            <a:r>
              <a:rPr lang="zh-CN" altLang="en-US" sz="3200" dirty="0" smtClean="0">
                <a:solidFill>
                  <a:srgbClr val="0033CC"/>
                </a:solidFill>
                <a:latin typeface="Times New Roman" panose="02020603050405020304" pitchFamily="18" charset="0"/>
                <a:ea typeface="仿宋" panose="02010609060101010101" pitchFamily="49" charset="-122"/>
              </a:rPr>
              <a:t>）</a:t>
            </a:r>
            <a:endParaRPr lang="zh-CN" altLang="en-US" sz="3200" dirty="0">
              <a:solidFill>
                <a:srgbClr val="0033CC"/>
              </a:solidFill>
              <a:latin typeface="Times New Roman" panose="02020603050405020304" pitchFamily="18" charset="0"/>
              <a:ea typeface="仿宋" panose="02010609060101010101" pitchFamily="49" charset="-122"/>
            </a:endParaRPr>
          </a:p>
        </p:txBody>
      </p:sp>
      <p:sp>
        <p:nvSpPr>
          <p:cNvPr id="4" name="矩形 3"/>
          <p:cNvSpPr/>
          <p:nvPr/>
        </p:nvSpPr>
        <p:spPr>
          <a:xfrm>
            <a:off x="761961" y="3865477"/>
            <a:ext cx="10657491" cy="1949508"/>
          </a:xfrm>
          <a:prstGeom prst="rect">
            <a:avLst/>
          </a:prstGeom>
        </p:spPr>
        <p:txBody>
          <a:bodyPr wrap="square" lIns="91440" tIns="45720" rIns="91440" bIns="45720">
            <a:spAutoFit/>
          </a:bodyPr>
          <a:lstStyle/>
          <a:p>
            <a:pPr marL="457189" indent="-457189" algn="just">
              <a:lnSpc>
                <a:spcPct val="150000"/>
              </a:lnSpc>
              <a:buFont typeface="Wingdings" panose="05000000000000000000" pitchFamily="2" charset="2"/>
              <a:buChar char="n"/>
              <a:defRPr/>
            </a:pPr>
            <a:r>
              <a:rPr lang="zh-CN" altLang="en-US" sz="2800" b="1" dirty="0" smtClean="0" bmk="_Toc392188109">
                <a:latin typeface="Times New Roman" panose="02020603050405020304" pitchFamily="18" charset="0"/>
                <a:ea typeface="仿宋" panose="02010609060101010101" pitchFamily="49" charset="-122"/>
                <a:cs typeface="楷体" panose="02010609060101010101" pitchFamily="49" charset="-122"/>
              </a:rPr>
              <a:t>解剖</a:t>
            </a:r>
            <a:r>
              <a:rPr lang="zh-CN" altLang="zh-CN" sz="2800" b="1" dirty="0"/>
              <a:t>课尸体年消耗量：</a:t>
            </a:r>
            <a:r>
              <a:rPr lang="zh-CN" altLang="zh-CN" sz="2800" dirty="0"/>
              <a:t>学年内临床医学类本科生解剖课尸体数量</a:t>
            </a:r>
            <a:r>
              <a:rPr lang="zh-CN" altLang="zh-CN" sz="2800" dirty="0" smtClean="0"/>
              <a:t>；</a:t>
            </a:r>
            <a:endParaRPr lang="en-US" altLang="zh-CN" sz="2800" dirty="0" smtClean="0"/>
          </a:p>
          <a:p>
            <a:pPr marL="457189" indent="-457189" algn="just">
              <a:lnSpc>
                <a:spcPct val="150000"/>
              </a:lnSpc>
              <a:buFont typeface="Wingdings" panose="05000000000000000000" pitchFamily="2" charset="2"/>
              <a:buChar char="n"/>
              <a:defRPr/>
            </a:pPr>
            <a:r>
              <a:rPr lang="zh-CN" altLang="zh-CN" sz="2800" b="1" dirty="0"/>
              <a:t>年接收量：</a:t>
            </a:r>
            <a:r>
              <a:rPr lang="zh-CN" altLang="zh-CN" sz="2800" dirty="0"/>
              <a:t>学年内实验室接收到的尸体总数</a:t>
            </a:r>
            <a:r>
              <a:rPr lang="zh-CN" altLang="zh-CN" sz="2800" dirty="0" smtClean="0"/>
              <a:t>；</a:t>
            </a:r>
            <a:endParaRPr lang="en-US" altLang="zh-CN" sz="2800" dirty="0" smtClean="0"/>
          </a:p>
          <a:p>
            <a:pPr marL="457189" indent="-457189" algn="just">
              <a:lnSpc>
                <a:spcPct val="150000"/>
              </a:lnSpc>
              <a:buFont typeface="Wingdings" panose="05000000000000000000" pitchFamily="2" charset="2"/>
              <a:buChar char="n"/>
              <a:defRPr/>
            </a:pPr>
            <a:r>
              <a:rPr lang="zh-CN" altLang="zh-CN" sz="2800" b="1" dirty="0"/>
              <a:t>库存量：</a:t>
            </a:r>
            <a:r>
              <a:rPr lang="zh-CN" altLang="zh-CN" sz="2800" dirty="0"/>
              <a:t>学年内实验室库存的尸体总数。</a:t>
            </a:r>
            <a:endParaRPr lang="en-US" altLang="zh-CN" sz="2800" dirty="0" smtClean="0" bmk="_Toc392188109">
              <a:latin typeface="Times New Roman" panose="02020603050405020304" pitchFamily="18" charset="0"/>
              <a:ea typeface="仿宋" panose="02010609060101010101" pitchFamily="49" charset="-122"/>
              <a:cs typeface="楷体" panose="02010609060101010101" pitchFamily="49" charset="-122"/>
            </a:endParaRPr>
          </a:p>
        </p:txBody>
      </p:sp>
      <p:graphicFrame>
        <p:nvGraphicFramePr>
          <p:cNvPr id="3" name="表格 2"/>
          <p:cNvGraphicFramePr>
            <a:graphicFrameLocks noGrp="1"/>
          </p:cNvGraphicFramePr>
          <p:nvPr>
            <p:extLst>
              <p:ext uri="{D42A27DB-BD31-4B8C-83A1-F6EECF244321}">
                <p14:modId xmlns:p14="http://schemas.microsoft.com/office/powerpoint/2010/main" val="3649909845"/>
              </p:ext>
            </p:extLst>
          </p:nvPr>
        </p:nvGraphicFramePr>
        <p:xfrm>
          <a:off x="761961" y="931358"/>
          <a:ext cx="10158884" cy="2451798"/>
        </p:xfrm>
        <a:graphic>
          <a:graphicData uri="http://schemas.openxmlformats.org/drawingml/2006/table">
            <a:tbl>
              <a:tblPr firstRow="1" firstCol="1" bandRow="1">
                <a:tableStyleId>{5940675A-B579-460E-94D1-54222C63F5DA}</a:tableStyleId>
              </a:tblPr>
              <a:tblGrid>
                <a:gridCol w="2540312"/>
                <a:gridCol w="2539524"/>
                <a:gridCol w="2539524"/>
                <a:gridCol w="2539524"/>
              </a:tblGrid>
              <a:tr h="1225899">
                <a:tc>
                  <a:txBody>
                    <a:bodyPr/>
                    <a:lstStyle/>
                    <a:p>
                      <a:pPr algn="ctr">
                        <a:spcAft>
                          <a:spcPts val="0"/>
                        </a:spcAft>
                      </a:pPr>
                      <a:r>
                        <a:rPr lang="zh-CN" sz="2400" kern="0" dirty="0">
                          <a:effectLst/>
                        </a:rPr>
                        <a:t>实验室名称</a:t>
                      </a:r>
                      <a:endParaRPr lang="zh-CN" sz="2400" kern="100" dirty="0">
                        <a:effectLst/>
                        <a:latin typeface="Calibri"/>
                        <a:ea typeface="宋体"/>
                        <a:cs typeface="黑体"/>
                      </a:endParaRPr>
                    </a:p>
                  </a:txBody>
                  <a:tcPr marL="68580" marR="68580" marT="0" marB="0" anchor="ctr"/>
                </a:tc>
                <a:tc>
                  <a:txBody>
                    <a:bodyPr/>
                    <a:lstStyle/>
                    <a:p>
                      <a:pPr algn="ctr">
                        <a:spcAft>
                          <a:spcPts val="0"/>
                        </a:spcAft>
                      </a:pPr>
                      <a:r>
                        <a:rPr lang="zh-CN" sz="2400" kern="0" dirty="0">
                          <a:effectLst/>
                        </a:rPr>
                        <a:t>解剖课尸体年消耗量（具）</a:t>
                      </a:r>
                      <a:endParaRPr lang="zh-CN" sz="2400" kern="100" dirty="0">
                        <a:effectLst/>
                        <a:latin typeface="Calibri"/>
                        <a:ea typeface="宋体"/>
                        <a:cs typeface="黑体"/>
                      </a:endParaRPr>
                    </a:p>
                  </a:txBody>
                  <a:tcPr marL="68580" marR="68580" marT="0" marB="0" anchor="ctr"/>
                </a:tc>
                <a:tc>
                  <a:txBody>
                    <a:bodyPr/>
                    <a:lstStyle/>
                    <a:p>
                      <a:pPr algn="ctr">
                        <a:spcAft>
                          <a:spcPts val="0"/>
                        </a:spcAft>
                      </a:pPr>
                      <a:r>
                        <a:rPr lang="zh-CN" sz="2400" kern="0" dirty="0">
                          <a:effectLst/>
                        </a:rPr>
                        <a:t>年接收量（具）</a:t>
                      </a:r>
                      <a:endParaRPr lang="zh-CN" sz="2400" kern="100" dirty="0">
                        <a:effectLst/>
                        <a:latin typeface="Calibri"/>
                        <a:ea typeface="宋体"/>
                        <a:cs typeface="黑体"/>
                      </a:endParaRPr>
                    </a:p>
                  </a:txBody>
                  <a:tcPr marL="68580" marR="68580" marT="0" marB="0" anchor="ctr"/>
                </a:tc>
                <a:tc>
                  <a:txBody>
                    <a:bodyPr/>
                    <a:lstStyle/>
                    <a:p>
                      <a:pPr algn="ctr">
                        <a:spcAft>
                          <a:spcPts val="0"/>
                        </a:spcAft>
                      </a:pPr>
                      <a:r>
                        <a:rPr lang="zh-CN" sz="2400" kern="0" dirty="0">
                          <a:effectLst/>
                        </a:rPr>
                        <a:t>库存量（具）</a:t>
                      </a:r>
                      <a:endParaRPr lang="zh-CN" sz="2400" kern="100" dirty="0">
                        <a:effectLst/>
                        <a:latin typeface="Calibri"/>
                        <a:ea typeface="宋体"/>
                        <a:cs typeface="黑体"/>
                      </a:endParaRPr>
                    </a:p>
                  </a:txBody>
                  <a:tcPr marL="68580" marR="68580" marT="0" marB="0" anchor="ctr"/>
                </a:tc>
              </a:tr>
              <a:tr h="1225899">
                <a:tc>
                  <a:txBody>
                    <a:bodyPr/>
                    <a:lstStyle/>
                    <a:p>
                      <a:pPr algn="ctr">
                        <a:spcAft>
                          <a:spcPts val="0"/>
                        </a:spcAft>
                      </a:pPr>
                      <a:r>
                        <a:rPr lang="zh-CN" sz="2400" kern="100">
                          <a:effectLst/>
                        </a:rPr>
                        <a:t>解剖学实验室</a:t>
                      </a:r>
                      <a:endParaRPr lang="zh-CN" sz="2400" kern="100">
                        <a:effectLst/>
                        <a:latin typeface="Calibri"/>
                        <a:ea typeface="宋体"/>
                        <a:cs typeface="黑体"/>
                      </a:endParaRPr>
                    </a:p>
                  </a:txBody>
                  <a:tcPr marL="68580" marR="68580" marT="0" marB="0" anchor="ctr"/>
                </a:tc>
                <a:tc>
                  <a:txBody>
                    <a:bodyPr/>
                    <a:lstStyle/>
                    <a:p>
                      <a:pPr algn="ctr">
                        <a:spcAft>
                          <a:spcPts val="0"/>
                        </a:spcAft>
                      </a:pPr>
                      <a:r>
                        <a:rPr lang="en-US" sz="2400" kern="100" dirty="0">
                          <a:effectLst/>
                        </a:rPr>
                        <a:t> </a:t>
                      </a:r>
                      <a:endParaRPr lang="zh-CN" sz="2400" kern="100" dirty="0">
                        <a:effectLst/>
                        <a:latin typeface="Calibri"/>
                        <a:ea typeface="宋体"/>
                        <a:cs typeface="黑体"/>
                      </a:endParaRPr>
                    </a:p>
                  </a:txBody>
                  <a:tcPr marL="68580" marR="68580" marT="0" marB="0" anchor="ctr"/>
                </a:tc>
                <a:tc>
                  <a:txBody>
                    <a:bodyPr/>
                    <a:lstStyle/>
                    <a:p>
                      <a:pPr algn="ctr">
                        <a:spcAft>
                          <a:spcPts val="0"/>
                        </a:spcAft>
                      </a:pPr>
                      <a:r>
                        <a:rPr lang="en-US" sz="2400" kern="100" dirty="0">
                          <a:effectLst/>
                        </a:rPr>
                        <a:t> </a:t>
                      </a:r>
                      <a:endParaRPr lang="zh-CN" sz="2400" kern="100" dirty="0">
                        <a:effectLst/>
                        <a:latin typeface="Calibri"/>
                        <a:ea typeface="宋体"/>
                        <a:cs typeface="黑体"/>
                      </a:endParaRPr>
                    </a:p>
                  </a:txBody>
                  <a:tcPr marL="68580" marR="68580" marT="0" marB="0" anchor="ctr"/>
                </a:tc>
                <a:tc>
                  <a:txBody>
                    <a:bodyPr/>
                    <a:lstStyle/>
                    <a:p>
                      <a:pPr algn="ctr">
                        <a:spcAft>
                          <a:spcPts val="0"/>
                        </a:spcAft>
                      </a:pPr>
                      <a:r>
                        <a:rPr lang="en-US" sz="2400" kern="100" dirty="0">
                          <a:effectLst/>
                        </a:rPr>
                        <a:t> </a:t>
                      </a:r>
                      <a:endParaRPr lang="zh-CN" sz="2400" kern="100" dirty="0">
                        <a:effectLst/>
                        <a:latin typeface="Calibri"/>
                        <a:ea typeface="宋体"/>
                        <a:cs typeface="黑体"/>
                      </a:endParaRPr>
                    </a:p>
                  </a:txBody>
                  <a:tcPr marL="68580" marR="68580" marT="0" marB="0" anchor="ctr"/>
                </a:tc>
              </a:tr>
            </a:tbl>
          </a:graphicData>
        </a:graphic>
      </p:graphicFrame>
    </p:spTree>
    <p:extLst>
      <p:ext uri="{BB962C8B-B14F-4D97-AF65-F5344CB8AC3E}">
        <p14:creationId xmlns:p14="http://schemas.microsoft.com/office/powerpoint/2010/main" val="287210060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1177752" cy="707886"/>
          </a:xfrm>
          <a:prstGeom prst="rect">
            <a:avLst/>
          </a:prstGeom>
          <a:noFill/>
        </p:spPr>
        <p:txBody>
          <a:bodyPr wrap="square" lIns="91440" tIns="45720" rIns="91440" bIns="45720" rtlCol="0">
            <a:spAutoFit/>
          </a:bodyPr>
          <a:lstStyle/>
          <a:p>
            <a:r>
              <a:rPr lang="en-US" altLang="zh-CN" sz="4000" dirty="0" smtClean="0">
                <a:solidFill>
                  <a:srgbClr val="0033CC"/>
                </a:solidFill>
                <a:latin typeface="Times New Roman" panose="02020603050405020304" pitchFamily="18" charset="0"/>
                <a:ea typeface="仿宋" panose="02010609060101010101" pitchFamily="49" charset="-122"/>
              </a:rPr>
              <a:t>LC-4  </a:t>
            </a:r>
            <a:r>
              <a:rPr lang="zh-CN" altLang="en-US" sz="4000" dirty="0" smtClean="0">
                <a:solidFill>
                  <a:srgbClr val="0033CC"/>
                </a:solidFill>
                <a:latin typeface="Times New Roman" panose="02020603050405020304" pitchFamily="18" charset="0"/>
                <a:ea typeface="仿宋" panose="02010609060101010101" pitchFamily="49" charset="-122"/>
              </a:rPr>
              <a:t>社区</a:t>
            </a:r>
            <a:r>
              <a:rPr lang="zh-CN" altLang="en-US" sz="4000" dirty="0">
                <a:solidFill>
                  <a:srgbClr val="0033CC"/>
                </a:solidFill>
                <a:latin typeface="Times New Roman" panose="02020603050405020304" pitchFamily="18" charset="0"/>
                <a:ea typeface="仿宋" panose="02010609060101010101" pitchFamily="49" charset="-122"/>
              </a:rPr>
              <a:t>卫生服务中心情况（时点</a:t>
            </a:r>
            <a:r>
              <a:rPr lang="zh-CN" altLang="en-US" sz="4000" dirty="0" smtClean="0">
                <a:solidFill>
                  <a:srgbClr val="0033CC"/>
                </a:solidFill>
                <a:latin typeface="Times New Roman" panose="02020603050405020304" pitchFamily="18" charset="0"/>
                <a:ea typeface="仿宋" panose="02010609060101010101" pitchFamily="49" charset="-122"/>
              </a:rPr>
              <a:t>）</a:t>
            </a:r>
            <a:endParaRPr lang="zh-CN" altLang="en-US" sz="4000" dirty="0">
              <a:solidFill>
                <a:srgbClr val="0033CC"/>
              </a:solidFill>
              <a:latin typeface="Times New Roman" panose="02020603050405020304" pitchFamily="18" charset="0"/>
              <a:ea typeface="仿宋" panose="02010609060101010101" pitchFamily="49" charset="-122"/>
            </a:endParaRPr>
          </a:p>
        </p:txBody>
      </p:sp>
      <p:sp>
        <p:nvSpPr>
          <p:cNvPr id="4" name="矩形 3"/>
          <p:cNvSpPr/>
          <p:nvPr/>
        </p:nvSpPr>
        <p:spPr>
          <a:xfrm>
            <a:off x="761961" y="3865477"/>
            <a:ext cx="10657491" cy="2677656"/>
          </a:xfrm>
          <a:prstGeom prst="rect">
            <a:avLst/>
          </a:prstGeom>
        </p:spPr>
        <p:txBody>
          <a:bodyPr wrap="square" lIns="91440" tIns="45720" rIns="91440" bIns="45720">
            <a:spAutoFit/>
          </a:bodyPr>
          <a:lstStyle/>
          <a:p>
            <a:pPr marL="457189" indent="-457189" algn="just">
              <a:lnSpc>
                <a:spcPct val="150000"/>
              </a:lnSpc>
              <a:buFont typeface="Wingdings" panose="05000000000000000000" pitchFamily="2" charset="2"/>
              <a:buChar char="n"/>
              <a:defRPr/>
            </a:pPr>
            <a:r>
              <a:rPr lang="zh-CN" altLang="zh-CN" sz="2800" b="1" dirty="0" smtClean="0"/>
              <a:t>社区</a:t>
            </a:r>
            <a:r>
              <a:rPr lang="zh-CN" altLang="zh-CN" sz="2800" b="1" dirty="0"/>
              <a:t>卫生服务中心：</a:t>
            </a:r>
            <a:r>
              <a:rPr lang="zh-CN" altLang="zh-CN" sz="2800" dirty="0"/>
              <a:t>指用于临床医学类专业本科生的社区卫生实践</a:t>
            </a:r>
            <a:r>
              <a:rPr lang="zh-CN" altLang="zh-CN" sz="2800" dirty="0" smtClean="0"/>
              <a:t>基地</a:t>
            </a:r>
            <a:endParaRPr lang="en-US" altLang="zh-CN" sz="2800" dirty="0" smtClean="0"/>
          </a:p>
          <a:p>
            <a:pPr marL="457189" indent="-457189" algn="just">
              <a:lnSpc>
                <a:spcPct val="150000"/>
              </a:lnSpc>
              <a:buFont typeface="Wingdings" panose="05000000000000000000" pitchFamily="2" charset="2"/>
              <a:buChar char="n"/>
              <a:defRPr/>
            </a:pPr>
            <a:r>
              <a:rPr lang="zh-CN" altLang="zh-CN" sz="2800" b="1" dirty="0"/>
              <a:t>服务社区数：</a:t>
            </a:r>
            <a:r>
              <a:rPr lang="zh-CN" altLang="zh-CN" sz="2800" dirty="0"/>
              <a:t>社区卫生服务中心提供医疗服务的社区总</a:t>
            </a:r>
            <a:r>
              <a:rPr lang="zh-CN" altLang="zh-CN" sz="2800" dirty="0" smtClean="0"/>
              <a:t>个数</a:t>
            </a:r>
            <a:endParaRPr lang="en-US" altLang="zh-CN" sz="2800" dirty="0" smtClean="0"/>
          </a:p>
          <a:p>
            <a:pPr marL="457189" indent="-457189" algn="just">
              <a:lnSpc>
                <a:spcPct val="150000"/>
              </a:lnSpc>
              <a:buFont typeface="Wingdings" panose="05000000000000000000" pitchFamily="2" charset="2"/>
              <a:buChar char="n"/>
              <a:defRPr/>
            </a:pPr>
            <a:r>
              <a:rPr lang="zh-CN" altLang="zh-CN" sz="2800" b="1" dirty="0"/>
              <a:t>社区服务中心面积：指服务中心的总建筑面积</a:t>
            </a:r>
            <a:r>
              <a:rPr lang="zh-CN" altLang="zh-CN" sz="2800" dirty="0" smtClean="0"/>
              <a:t>。</a:t>
            </a:r>
            <a:endParaRPr lang="en-US" altLang="zh-CN" sz="2800" dirty="0" smtClean="0" bmk="_Toc392188109">
              <a:latin typeface="Times New Roman" panose="02020603050405020304" pitchFamily="18" charset="0"/>
              <a:ea typeface="仿宋" panose="02010609060101010101" pitchFamily="49" charset="-122"/>
              <a:cs typeface="楷体" panose="02010609060101010101" pitchFamily="49" charset="-122"/>
            </a:endParaRPr>
          </a:p>
        </p:txBody>
      </p:sp>
      <p:graphicFrame>
        <p:nvGraphicFramePr>
          <p:cNvPr id="5" name="表格 4"/>
          <p:cNvGraphicFramePr>
            <a:graphicFrameLocks noGrp="1"/>
          </p:cNvGraphicFramePr>
          <p:nvPr>
            <p:extLst>
              <p:ext uri="{D42A27DB-BD31-4B8C-83A1-F6EECF244321}">
                <p14:modId xmlns:p14="http://schemas.microsoft.com/office/powerpoint/2010/main" val="240984958"/>
              </p:ext>
            </p:extLst>
          </p:nvPr>
        </p:nvGraphicFramePr>
        <p:xfrm>
          <a:off x="587129" y="1162377"/>
          <a:ext cx="10832324" cy="1771742"/>
        </p:xfrm>
        <a:graphic>
          <a:graphicData uri="http://schemas.openxmlformats.org/drawingml/2006/table">
            <a:tbl>
              <a:tblPr firstRow="1" firstCol="1" bandRow="1">
                <a:tableStyleId>{5940675A-B579-460E-94D1-54222C63F5DA}</a:tableStyleId>
              </a:tblPr>
              <a:tblGrid>
                <a:gridCol w="2708711"/>
                <a:gridCol w="2707871"/>
                <a:gridCol w="2707871"/>
                <a:gridCol w="2707871"/>
              </a:tblGrid>
              <a:tr h="885871">
                <a:tc>
                  <a:txBody>
                    <a:bodyPr/>
                    <a:lstStyle/>
                    <a:p>
                      <a:pPr algn="ctr">
                        <a:spcAft>
                          <a:spcPts val="0"/>
                        </a:spcAft>
                      </a:pPr>
                      <a:r>
                        <a:rPr lang="zh-CN" sz="2400" kern="0" dirty="0">
                          <a:effectLst/>
                        </a:rPr>
                        <a:t>社区服务中心名称</a:t>
                      </a:r>
                      <a:endParaRPr lang="zh-CN" sz="2400" kern="100" dirty="0">
                        <a:effectLst/>
                        <a:latin typeface="Calibri"/>
                        <a:ea typeface="宋体"/>
                        <a:cs typeface="黑体"/>
                      </a:endParaRPr>
                    </a:p>
                  </a:txBody>
                  <a:tcPr marL="68580" marR="68580" marT="0" marB="0" anchor="ctr"/>
                </a:tc>
                <a:tc>
                  <a:txBody>
                    <a:bodyPr/>
                    <a:lstStyle/>
                    <a:p>
                      <a:pPr algn="ctr">
                        <a:spcAft>
                          <a:spcPts val="0"/>
                        </a:spcAft>
                      </a:pPr>
                      <a:r>
                        <a:rPr lang="zh-CN" sz="2400" kern="0">
                          <a:effectLst/>
                        </a:rPr>
                        <a:t>社区服务中心面积（平方米）</a:t>
                      </a:r>
                      <a:endParaRPr lang="zh-CN" sz="2400" kern="100">
                        <a:effectLst/>
                        <a:latin typeface="Calibri"/>
                        <a:ea typeface="宋体"/>
                        <a:cs typeface="黑体"/>
                      </a:endParaRPr>
                    </a:p>
                  </a:txBody>
                  <a:tcPr marL="68580" marR="68580" marT="0" marB="0" anchor="ctr"/>
                </a:tc>
                <a:tc>
                  <a:txBody>
                    <a:bodyPr/>
                    <a:lstStyle/>
                    <a:p>
                      <a:pPr algn="ctr">
                        <a:spcAft>
                          <a:spcPts val="0"/>
                        </a:spcAft>
                      </a:pPr>
                      <a:r>
                        <a:rPr lang="zh-CN" sz="2400" kern="0">
                          <a:effectLst/>
                        </a:rPr>
                        <a:t>服务社区数（个）</a:t>
                      </a:r>
                      <a:endParaRPr lang="zh-CN" sz="2400" kern="100">
                        <a:effectLst/>
                        <a:latin typeface="Calibri"/>
                        <a:ea typeface="宋体"/>
                        <a:cs typeface="黑体"/>
                      </a:endParaRPr>
                    </a:p>
                  </a:txBody>
                  <a:tcPr marL="68580" marR="68580" marT="0" marB="0" anchor="ctr"/>
                </a:tc>
                <a:tc>
                  <a:txBody>
                    <a:bodyPr/>
                    <a:lstStyle/>
                    <a:p>
                      <a:pPr algn="ctr">
                        <a:spcAft>
                          <a:spcPts val="0"/>
                        </a:spcAft>
                      </a:pPr>
                      <a:r>
                        <a:rPr lang="zh-CN" sz="2400" kern="0">
                          <a:effectLst/>
                        </a:rPr>
                        <a:t>服务总人数（人）</a:t>
                      </a:r>
                      <a:endParaRPr lang="zh-CN" sz="2400" kern="100">
                        <a:effectLst/>
                        <a:latin typeface="Calibri"/>
                        <a:ea typeface="宋体"/>
                        <a:cs typeface="黑体"/>
                      </a:endParaRPr>
                    </a:p>
                  </a:txBody>
                  <a:tcPr marL="68580" marR="68580" marT="0" marB="0" anchor="ctr"/>
                </a:tc>
              </a:tr>
              <a:tr h="885871">
                <a:tc>
                  <a:txBody>
                    <a:bodyPr/>
                    <a:lstStyle/>
                    <a:p>
                      <a:pPr algn="ctr">
                        <a:spcAft>
                          <a:spcPts val="0"/>
                        </a:spcAft>
                      </a:pPr>
                      <a:r>
                        <a:rPr lang="en-US" sz="2400" kern="100">
                          <a:effectLst/>
                        </a:rPr>
                        <a:t> </a:t>
                      </a:r>
                      <a:endParaRPr lang="zh-CN" sz="2400" kern="100">
                        <a:effectLst/>
                        <a:latin typeface="Calibri"/>
                        <a:ea typeface="宋体"/>
                        <a:cs typeface="黑体"/>
                      </a:endParaRPr>
                    </a:p>
                  </a:txBody>
                  <a:tcPr marL="68580" marR="68580" marT="0" marB="0" anchor="ctr"/>
                </a:tc>
                <a:tc>
                  <a:txBody>
                    <a:bodyPr/>
                    <a:lstStyle/>
                    <a:p>
                      <a:pPr algn="ctr">
                        <a:spcAft>
                          <a:spcPts val="0"/>
                        </a:spcAft>
                      </a:pPr>
                      <a:r>
                        <a:rPr lang="en-US" sz="2400" kern="100">
                          <a:effectLst/>
                        </a:rPr>
                        <a:t> </a:t>
                      </a:r>
                      <a:endParaRPr lang="zh-CN" sz="2400" kern="100">
                        <a:effectLst/>
                        <a:latin typeface="Calibri"/>
                        <a:ea typeface="宋体"/>
                        <a:cs typeface="黑体"/>
                      </a:endParaRPr>
                    </a:p>
                  </a:txBody>
                  <a:tcPr marL="68580" marR="68580" marT="0" marB="0" anchor="ctr"/>
                </a:tc>
                <a:tc>
                  <a:txBody>
                    <a:bodyPr/>
                    <a:lstStyle/>
                    <a:p>
                      <a:pPr algn="ctr">
                        <a:spcAft>
                          <a:spcPts val="0"/>
                        </a:spcAft>
                      </a:pPr>
                      <a:r>
                        <a:rPr lang="en-US" sz="2400" kern="100">
                          <a:effectLst/>
                        </a:rPr>
                        <a:t> </a:t>
                      </a:r>
                      <a:endParaRPr lang="zh-CN" sz="2400" kern="100">
                        <a:effectLst/>
                        <a:latin typeface="Calibri"/>
                        <a:ea typeface="宋体"/>
                        <a:cs typeface="黑体"/>
                      </a:endParaRPr>
                    </a:p>
                  </a:txBody>
                  <a:tcPr marL="68580" marR="68580" marT="0" marB="0" anchor="ctr"/>
                </a:tc>
                <a:tc>
                  <a:txBody>
                    <a:bodyPr/>
                    <a:lstStyle/>
                    <a:p>
                      <a:pPr algn="ctr">
                        <a:spcAft>
                          <a:spcPts val="0"/>
                        </a:spcAft>
                      </a:pPr>
                      <a:r>
                        <a:rPr lang="en-US" sz="2400" kern="100" dirty="0">
                          <a:effectLst/>
                        </a:rPr>
                        <a:t> </a:t>
                      </a:r>
                      <a:endParaRPr lang="zh-CN" sz="2400" kern="100" dirty="0">
                        <a:effectLst/>
                        <a:latin typeface="Calibri"/>
                        <a:ea typeface="宋体"/>
                        <a:cs typeface="黑体"/>
                      </a:endParaRPr>
                    </a:p>
                  </a:txBody>
                  <a:tcPr marL="68580" marR="68580" marT="0" marB="0" anchor="ctr"/>
                </a:tc>
              </a:tr>
            </a:tbl>
          </a:graphicData>
        </a:graphic>
      </p:graphicFrame>
    </p:spTree>
    <p:extLst>
      <p:ext uri="{BB962C8B-B14F-4D97-AF65-F5344CB8AC3E}">
        <p14:creationId xmlns:p14="http://schemas.microsoft.com/office/powerpoint/2010/main" val="304707723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1177752" cy="707886"/>
          </a:xfrm>
          <a:prstGeom prst="rect">
            <a:avLst/>
          </a:prstGeom>
          <a:noFill/>
        </p:spPr>
        <p:txBody>
          <a:bodyPr wrap="square" lIns="91440" tIns="45720" rIns="91440" bIns="45720" rtlCol="0">
            <a:spAutoFit/>
          </a:bodyPr>
          <a:lstStyle/>
          <a:p>
            <a:r>
              <a:rPr lang="en-US" altLang="zh-CN" sz="4000" dirty="0" smtClean="0">
                <a:solidFill>
                  <a:srgbClr val="0033CC"/>
                </a:solidFill>
                <a:latin typeface="Times New Roman" panose="02020603050405020304" pitchFamily="18" charset="0"/>
                <a:ea typeface="仿宋" panose="02010609060101010101" pitchFamily="49" charset="-122"/>
              </a:rPr>
              <a:t>LC-5   </a:t>
            </a:r>
            <a:r>
              <a:rPr lang="zh-CN" altLang="en-US" sz="4000" dirty="0" smtClean="0">
                <a:solidFill>
                  <a:srgbClr val="0033CC"/>
                </a:solidFill>
                <a:latin typeface="Times New Roman" panose="02020603050405020304" pitchFamily="18" charset="0"/>
                <a:ea typeface="仿宋" panose="02010609060101010101" pitchFamily="49" charset="-122"/>
              </a:rPr>
              <a:t>临床</a:t>
            </a:r>
            <a:r>
              <a:rPr lang="zh-CN" altLang="en-US" sz="4000" dirty="0">
                <a:solidFill>
                  <a:srgbClr val="0033CC"/>
                </a:solidFill>
                <a:latin typeface="Times New Roman" panose="02020603050405020304" pitchFamily="18" charset="0"/>
                <a:ea typeface="仿宋" panose="02010609060101010101" pitchFamily="49" charset="-122"/>
              </a:rPr>
              <a:t>教学基地实习阶段情况（学年</a:t>
            </a:r>
            <a:r>
              <a:rPr lang="zh-CN" altLang="en-US" sz="4000" dirty="0" smtClean="0">
                <a:solidFill>
                  <a:srgbClr val="0033CC"/>
                </a:solidFill>
                <a:latin typeface="Times New Roman" panose="02020603050405020304" pitchFamily="18" charset="0"/>
                <a:ea typeface="仿宋" panose="02010609060101010101" pitchFamily="49" charset="-122"/>
              </a:rPr>
              <a:t>）</a:t>
            </a:r>
            <a:endParaRPr lang="zh-CN" altLang="en-US" sz="4000" dirty="0">
              <a:solidFill>
                <a:srgbClr val="0033CC"/>
              </a:solidFill>
              <a:latin typeface="Times New Roman" panose="02020603050405020304" pitchFamily="18" charset="0"/>
              <a:ea typeface="仿宋" panose="02010609060101010101" pitchFamily="49" charset="-122"/>
            </a:endParaRPr>
          </a:p>
        </p:txBody>
      </p:sp>
      <p:sp>
        <p:nvSpPr>
          <p:cNvPr id="4" name="矩形 3"/>
          <p:cNvSpPr/>
          <p:nvPr/>
        </p:nvSpPr>
        <p:spPr>
          <a:xfrm>
            <a:off x="90435" y="3386295"/>
            <a:ext cx="12178602" cy="2862322"/>
          </a:xfrm>
          <a:prstGeom prst="rect">
            <a:avLst/>
          </a:prstGeom>
        </p:spPr>
        <p:txBody>
          <a:bodyPr wrap="square" lIns="91440" tIns="45720" rIns="91440" bIns="45720">
            <a:spAutoFit/>
          </a:bodyPr>
          <a:lstStyle/>
          <a:p>
            <a:pPr marL="457189" indent="-457189" algn="just">
              <a:lnSpc>
                <a:spcPct val="150000"/>
              </a:lnSpc>
              <a:buFont typeface="Wingdings" panose="05000000000000000000" pitchFamily="2" charset="2"/>
              <a:buChar char="n"/>
              <a:defRPr/>
            </a:pPr>
            <a:r>
              <a:rPr lang="zh-CN" altLang="zh-CN" sz="2000" b="1" dirty="0"/>
              <a:t>基地代码、名称：</a:t>
            </a:r>
            <a:r>
              <a:rPr lang="zh-CN" altLang="zh-CN" sz="2000" dirty="0"/>
              <a:t>指表</a:t>
            </a:r>
            <a:r>
              <a:rPr lang="en-US" altLang="zh-CN" sz="2000" dirty="0" smtClean="0"/>
              <a:t>1-3-1</a:t>
            </a:r>
            <a:r>
              <a:rPr lang="zh-CN" altLang="zh-CN" sz="2000" dirty="0"/>
              <a:t>中的基地代码和</a:t>
            </a:r>
            <a:r>
              <a:rPr lang="zh-CN" altLang="zh-CN" sz="2000" dirty="0" smtClean="0"/>
              <a:t>名称</a:t>
            </a:r>
            <a:r>
              <a:rPr lang="zh-CN" altLang="en-US" sz="2000" dirty="0" smtClean="0"/>
              <a:t>；</a:t>
            </a:r>
            <a:endParaRPr lang="en-US" altLang="zh-CN" sz="2000" dirty="0" smtClean="0"/>
          </a:p>
          <a:p>
            <a:pPr marL="457189" indent="-457189" algn="just">
              <a:lnSpc>
                <a:spcPct val="150000"/>
              </a:lnSpc>
              <a:buFont typeface="Wingdings" panose="05000000000000000000" pitchFamily="2" charset="2"/>
              <a:buChar char="n"/>
              <a:defRPr/>
            </a:pPr>
            <a:r>
              <a:rPr lang="zh-CN" altLang="zh-CN" sz="2000" b="1" dirty="0"/>
              <a:t>临床医学总实习人数：</a:t>
            </a:r>
            <a:r>
              <a:rPr lang="zh-CN" altLang="zh-CN" sz="2000" dirty="0"/>
              <a:t>指在该临床基地各种类实习（规培）的总人数。（包含其他学校在此基地的实习生、其他专业的临床实习【含公卫、口腔、护理等专业，依据学校培养实际情况自行把握】，本校临床医学类的本科生、专科生、专升本、专业型硕士和博士研究生、规培学员，留学生等</a:t>
            </a:r>
            <a:r>
              <a:rPr lang="zh-CN" altLang="zh-CN" sz="2000" dirty="0" smtClean="0"/>
              <a:t>）</a:t>
            </a:r>
            <a:endParaRPr lang="en-US" altLang="zh-CN" sz="2000" dirty="0" smtClean="0"/>
          </a:p>
          <a:p>
            <a:pPr marL="457189" indent="-457189" algn="just">
              <a:lnSpc>
                <a:spcPct val="150000"/>
              </a:lnSpc>
              <a:buFont typeface="Wingdings" panose="05000000000000000000" pitchFamily="2" charset="2"/>
              <a:buChar char="n"/>
              <a:defRPr/>
            </a:pPr>
            <a:r>
              <a:rPr lang="zh-CN" altLang="zh-CN" sz="2000" b="1" dirty="0"/>
              <a:t>本校临床医学类总实习人数（含长学制）总数</a:t>
            </a:r>
            <a:r>
              <a:rPr lang="en-US" altLang="zh-CN" sz="2000" b="1" dirty="0"/>
              <a:t>:</a:t>
            </a:r>
            <a:r>
              <a:rPr lang="zh-CN" altLang="zh-CN" sz="2000" dirty="0"/>
              <a:t>指本校临床医学类本科生在该基地实习的总人数（含长学制本科阶段</a:t>
            </a:r>
            <a:r>
              <a:rPr lang="zh-CN" altLang="zh-CN" sz="2000" dirty="0" smtClean="0"/>
              <a:t>）</a:t>
            </a:r>
            <a:endParaRPr lang="en-US" altLang="zh-CN" sz="2000" dirty="0" smtClean="0"/>
          </a:p>
        </p:txBody>
      </p:sp>
      <p:graphicFrame>
        <p:nvGraphicFramePr>
          <p:cNvPr id="3" name="表格 2"/>
          <p:cNvGraphicFramePr>
            <a:graphicFrameLocks noGrp="1"/>
          </p:cNvGraphicFramePr>
          <p:nvPr>
            <p:extLst>
              <p:ext uri="{D42A27DB-BD31-4B8C-83A1-F6EECF244321}">
                <p14:modId xmlns:p14="http://schemas.microsoft.com/office/powerpoint/2010/main" val="5267339"/>
              </p:ext>
            </p:extLst>
          </p:nvPr>
        </p:nvGraphicFramePr>
        <p:xfrm>
          <a:off x="469620" y="1098619"/>
          <a:ext cx="11256808" cy="2237434"/>
        </p:xfrm>
        <a:graphic>
          <a:graphicData uri="http://schemas.openxmlformats.org/drawingml/2006/table">
            <a:tbl>
              <a:tblPr firstRow="1" firstCol="1" bandRow="1">
                <a:tableStyleId>{5940675A-B579-460E-94D1-54222C63F5DA}</a:tableStyleId>
              </a:tblPr>
              <a:tblGrid>
                <a:gridCol w="1238600"/>
                <a:gridCol w="1527349"/>
                <a:gridCol w="1979526"/>
                <a:gridCol w="4180114"/>
                <a:gridCol w="2331219"/>
              </a:tblGrid>
              <a:tr h="1177105">
                <a:tc>
                  <a:txBody>
                    <a:bodyPr/>
                    <a:lstStyle/>
                    <a:p>
                      <a:pPr algn="ctr">
                        <a:spcAft>
                          <a:spcPts val="0"/>
                        </a:spcAft>
                      </a:pPr>
                      <a:r>
                        <a:rPr lang="zh-CN" sz="2000" kern="0" dirty="0">
                          <a:effectLst/>
                        </a:rPr>
                        <a:t>基地代码</a:t>
                      </a:r>
                      <a:endParaRPr lang="zh-CN" sz="2000" kern="100" dirty="0">
                        <a:effectLst/>
                        <a:latin typeface="Calibri"/>
                        <a:ea typeface="宋体"/>
                        <a:cs typeface="黑体"/>
                      </a:endParaRPr>
                    </a:p>
                  </a:txBody>
                  <a:tcPr marL="68580" marR="68580" marT="0" marB="0" anchor="ctr"/>
                </a:tc>
                <a:tc>
                  <a:txBody>
                    <a:bodyPr/>
                    <a:lstStyle/>
                    <a:p>
                      <a:pPr algn="ctr">
                        <a:spcAft>
                          <a:spcPts val="0"/>
                        </a:spcAft>
                      </a:pPr>
                      <a:r>
                        <a:rPr lang="zh-CN" sz="2000" kern="0" dirty="0">
                          <a:effectLst/>
                        </a:rPr>
                        <a:t>基地名称</a:t>
                      </a:r>
                      <a:endParaRPr lang="zh-CN" sz="2000" kern="100" dirty="0">
                        <a:effectLst/>
                        <a:latin typeface="Calibri"/>
                        <a:ea typeface="宋体"/>
                        <a:cs typeface="黑体"/>
                      </a:endParaRPr>
                    </a:p>
                  </a:txBody>
                  <a:tcPr marL="68580" marR="68580" marT="0" marB="0" anchor="ctr"/>
                </a:tc>
                <a:tc>
                  <a:txBody>
                    <a:bodyPr/>
                    <a:lstStyle/>
                    <a:p>
                      <a:pPr algn="ctr">
                        <a:spcAft>
                          <a:spcPts val="0"/>
                        </a:spcAft>
                      </a:pPr>
                      <a:r>
                        <a:rPr lang="zh-CN" sz="2000" kern="0" dirty="0">
                          <a:effectLst/>
                        </a:rPr>
                        <a:t>临床医学总实习人数</a:t>
                      </a:r>
                      <a:endParaRPr lang="zh-CN" sz="2000" kern="100" dirty="0">
                        <a:effectLst/>
                        <a:latin typeface="Calibri"/>
                        <a:ea typeface="宋体"/>
                        <a:cs typeface="黑体"/>
                      </a:endParaRPr>
                    </a:p>
                  </a:txBody>
                  <a:tcPr marL="68580" marR="68580" marT="0" marB="0" anchor="ctr"/>
                </a:tc>
                <a:tc>
                  <a:txBody>
                    <a:bodyPr/>
                    <a:lstStyle/>
                    <a:p>
                      <a:pPr algn="ctr">
                        <a:spcAft>
                          <a:spcPts val="0"/>
                        </a:spcAft>
                      </a:pPr>
                      <a:r>
                        <a:rPr lang="zh-CN" sz="2000" kern="0" dirty="0">
                          <a:effectLst/>
                        </a:rPr>
                        <a:t>其中：本校临床医学类实习总人数（含长学制）</a:t>
                      </a:r>
                      <a:endParaRPr lang="zh-CN" sz="2000" kern="100" dirty="0">
                        <a:effectLst/>
                        <a:latin typeface="Calibri"/>
                        <a:ea typeface="宋体"/>
                        <a:cs typeface="黑体"/>
                      </a:endParaRPr>
                    </a:p>
                  </a:txBody>
                  <a:tcPr marL="68580" marR="68580" marT="0" marB="0" anchor="ctr"/>
                </a:tc>
                <a:tc>
                  <a:txBody>
                    <a:bodyPr/>
                    <a:lstStyle/>
                    <a:p>
                      <a:pPr algn="ctr">
                        <a:spcAft>
                          <a:spcPts val="0"/>
                        </a:spcAft>
                      </a:pPr>
                      <a:r>
                        <a:rPr lang="zh-CN" sz="2000" kern="0" dirty="0">
                          <a:effectLst/>
                        </a:rPr>
                        <a:t>其中：本校临床医学专业本科生人数</a:t>
                      </a:r>
                      <a:endParaRPr lang="zh-CN" sz="2000" kern="100" dirty="0">
                        <a:effectLst/>
                        <a:latin typeface="Calibri"/>
                        <a:ea typeface="宋体"/>
                        <a:cs typeface="黑体"/>
                      </a:endParaRPr>
                    </a:p>
                  </a:txBody>
                  <a:tcPr marL="68580" marR="68580" marT="0" marB="0" anchor="ctr"/>
                </a:tc>
              </a:tr>
              <a:tr h="1060329">
                <a:tc>
                  <a:txBody>
                    <a:bodyPr/>
                    <a:lstStyle/>
                    <a:p>
                      <a:pPr algn="ctr">
                        <a:spcAft>
                          <a:spcPts val="0"/>
                        </a:spcAft>
                      </a:pPr>
                      <a:r>
                        <a:rPr lang="en-US" sz="1050" kern="100">
                          <a:effectLst/>
                        </a:rPr>
                        <a:t> </a:t>
                      </a:r>
                      <a:endParaRPr lang="zh-CN" sz="1050" kern="100">
                        <a:effectLst/>
                        <a:latin typeface="Calibri"/>
                        <a:ea typeface="宋体"/>
                        <a:cs typeface="黑体"/>
                      </a:endParaRPr>
                    </a:p>
                  </a:txBody>
                  <a:tcPr marL="68580" marR="68580" marT="0" marB="0" anchor="ctr"/>
                </a:tc>
                <a:tc>
                  <a:txBody>
                    <a:bodyPr/>
                    <a:lstStyle/>
                    <a:p>
                      <a:pPr algn="ctr">
                        <a:spcAft>
                          <a:spcPts val="0"/>
                        </a:spcAft>
                      </a:pPr>
                      <a:r>
                        <a:rPr lang="en-US" sz="1050" kern="100">
                          <a:effectLst/>
                        </a:rPr>
                        <a:t> </a:t>
                      </a:r>
                      <a:endParaRPr lang="zh-CN" sz="1050" kern="100">
                        <a:effectLst/>
                        <a:latin typeface="Calibri"/>
                        <a:ea typeface="宋体"/>
                        <a:cs typeface="黑体"/>
                      </a:endParaRPr>
                    </a:p>
                  </a:txBody>
                  <a:tcPr marL="68580" marR="68580" marT="0" marB="0" anchor="ctr"/>
                </a:tc>
                <a:tc>
                  <a:txBody>
                    <a:bodyPr/>
                    <a:lstStyle/>
                    <a:p>
                      <a:pPr algn="ctr">
                        <a:spcAft>
                          <a:spcPts val="0"/>
                        </a:spcAft>
                      </a:pPr>
                      <a:r>
                        <a:rPr lang="en-US" sz="1050" kern="100">
                          <a:effectLst/>
                        </a:rPr>
                        <a:t> </a:t>
                      </a:r>
                      <a:endParaRPr lang="zh-CN" sz="1050" kern="100">
                        <a:effectLst/>
                        <a:latin typeface="Calibri"/>
                        <a:ea typeface="宋体"/>
                        <a:cs typeface="黑体"/>
                      </a:endParaRPr>
                    </a:p>
                  </a:txBody>
                  <a:tcPr marL="68580" marR="68580" marT="0" marB="0" anchor="ctr"/>
                </a:tc>
                <a:tc>
                  <a:txBody>
                    <a:bodyPr/>
                    <a:lstStyle/>
                    <a:p>
                      <a:pPr algn="ctr">
                        <a:spcAft>
                          <a:spcPts val="0"/>
                        </a:spcAft>
                      </a:pPr>
                      <a:r>
                        <a:rPr lang="en-US" sz="1050" kern="100">
                          <a:effectLst/>
                        </a:rPr>
                        <a:t> </a:t>
                      </a:r>
                      <a:endParaRPr lang="zh-CN" sz="1050" kern="100">
                        <a:effectLst/>
                        <a:latin typeface="Calibri"/>
                        <a:ea typeface="宋体"/>
                        <a:cs typeface="黑体"/>
                      </a:endParaRPr>
                    </a:p>
                  </a:txBody>
                  <a:tcPr marL="68580" marR="68580" marT="0" marB="0" anchor="ctr"/>
                </a:tc>
                <a:tc>
                  <a:txBody>
                    <a:bodyPr/>
                    <a:lstStyle/>
                    <a:p>
                      <a:pPr algn="ctr">
                        <a:spcAft>
                          <a:spcPts val="0"/>
                        </a:spcAft>
                      </a:pPr>
                      <a:r>
                        <a:rPr lang="en-US" sz="1050" kern="100" dirty="0">
                          <a:effectLst/>
                        </a:rPr>
                        <a:t> </a:t>
                      </a:r>
                      <a:endParaRPr lang="zh-CN" sz="1050" kern="100" dirty="0">
                        <a:effectLst/>
                        <a:latin typeface="Calibri"/>
                        <a:ea typeface="宋体"/>
                        <a:cs typeface="黑体"/>
                      </a:endParaRPr>
                    </a:p>
                  </a:txBody>
                  <a:tcPr marL="68580" marR="68580" marT="0" marB="0" anchor="ctr"/>
                </a:tc>
              </a:tr>
            </a:tbl>
          </a:graphicData>
        </a:graphic>
      </p:graphicFrame>
    </p:spTree>
    <p:extLst>
      <p:ext uri="{BB962C8B-B14F-4D97-AF65-F5344CB8AC3E}">
        <p14:creationId xmlns:p14="http://schemas.microsoft.com/office/powerpoint/2010/main" val="201045940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1305" y="180872"/>
            <a:ext cx="11177752" cy="707886"/>
          </a:xfrm>
          <a:prstGeom prst="rect">
            <a:avLst/>
          </a:prstGeom>
          <a:noFill/>
        </p:spPr>
        <p:txBody>
          <a:bodyPr wrap="square" lIns="91440" tIns="45720" rIns="91440" bIns="45720" rtlCol="0">
            <a:spAutoFit/>
          </a:bodyPr>
          <a:lstStyle/>
          <a:p>
            <a:r>
              <a:rPr lang="en-US" altLang="zh-CN" sz="4000" dirty="0" smtClean="0">
                <a:solidFill>
                  <a:srgbClr val="0033CC"/>
                </a:solidFill>
                <a:latin typeface="Times New Roman" panose="02020603050405020304" pitchFamily="18" charset="0"/>
                <a:ea typeface="仿宋" panose="02010609060101010101" pitchFamily="49" charset="-122"/>
              </a:rPr>
              <a:t>LC-6   </a:t>
            </a:r>
            <a:r>
              <a:rPr lang="zh-CN" altLang="en-US" sz="4000" dirty="0" smtClean="0">
                <a:solidFill>
                  <a:srgbClr val="0033CC"/>
                </a:solidFill>
                <a:latin typeface="Times New Roman" panose="02020603050405020304" pitchFamily="18" charset="0"/>
                <a:ea typeface="仿宋" panose="02010609060101010101" pitchFamily="49" charset="-122"/>
              </a:rPr>
              <a:t>临床</a:t>
            </a:r>
            <a:r>
              <a:rPr lang="zh-CN" altLang="en-US" sz="4000" dirty="0">
                <a:solidFill>
                  <a:srgbClr val="0033CC"/>
                </a:solidFill>
                <a:latin typeface="Times New Roman" panose="02020603050405020304" pitchFamily="18" charset="0"/>
                <a:ea typeface="仿宋" panose="02010609060101010101" pitchFamily="49" charset="-122"/>
              </a:rPr>
              <a:t>教学基地模拟教学资源情况（学年</a:t>
            </a:r>
            <a:r>
              <a:rPr lang="zh-CN" altLang="en-US" sz="4000" dirty="0" smtClean="0">
                <a:solidFill>
                  <a:srgbClr val="0033CC"/>
                </a:solidFill>
                <a:latin typeface="Times New Roman" panose="02020603050405020304" pitchFamily="18" charset="0"/>
                <a:ea typeface="仿宋" panose="02010609060101010101" pitchFamily="49" charset="-122"/>
              </a:rPr>
              <a:t>）</a:t>
            </a:r>
            <a:endParaRPr lang="zh-CN" altLang="en-US" sz="4000" dirty="0">
              <a:solidFill>
                <a:srgbClr val="0033CC"/>
              </a:solidFill>
              <a:latin typeface="Times New Roman" panose="02020603050405020304" pitchFamily="18" charset="0"/>
              <a:ea typeface="仿宋" panose="02010609060101010101" pitchFamily="49" charset="-122"/>
            </a:endParaRPr>
          </a:p>
        </p:txBody>
      </p:sp>
      <p:sp>
        <p:nvSpPr>
          <p:cNvPr id="4" name="矩形 3"/>
          <p:cNvSpPr/>
          <p:nvPr/>
        </p:nvSpPr>
        <p:spPr>
          <a:xfrm>
            <a:off x="90435" y="3386295"/>
            <a:ext cx="12178602" cy="3344570"/>
          </a:xfrm>
          <a:prstGeom prst="rect">
            <a:avLst/>
          </a:prstGeom>
        </p:spPr>
        <p:txBody>
          <a:bodyPr wrap="square" lIns="91440" tIns="45720" rIns="91440" bIns="45720">
            <a:spAutoFit/>
          </a:bodyPr>
          <a:lstStyle/>
          <a:p>
            <a:pPr marL="457189" indent="-457189" algn="just">
              <a:lnSpc>
                <a:spcPct val="150000"/>
              </a:lnSpc>
              <a:buFont typeface="Wingdings" panose="05000000000000000000" pitchFamily="2" charset="2"/>
              <a:buChar char="n"/>
              <a:defRPr/>
            </a:pPr>
            <a:r>
              <a:rPr lang="zh-CN" altLang="zh-CN" sz="2400" b="1" dirty="0"/>
              <a:t>基地代码、名称：</a:t>
            </a:r>
            <a:r>
              <a:rPr lang="zh-CN" altLang="zh-CN" sz="2400" dirty="0"/>
              <a:t>指表</a:t>
            </a:r>
            <a:r>
              <a:rPr lang="en-US" altLang="zh-CN" sz="2400" dirty="0"/>
              <a:t>1-3-1</a:t>
            </a:r>
            <a:r>
              <a:rPr lang="zh-CN" altLang="zh-CN" sz="2400" dirty="0"/>
              <a:t>中的基地代码和名称</a:t>
            </a:r>
            <a:r>
              <a:rPr lang="zh-CN" altLang="en-US" sz="2400" dirty="0" smtClean="0"/>
              <a:t>；</a:t>
            </a:r>
            <a:endParaRPr lang="en-US" altLang="zh-CN" sz="2400" dirty="0" smtClean="0"/>
          </a:p>
          <a:p>
            <a:pPr marL="457189" indent="-457189" algn="just">
              <a:lnSpc>
                <a:spcPct val="150000"/>
              </a:lnSpc>
              <a:buFont typeface="Wingdings" panose="05000000000000000000" pitchFamily="2" charset="2"/>
              <a:buChar char="n"/>
              <a:defRPr/>
            </a:pPr>
            <a:r>
              <a:rPr lang="zh-CN" altLang="zh-CN" sz="2400" b="1" dirty="0"/>
              <a:t>总使用量：</a:t>
            </a:r>
            <a:r>
              <a:rPr lang="zh-CN" altLang="zh-CN" sz="2400" dirty="0"/>
              <a:t>指各类使用人员使用情况总量统计（</a:t>
            </a:r>
            <a:r>
              <a:rPr lang="zh-CN" altLang="zh-CN" sz="2400" b="1" dirty="0"/>
              <a:t>包括本科生</a:t>
            </a:r>
            <a:r>
              <a:rPr lang="zh-CN" altLang="zh-CN" sz="2400" dirty="0"/>
              <a:t>、</a:t>
            </a:r>
            <a:r>
              <a:rPr lang="zh-CN" altLang="zh-CN" sz="2400" b="1" dirty="0"/>
              <a:t>研究生</a:t>
            </a:r>
            <a:r>
              <a:rPr lang="zh-CN" altLang="zh-CN" sz="2400" dirty="0"/>
              <a:t>、</a:t>
            </a:r>
            <a:r>
              <a:rPr lang="zh-CN" altLang="zh-CN" sz="2400" b="1" dirty="0"/>
              <a:t>规培学员</a:t>
            </a:r>
            <a:r>
              <a:rPr lang="zh-CN" altLang="zh-CN" sz="2400" dirty="0"/>
              <a:t>、</a:t>
            </a:r>
            <a:r>
              <a:rPr lang="zh-CN" altLang="zh-CN" sz="2400" b="1" dirty="0"/>
              <a:t>护士</a:t>
            </a:r>
            <a:r>
              <a:rPr lang="zh-CN" altLang="zh-CN" sz="2400" dirty="0"/>
              <a:t>、</a:t>
            </a:r>
            <a:r>
              <a:rPr lang="zh-CN" altLang="zh-CN" sz="2400" b="1" dirty="0"/>
              <a:t>进修学员等各级各类使用人员</a:t>
            </a:r>
            <a:r>
              <a:rPr lang="zh-CN" altLang="zh-CN" sz="2400" dirty="0"/>
              <a:t>），计算方法为：学生人数</a:t>
            </a:r>
            <a:r>
              <a:rPr lang="en-US" altLang="zh-CN" sz="2400" dirty="0"/>
              <a:t>*</a:t>
            </a:r>
            <a:r>
              <a:rPr lang="zh-CN" altLang="zh-CN" sz="2400" dirty="0" smtClean="0"/>
              <a:t>学时</a:t>
            </a:r>
            <a:endParaRPr lang="en-US" altLang="zh-CN" sz="2400" dirty="0" smtClean="0"/>
          </a:p>
          <a:p>
            <a:pPr marL="457189" indent="-457189" algn="just">
              <a:lnSpc>
                <a:spcPct val="150000"/>
              </a:lnSpc>
              <a:buFont typeface="Wingdings" panose="05000000000000000000" pitchFamily="2" charset="2"/>
              <a:buChar char="n"/>
              <a:defRPr/>
            </a:pPr>
            <a:r>
              <a:rPr lang="zh-CN" altLang="zh-CN" sz="2400" b="1" dirty="0"/>
              <a:t>注：</a:t>
            </a:r>
            <a:r>
              <a:rPr lang="zh-CN" altLang="zh-CN" sz="2400" dirty="0"/>
              <a:t>技能中心</a:t>
            </a:r>
            <a:r>
              <a:rPr lang="en-US" altLang="zh-CN" sz="2400" dirty="0"/>
              <a:t>/</a:t>
            </a:r>
            <a:r>
              <a:rPr lang="zh-CN" altLang="zh-CN" sz="2400" dirty="0"/>
              <a:t>实训中心如设置在校本部，也需填入此表，基地代码为</a:t>
            </a:r>
            <a:r>
              <a:rPr lang="en-US" altLang="zh-CN" sz="2400" dirty="0"/>
              <a:t>“000”</a:t>
            </a:r>
            <a:r>
              <a:rPr lang="zh-CN" altLang="zh-CN" sz="2400" dirty="0"/>
              <a:t>，基地名称</a:t>
            </a:r>
            <a:r>
              <a:rPr lang="en-US" altLang="zh-CN" sz="2400" dirty="0"/>
              <a:t>“</a:t>
            </a:r>
            <a:r>
              <a:rPr lang="zh-CN" altLang="zh-CN" sz="2400" dirty="0"/>
              <a:t>校本部</a:t>
            </a:r>
            <a:r>
              <a:rPr lang="en-US" altLang="zh-CN" sz="2400" dirty="0"/>
              <a:t>”</a:t>
            </a:r>
            <a:r>
              <a:rPr lang="zh-CN" altLang="zh-CN" sz="2400" dirty="0"/>
              <a:t>；一个临床基地只填写一行记录，如果一个基地有多个实验室或者中心，需汇总统计填报。</a:t>
            </a:r>
            <a:endParaRPr lang="en-US" altLang="zh-CN" sz="2400" dirty="0" smtClean="0"/>
          </a:p>
        </p:txBody>
      </p:sp>
      <p:graphicFrame>
        <p:nvGraphicFramePr>
          <p:cNvPr id="5" name="表格 4"/>
          <p:cNvGraphicFramePr>
            <a:graphicFrameLocks noGrp="1"/>
          </p:cNvGraphicFramePr>
          <p:nvPr>
            <p:extLst>
              <p:ext uri="{D42A27DB-BD31-4B8C-83A1-F6EECF244321}">
                <p14:modId xmlns:p14="http://schemas.microsoft.com/office/powerpoint/2010/main" val="3337251041"/>
              </p:ext>
            </p:extLst>
          </p:nvPr>
        </p:nvGraphicFramePr>
        <p:xfrm>
          <a:off x="271305" y="981802"/>
          <a:ext cx="11766619" cy="2436622"/>
        </p:xfrm>
        <a:graphic>
          <a:graphicData uri="http://schemas.openxmlformats.org/drawingml/2006/table">
            <a:tbl>
              <a:tblPr firstRow="1" firstCol="1" bandRow="1">
                <a:tableStyleId>{5940675A-B579-460E-94D1-54222C63F5DA}</a:tableStyleId>
              </a:tblPr>
              <a:tblGrid>
                <a:gridCol w="940175"/>
                <a:gridCol w="939300"/>
                <a:gridCol w="1331987"/>
                <a:gridCol w="1594363"/>
                <a:gridCol w="1210421"/>
                <a:gridCol w="1414199"/>
                <a:gridCol w="1282136"/>
                <a:gridCol w="1077484"/>
                <a:gridCol w="861463"/>
                <a:gridCol w="1115091"/>
              </a:tblGrid>
              <a:tr h="516511">
                <a:tc>
                  <a:txBody>
                    <a:bodyPr/>
                    <a:lstStyle/>
                    <a:p>
                      <a:pPr algn="ctr">
                        <a:spcAft>
                          <a:spcPts val="0"/>
                        </a:spcAft>
                      </a:pPr>
                      <a:r>
                        <a:rPr lang="zh-CN" sz="1800" kern="0" dirty="0">
                          <a:effectLst/>
                        </a:rPr>
                        <a:t>基地代码</a:t>
                      </a:r>
                      <a:endParaRPr lang="zh-CN" sz="1800" kern="100" dirty="0">
                        <a:effectLst/>
                        <a:latin typeface="Calibri"/>
                        <a:ea typeface="宋体"/>
                        <a:cs typeface="黑体"/>
                      </a:endParaRPr>
                    </a:p>
                  </a:txBody>
                  <a:tcPr marL="68580" marR="68580" marT="0" marB="0" anchor="ctr"/>
                </a:tc>
                <a:tc>
                  <a:txBody>
                    <a:bodyPr/>
                    <a:lstStyle/>
                    <a:p>
                      <a:pPr algn="ctr">
                        <a:spcAft>
                          <a:spcPts val="0"/>
                        </a:spcAft>
                      </a:pPr>
                      <a:r>
                        <a:rPr lang="zh-CN" sz="1800" kern="0">
                          <a:effectLst/>
                        </a:rPr>
                        <a:t>基地名称</a:t>
                      </a:r>
                      <a:endParaRPr lang="zh-CN" sz="1800" kern="100">
                        <a:effectLst/>
                        <a:latin typeface="Calibri"/>
                        <a:ea typeface="宋体"/>
                        <a:cs typeface="黑体"/>
                      </a:endParaRPr>
                    </a:p>
                  </a:txBody>
                  <a:tcPr marL="68580" marR="68580" marT="0" marB="0" anchor="ctr"/>
                </a:tc>
                <a:tc gridSpan="4">
                  <a:txBody>
                    <a:bodyPr/>
                    <a:lstStyle/>
                    <a:p>
                      <a:pPr algn="ctr">
                        <a:spcAft>
                          <a:spcPts val="0"/>
                        </a:spcAft>
                      </a:pPr>
                      <a:r>
                        <a:rPr lang="zh-CN" sz="1800" kern="100">
                          <a:effectLst/>
                        </a:rPr>
                        <a:t>技能中心</a:t>
                      </a:r>
                      <a:r>
                        <a:rPr lang="en-US" sz="1800" kern="100">
                          <a:effectLst/>
                        </a:rPr>
                        <a:t>/</a:t>
                      </a:r>
                      <a:r>
                        <a:rPr lang="zh-CN" sz="1800" kern="100">
                          <a:effectLst/>
                        </a:rPr>
                        <a:t>实训中心</a:t>
                      </a:r>
                      <a:endParaRPr lang="zh-CN" sz="1800" kern="100">
                        <a:effectLst/>
                        <a:latin typeface="Calibri"/>
                        <a:ea typeface="宋体"/>
                        <a:cs typeface="黑体"/>
                      </a:endParaRPr>
                    </a:p>
                  </a:txBody>
                  <a:tcPr marL="68580" marR="68580"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4">
                  <a:txBody>
                    <a:bodyPr/>
                    <a:lstStyle/>
                    <a:p>
                      <a:pPr algn="ctr">
                        <a:spcAft>
                          <a:spcPts val="0"/>
                        </a:spcAft>
                      </a:pPr>
                      <a:r>
                        <a:rPr lang="zh-CN" sz="1800" kern="100">
                          <a:effectLst/>
                        </a:rPr>
                        <a:t>动物手术实验室</a:t>
                      </a:r>
                      <a:endParaRPr lang="zh-CN" sz="1800" kern="100">
                        <a:effectLst/>
                        <a:latin typeface="Calibri"/>
                        <a:ea typeface="宋体"/>
                        <a:cs typeface="黑体"/>
                      </a:endParaRPr>
                    </a:p>
                  </a:txBody>
                  <a:tcPr marL="68580" marR="68580"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338850">
                <a:tc>
                  <a:txBody>
                    <a:bodyPr/>
                    <a:lstStyle/>
                    <a:p>
                      <a:pPr algn="ctr">
                        <a:spcAft>
                          <a:spcPts val="0"/>
                        </a:spcAft>
                      </a:pPr>
                      <a:r>
                        <a:rPr lang="en-US" sz="1800" kern="0">
                          <a:effectLst/>
                        </a:rPr>
                        <a:t> </a:t>
                      </a:r>
                      <a:endParaRPr lang="zh-CN" sz="1800" kern="100">
                        <a:effectLst/>
                        <a:latin typeface="Calibri"/>
                        <a:ea typeface="宋体"/>
                        <a:cs typeface="黑体"/>
                      </a:endParaRPr>
                    </a:p>
                  </a:txBody>
                  <a:tcPr marL="68580" marR="68580" marT="0" marB="0" anchor="ctr"/>
                </a:tc>
                <a:tc>
                  <a:txBody>
                    <a:bodyPr/>
                    <a:lstStyle/>
                    <a:p>
                      <a:pPr algn="ctr">
                        <a:spcAft>
                          <a:spcPts val="0"/>
                        </a:spcAft>
                      </a:pPr>
                      <a:r>
                        <a:rPr lang="en-US" sz="1800" kern="0">
                          <a:effectLst/>
                        </a:rPr>
                        <a:t> </a:t>
                      </a:r>
                      <a:endParaRPr lang="zh-CN" sz="1800" kern="100">
                        <a:effectLst/>
                        <a:latin typeface="Calibri"/>
                        <a:ea typeface="宋体"/>
                        <a:cs typeface="黑体"/>
                      </a:endParaRPr>
                    </a:p>
                  </a:txBody>
                  <a:tcPr marL="68580" marR="68580" marT="0" marB="0" anchor="ctr"/>
                </a:tc>
                <a:tc>
                  <a:txBody>
                    <a:bodyPr/>
                    <a:lstStyle/>
                    <a:p>
                      <a:pPr algn="ctr">
                        <a:spcAft>
                          <a:spcPts val="0"/>
                        </a:spcAft>
                      </a:pPr>
                      <a:r>
                        <a:rPr lang="zh-CN" sz="1800" kern="0">
                          <a:effectLst/>
                        </a:rPr>
                        <a:t>名称</a:t>
                      </a:r>
                      <a:endParaRPr lang="zh-CN" sz="1800" kern="100">
                        <a:effectLst/>
                        <a:latin typeface="Calibri"/>
                        <a:ea typeface="宋体"/>
                        <a:cs typeface="黑体"/>
                      </a:endParaRPr>
                    </a:p>
                  </a:txBody>
                  <a:tcPr marL="68580" marR="68580" marT="0" marB="0" anchor="ctr"/>
                </a:tc>
                <a:tc>
                  <a:txBody>
                    <a:bodyPr/>
                    <a:lstStyle/>
                    <a:p>
                      <a:pPr algn="ctr">
                        <a:spcAft>
                          <a:spcPts val="0"/>
                        </a:spcAft>
                      </a:pPr>
                      <a:r>
                        <a:rPr lang="zh-CN" sz="1800" kern="0">
                          <a:effectLst/>
                        </a:rPr>
                        <a:t>面积</a:t>
                      </a:r>
                      <a:endParaRPr lang="zh-CN" sz="1800" kern="100">
                        <a:effectLst/>
                      </a:endParaRPr>
                    </a:p>
                    <a:p>
                      <a:pPr algn="ctr">
                        <a:spcAft>
                          <a:spcPts val="0"/>
                        </a:spcAft>
                      </a:pPr>
                      <a:r>
                        <a:rPr lang="zh-CN" sz="1800" kern="0">
                          <a:effectLst/>
                        </a:rPr>
                        <a:t>（平方米）</a:t>
                      </a:r>
                      <a:endParaRPr lang="zh-CN" sz="1800" kern="100">
                        <a:effectLst/>
                        <a:latin typeface="Calibri"/>
                        <a:ea typeface="宋体"/>
                        <a:cs typeface="黑体"/>
                      </a:endParaRPr>
                    </a:p>
                  </a:txBody>
                  <a:tcPr marL="68580" marR="68580" marT="0" marB="0" anchor="ctr"/>
                </a:tc>
                <a:tc>
                  <a:txBody>
                    <a:bodyPr/>
                    <a:lstStyle/>
                    <a:p>
                      <a:pPr algn="ctr">
                        <a:spcAft>
                          <a:spcPts val="0"/>
                        </a:spcAft>
                      </a:pPr>
                      <a:r>
                        <a:rPr lang="zh-CN" sz="1800" kern="0">
                          <a:effectLst/>
                        </a:rPr>
                        <a:t>总使</a:t>
                      </a:r>
                      <a:endParaRPr lang="zh-CN" sz="1800" kern="100">
                        <a:effectLst/>
                      </a:endParaRPr>
                    </a:p>
                    <a:p>
                      <a:pPr algn="ctr">
                        <a:spcAft>
                          <a:spcPts val="0"/>
                        </a:spcAft>
                      </a:pPr>
                      <a:r>
                        <a:rPr lang="zh-CN" sz="1800" kern="0">
                          <a:effectLst/>
                        </a:rPr>
                        <a:t>用量</a:t>
                      </a:r>
                      <a:endParaRPr lang="zh-CN" sz="1800" kern="100">
                        <a:effectLst/>
                        <a:latin typeface="Calibri"/>
                        <a:ea typeface="宋体"/>
                        <a:cs typeface="黑体"/>
                      </a:endParaRPr>
                    </a:p>
                  </a:txBody>
                  <a:tcPr marL="68580" marR="68580" marT="0" marB="0" anchor="ctr"/>
                </a:tc>
                <a:tc>
                  <a:txBody>
                    <a:bodyPr/>
                    <a:lstStyle/>
                    <a:p>
                      <a:pPr algn="ctr">
                        <a:spcAft>
                          <a:spcPts val="0"/>
                        </a:spcAft>
                      </a:pPr>
                      <a:r>
                        <a:rPr lang="zh-CN" sz="1800" kern="0">
                          <a:effectLst/>
                        </a:rPr>
                        <a:t>其中临床医学专业本科生使用量</a:t>
                      </a:r>
                      <a:endParaRPr lang="zh-CN" sz="1800" kern="100">
                        <a:effectLst/>
                        <a:latin typeface="Calibri"/>
                        <a:ea typeface="宋体"/>
                        <a:cs typeface="黑体"/>
                      </a:endParaRPr>
                    </a:p>
                  </a:txBody>
                  <a:tcPr marL="68580" marR="68580" marT="0" marB="0" anchor="ctr"/>
                </a:tc>
                <a:tc>
                  <a:txBody>
                    <a:bodyPr/>
                    <a:lstStyle/>
                    <a:p>
                      <a:pPr algn="ctr">
                        <a:spcAft>
                          <a:spcPts val="0"/>
                        </a:spcAft>
                      </a:pPr>
                      <a:r>
                        <a:rPr lang="zh-CN" sz="1800" kern="0">
                          <a:effectLst/>
                        </a:rPr>
                        <a:t>名称</a:t>
                      </a:r>
                      <a:endParaRPr lang="zh-CN" sz="1800" kern="100">
                        <a:effectLst/>
                        <a:latin typeface="Calibri"/>
                        <a:ea typeface="宋体"/>
                        <a:cs typeface="黑体"/>
                      </a:endParaRPr>
                    </a:p>
                  </a:txBody>
                  <a:tcPr marL="68580" marR="68580" marT="0" marB="0" anchor="ctr"/>
                </a:tc>
                <a:tc>
                  <a:txBody>
                    <a:bodyPr/>
                    <a:lstStyle/>
                    <a:p>
                      <a:pPr algn="ctr">
                        <a:spcAft>
                          <a:spcPts val="0"/>
                        </a:spcAft>
                      </a:pPr>
                      <a:r>
                        <a:rPr lang="zh-CN" sz="1800" kern="0">
                          <a:effectLst/>
                        </a:rPr>
                        <a:t>面积</a:t>
                      </a:r>
                      <a:endParaRPr lang="zh-CN" sz="1800" kern="100">
                        <a:effectLst/>
                      </a:endParaRPr>
                    </a:p>
                    <a:p>
                      <a:pPr algn="ctr">
                        <a:spcAft>
                          <a:spcPts val="0"/>
                        </a:spcAft>
                      </a:pPr>
                      <a:r>
                        <a:rPr lang="zh-CN" sz="1800" kern="0">
                          <a:effectLst/>
                        </a:rPr>
                        <a:t>（平方米）</a:t>
                      </a:r>
                      <a:endParaRPr lang="zh-CN" sz="1800" kern="100">
                        <a:effectLst/>
                        <a:latin typeface="Calibri"/>
                        <a:ea typeface="宋体"/>
                        <a:cs typeface="黑体"/>
                      </a:endParaRPr>
                    </a:p>
                  </a:txBody>
                  <a:tcPr marL="68580" marR="68580" marT="0" marB="0" anchor="ctr"/>
                </a:tc>
                <a:tc>
                  <a:txBody>
                    <a:bodyPr/>
                    <a:lstStyle/>
                    <a:p>
                      <a:pPr algn="ctr">
                        <a:spcAft>
                          <a:spcPts val="0"/>
                        </a:spcAft>
                      </a:pPr>
                      <a:r>
                        <a:rPr lang="zh-CN" sz="1800" kern="0">
                          <a:effectLst/>
                        </a:rPr>
                        <a:t>总使</a:t>
                      </a:r>
                      <a:endParaRPr lang="zh-CN" sz="1800" kern="100">
                        <a:effectLst/>
                      </a:endParaRPr>
                    </a:p>
                    <a:p>
                      <a:pPr algn="ctr">
                        <a:spcAft>
                          <a:spcPts val="0"/>
                        </a:spcAft>
                      </a:pPr>
                      <a:r>
                        <a:rPr lang="zh-CN" sz="1800" kern="0">
                          <a:effectLst/>
                        </a:rPr>
                        <a:t>用量</a:t>
                      </a:r>
                      <a:endParaRPr lang="zh-CN" sz="1800" kern="100">
                        <a:effectLst/>
                        <a:latin typeface="Calibri"/>
                        <a:ea typeface="宋体"/>
                        <a:cs typeface="黑体"/>
                      </a:endParaRPr>
                    </a:p>
                  </a:txBody>
                  <a:tcPr marL="68580" marR="68580" marT="0" marB="0" anchor="ctr"/>
                </a:tc>
                <a:tc>
                  <a:txBody>
                    <a:bodyPr/>
                    <a:lstStyle/>
                    <a:p>
                      <a:pPr algn="ctr">
                        <a:spcAft>
                          <a:spcPts val="0"/>
                        </a:spcAft>
                      </a:pPr>
                      <a:r>
                        <a:rPr lang="zh-CN" sz="1800" kern="0">
                          <a:effectLst/>
                        </a:rPr>
                        <a:t>其中临床医学专业本科生使用量</a:t>
                      </a:r>
                      <a:endParaRPr lang="zh-CN" sz="1800" kern="100">
                        <a:effectLst/>
                        <a:latin typeface="Calibri"/>
                        <a:ea typeface="宋体"/>
                        <a:cs typeface="黑体"/>
                      </a:endParaRPr>
                    </a:p>
                  </a:txBody>
                  <a:tcPr marL="68580" marR="68580" marT="0" marB="0" anchor="ctr"/>
                </a:tc>
              </a:tr>
              <a:tr h="549132">
                <a:tc>
                  <a:txBody>
                    <a:bodyPr/>
                    <a:lstStyle/>
                    <a:p>
                      <a:pPr algn="ctr">
                        <a:spcAft>
                          <a:spcPts val="0"/>
                        </a:spcAft>
                      </a:pPr>
                      <a:r>
                        <a:rPr lang="en-US" sz="1800" kern="0">
                          <a:effectLst/>
                        </a:rPr>
                        <a:t> </a:t>
                      </a:r>
                      <a:endParaRPr lang="zh-CN" sz="1800" kern="100">
                        <a:effectLst/>
                        <a:latin typeface="Calibri"/>
                        <a:ea typeface="宋体"/>
                        <a:cs typeface="黑体"/>
                      </a:endParaRPr>
                    </a:p>
                  </a:txBody>
                  <a:tcPr marL="68580" marR="68580" marT="0" marB="0" anchor="ctr"/>
                </a:tc>
                <a:tc>
                  <a:txBody>
                    <a:bodyPr/>
                    <a:lstStyle/>
                    <a:p>
                      <a:pPr algn="ctr">
                        <a:spcAft>
                          <a:spcPts val="0"/>
                        </a:spcAft>
                      </a:pPr>
                      <a:r>
                        <a:rPr lang="en-US" sz="1800" kern="0">
                          <a:effectLst/>
                        </a:rPr>
                        <a:t> </a:t>
                      </a:r>
                      <a:endParaRPr lang="zh-CN" sz="1800" kern="100">
                        <a:effectLst/>
                        <a:latin typeface="Calibri"/>
                        <a:ea typeface="宋体"/>
                        <a:cs typeface="黑体"/>
                      </a:endParaRPr>
                    </a:p>
                  </a:txBody>
                  <a:tcPr marL="68580" marR="68580" marT="0" marB="0" anchor="ctr"/>
                </a:tc>
                <a:tc>
                  <a:txBody>
                    <a:bodyPr/>
                    <a:lstStyle/>
                    <a:p>
                      <a:pPr algn="ctr">
                        <a:spcAft>
                          <a:spcPts val="0"/>
                        </a:spcAft>
                      </a:pPr>
                      <a:r>
                        <a:rPr lang="en-US" sz="1800" kern="0">
                          <a:effectLst/>
                        </a:rPr>
                        <a:t> </a:t>
                      </a:r>
                      <a:endParaRPr lang="zh-CN" sz="1800" kern="100">
                        <a:effectLst/>
                        <a:latin typeface="Calibri"/>
                        <a:ea typeface="宋体"/>
                        <a:cs typeface="黑体"/>
                      </a:endParaRPr>
                    </a:p>
                  </a:txBody>
                  <a:tcPr marL="68580" marR="68580" marT="0" marB="0" anchor="ctr"/>
                </a:tc>
                <a:tc>
                  <a:txBody>
                    <a:bodyPr/>
                    <a:lstStyle/>
                    <a:p>
                      <a:pPr algn="ctr">
                        <a:spcAft>
                          <a:spcPts val="0"/>
                        </a:spcAft>
                      </a:pPr>
                      <a:r>
                        <a:rPr lang="en-US" sz="1800" kern="0">
                          <a:effectLst/>
                        </a:rPr>
                        <a:t> </a:t>
                      </a:r>
                      <a:endParaRPr lang="zh-CN" sz="1800" kern="100">
                        <a:effectLst/>
                        <a:latin typeface="Calibri"/>
                        <a:ea typeface="宋体"/>
                        <a:cs typeface="黑体"/>
                      </a:endParaRPr>
                    </a:p>
                  </a:txBody>
                  <a:tcPr marL="68580" marR="68580" marT="0" marB="0" anchor="ctr"/>
                </a:tc>
                <a:tc>
                  <a:txBody>
                    <a:bodyPr/>
                    <a:lstStyle/>
                    <a:p>
                      <a:pPr algn="ctr">
                        <a:spcAft>
                          <a:spcPts val="0"/>
                        </a:spcAft>
                      </a:pPr>
                      <a:r>
                        <a:rPr lang="en-US" sz="1800" kern="0">
                          <a:effectLst/>
                        </a:rPr>
                        <a:t> </a:t>
                      </a:r>
                      <a:endParaRPr lang="zh-CN" sz="1800" kern="100">
                        <a:effectLst/>
                        <a:latin typeface="Calibri"/>
                        <a:ea typeface="宋体"/>
                        <a:cs typeface="黑体"/>
                      </a:endParaRPr>
                    </a:p>
                  </a:txBody>
                  <a:tcPr marL="68580" marR="68580" marT="0" marB="0" anchor="ctr"/>
                </a:tc>
                <a:tc>
                  <a:txBody>
                    <a:bodyPr/>
                    <a:lstStyle/>
                    <a:p>
                      <a:pPr algn="ctr">
                        <a:spcAft>
                          <a:spcPts val="0"/>
                        </a:spcAft>
                      </a:pPr>
                      <a:r>
                        <a:rPr lang="en-US" sz="1800" kern="0">
                          <a:effectLst/>
                        </a:rPr>
                        <a:t> </a:t>
                      </a:r>
                      <a:endParaRPr lang="zh-CN" sz="1800" kern="100">
                        <a:effectLst/>
                        <a:latin typeface="Calibri"/>
                        <a:ea typeface="宋体"/>
                        <a:cs typeface="黑体"/>
                      </a:endParaRPr>
                    </a:p>
                  </a:txBody>
                  <a:tcPr marL="68580" marR="68580" marT="0" marB="0" anchor="ctr"/>
                </a:tc>
                <a:tc>
                  <a:txBody>
                    <a:bodyPr/>
                    <a:lstStyle/>
                    <a:p>
                      <a:pPr algn="ctr">
                        <a:spcAft>
                          <a:spcPts val="0"/>
                        </a:spcAft>
                      </a:pPr>
                      <a:r>
                        <a:rPr lang="en-US" sz="1800" kern="0">
                          <a:effectLst/>
                        </a:rPr>
                        <a:t> </a:t>
                      </a:r>
                      <a:endParaRPr lang="zh-CN" sz="1800" kern="100">
                        <a:effectLst/>
                        <a:latin typeface="Calibri"/>
                        <a:ea typeface="宋体"/>
                        <a:cs typeface="黑体"/>
                      </a:endParaRPr>
                    </a:p>
                  </a:txBody>
                  <a:tcPr marL="68580" marR="68580" marT="0" marB="0" anchor="ctr"/>
                </a:tc>
                <a:tc>
                  <a:txBody>
                    <a:bodyPr/>
                    <a:lstStyle/>
                    <a:p>
                      <a:pPr algn="ctr">
                        <a:spcAft>
                          <a:spcPts val="0"/>
                        </a:spcAft>
                      </a:pPr>
                      <a:r>
                        <a:rPr lang="en-US" sz="1800" kern="0">
                          <a:effectLst/>
                        </a:rPr>
                        <a:t> </a:t>
                      </a:r>
                      <a:endParaRPr lang="zh-CN" sz="1800" kern="100">
                        <a:effectLst/>
                        <a:latin typeface="Calibri"/>
                        <a:ea typeface="宋体"/>
                        <a:cs typeface="黑体"/>
                      </a:endParaRPr>
                    </a:p>
                  </a:txBody>
                  <a:tcPr marL="68580" marR="68580" marT="0" marB="0" anchor="ctr"/>
                </a:tc>
                <a:tc>
                  <a:txBody>
                    <a:bodyPr/>
                    <a:lstStyle/>
                    <a:p>
                      <a:pPr algn="ctr">
                        <a:spcAft>
                          <a:spcPts val="0"/>
                        </a:spcAft>
                      </a:pPr>
                      <a:r>
                        <a:rPr lang="en-US" sz="1800" kern="0">
                          <a:effectLst/>
                        </a:rPr>
                        <a:t> </a:t>
                      </a:r>
                      <a:endParaRPr lang="zh-CN" sz="1800" kern="100">
                        <a:effectLst/>
                        <a:latin typeface="Calibri"/>
                        <a:ea typeface="宋体"/>
                        <a:cs typeface="黑体"/>
                      </a:endParaRPr>
                    </a:p>
                  </a:txBody>
                  <a:tcPr marL="68580" marR="68580" marT="0" marB="0" anchor="ctr"/>
                </a:tc>
                <a:tc>
                  <a:txBody>
                    <a:bodyPr/>
                    <a:lstStyle/>
                    <a:p>
                      <a:pPr algn="ctr">
                        <a:spcAft>
                          <a:spcPts val="0"/>
                        </a:spcAft>
                      </a:pPr>
                      <a:r>
                        <a:rPr lang="en-US" sz="1800" kern="0" dirty="0">
                          <a:effectLst/>
                        </a:rPr>
                        <a:t> </a:t>
                      </a:r>
                      <a:endParaRPr lang="zh-CN" sz="1800" kern="100" dirty="0">
                        <a:effectLst/>
                        <a:latin typeface="Calibri"/>
                        <a:ea typeface="宋体"/>
                        <a:cs typeface="黑体"/>
                      </a:endParaRPr>
                    </a:p>
                  </a:txBody>
                  <a:tcPr marL="68580" marR="68580" marT="0" marB="0" anchor="ctr"/>
                </a:tc>
              </a:tr>
            </a:tbl>
          </a:graphicData>
        </a:graphic>
      </p:graphicFrame>
    </p:spTree>
    <p:extLst>
      <p:ext uri="{BB962C8B-B14F-4D97-AF65-F5344CB8AC3E}">
        <p14:creationId xmlns:p14="http://schemas.microsoft.com/office/powerpoint/2010/main" val="373713156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1305" y="180872"/>
            <a:ext cx="11177752" cy="707886"/>
          </a:xfrm>
          <a:prstGeom prst="rect">
            <a:avLst/>
          </a:prstGeom>
          <a:noFill/>
        </p:spPr>
        <p:txBody>
          <a:bodyPr wrap="square" lIns="91440" tIns="45720" rIns="91440" bIns="45720" rtlCol="0">
            <a:spAutoFit/>
          </a:bodyPr>
          <a:lstStyle/>
          <a:p>
            <a:r>
              <a:rPr lang="en-US" altLang="zh-CN" sz="4000" dirty="0" smtClean="0">
                <a:solidFill>
                  <a:srgbClr val="0033CC"/>
                </a:solidFill>
                <a:latin typeface="Times New Roman" panose="02020603050405020304" pitchFamily="18" charset="0"/>
                <a:ea typeface="仿宋" panose="02010609060101010101" pitchFamily="49" charset="-122"/>
              </a:rPr>
              <a:t>LC-7</a:t>
            </a:r>
            <a:r>
              <a:rPr lang="zh-CN" altLang="en-US" sz="4000" dirty="0">
                <a:solidFill>
                  <a:srgbClr val="0033CC"/>
                </a:solidFill>
                <a:latin typeface="Times New Roman" panose="02020603050405020304" pitchFamily="18" charset="0"/>
                <a:ea typeface="仿宋" panose="02010609060101010101" pitchFamily="49" charset="-122"/>
              </a:rPr>
              <a:t>临床教学基地模拟教学资源设备值（自然年</a:t>
            </a:r>
            <a:r>
              <a:rPr lang="zh-CN" altLang="en-US" sz="4000" dirty="0" smtClean="0">
                <a:solidFill>
                  <a:srgbClr val="0033CC"/>
                </a:solidFill>
                <a:latin typeface="Times New Roman" panose="02020603050405020304" pitchFamily="18" charset="0"/>
                <a:ea typeface="仿宋" panose="02010609060101010101" pitchFamily="49" charset="-122"/>
              </a:rPr>
              <a:t>）</a:t>
            </a:r>
            <a:endParaRPr lang="zh-CN" altLang="en-US" sz="4000" dirty="0">
              <a:solidFill>
                <a:srgbClr val="0033CC"/>
              </a:solidFill>
              <a:latin typeface="Times New Roman" panose="02020603050405020304" pitchFamily="18" charset="0"/>
              <a:ea typeface="仿宋" panose="02010609060101010101" pitchFamily="49" charset="-122"/>
            </a:endParaRPr>
          </a:p>
        </p:txBody>
      </p:sp>
      <p:sp>
        <p:nvSpPr>
          <p:cNvPr id="4" name="矩形 3"/>
          <p:cNvSpPr/>
          <p:nvPr/>
        </p:nvSpPr>
        <p:spPr>
          <a:xfrm>
            <a:off x="502418" y="3717891"/>
            <a:ext cx="11193864" cy="2308324"/>
          </a:xfrm>
          <a:prstGeom prst="rect">
            <a:avLst/>
          </a:prstGeom>
        </p:spPr>
        <p:txBody>
          <a:bodyPr wrap="square" lIns="91440" tIns="45720" rIns="91440" bIns="45720">
            <a:spAutoFit/>
          </a:bodyPr>
          <a:lstStyle/>
          <a:p>
            <a:pPr marL="457189" indent="-457189" algn="just">
              <a:lnSpc>
                <a:spcPct val="150000"/>
              </a:lnSpc>
              <a:buFont typeface="Wingdings" panose="05000000000000000000" pitchFamily="2" charset="2"/>
              <a:buChar char="n"/>
              <a:defRPr/>
            </a:pPr>
            <a:r>
              <a:rPr lang="zh-CN" altLang="zh-CN" sz="2400" b="1" dirty="0"/>
              <a:t>基地代码、名称：</a:t>
            </a:r>
            <a:r>
              <a:rPr lang="zh-CN" altLang="zh-CN" sz="2400" dirty="0"/>
              <a:t>指表</a:t>
            </a:r>
            <a:r>
              <a:rPr lang="en-US" altLang="zh-CN" sz="2400" dirty="0"/>
              <a:t>1-3-1</a:t>
            </a:r>
            <a:r>
              <a:rPr lang="zh-CN" altLang="zh-CN" sz="2400" dirty="0"/>
              <a:t>中的基地代码和名称</a:t>
            </a:r>
            <a:r>
              <a:rPr lang="zh-CN" altLang="en-US" sz="2400" dirty="0" smtClean="0"/>
              <a:t>；</a:t>
            </a:r>
            <a:endParaRPr lang="en-US" altLang="zh-CN" sz="2400" dirty="0" smtClean="0"/>
          </a:p>
          <a:p>
            <a:pPr marL="457189" indent="-457189" algn="just">
              <a:lnSpc>
                <a:spcPct val="150000"/>
              </a:lnSpc>
              <a:buFont typeface="Wingdings" panose="05000000000000000000" pitchFamily="2" charset="2"/>
              <a:buChar char="n"/>
              <a:defRPr/>
            </a:pPr>
            <a:r>
              <a:rPr lang="zh-CN" altLang="zh-CN" sz="2400" b="1" dirty="0"/>
              <a:t>设备值：</a:t>
            </a:r>
            <a:r>
              <a:rPr lang="zh-CN" altLang="zh-CN" sz="2400" dirty="0"/>
              <a:t>指表</a:t>
            </a:r>
            <a:r>
              <a:rPr lang="en-US" altLang="zh-CN" sz="2400" dirty="0"/>
              <a:t>LC-6</a:t>
            </a:r>
            <a:r>
              <a:rPr lang="zh-CN" altLang="zh-CN" sz="2400" dirty="0"/>
              <a:t>中该基地的技能中心</a:t>
            </a:r>
            <a:r>
              <a:rPr lang="en-US" altLang="zh-CN" sz="2400" dirty="0"/>
              <a:t>/</a:t>
            </a:r>
            <a:r>
              <a:rPr lang="zh-CN" altLang="zh-CN" sz="2400" dirty="0"/>
              <a:t>实训中心的设备总值。仅统计购买或接受捐赠的耐用时间在一年以上，单价</a:t>
            </a:r>
            <a:r>
              <a:rPr lang="en-US" altLang="zh-CN" sz="2400" dirty="0"/>
              <a:t>1000</a:t>
            </a:r>
            <a:r>
              <a:rPr lang="zh-CN" altLang="zh-CN" sz="2400" dirty="0"/>
              <a:t>元以上该中心的教学仪器设备（不含已报废设备</a:t>
            </a:r>
            <a:r>
              <a:rPr lang="zh-CN" altLang="zh-CN" sz="2400" dirty="0" smtClean="0"/>
              <a:t>）。</a:t>
            </a:r>
            <a:endParaRPr lang="en-US" altLang="zh-CN" sz="2400" dirty="0" smtClean="0"/>
          </a:p>
        </p:txBody>
      </p:sp>
      <p:graphicFrame>
        <p:nvGraphicFramePr>
          <p:cNvPr id="3" name="表格 2"/>
          <p:cNvGraphicFramePr>
            <a:graphicFrameLocks noGrp="1"/>
          </p:cNvGraphicFramePr>
          <p:nvPr>
            <p:extLst>
              <p:ext uri="{D42A27DB-BD31-4B8C-83A1-F6EECF244321}">
                <p14:modId xmlns:p14="http://schemas.microsoft.com/office/powerpoint/2010/main" val="584365990"/>
              </p:ext>
            </p:extLst>
          </p:nvPr>
        </p:nvGraphicFramePr>
        <p:xfrm>
          <a:off x="390035" y="1054091"/>
          <a:ext cx="11286149" cy="2332204"/>
        </p:xfrm>
        <a:graphic>
          <a:graphicData uri="http://schemas.openxmlformats.org/drawingml/2006/table">
            <a:tbl>
              <a:tblPr firstRow="1" firstCol="1" bandRow="1">
                <a:tableStyleId>{5940675A-B579-460E-94D1-54222C63F5DA}</a:tableStyleId>
              </a:tblPr>
              <a:tblGrid>
                <a:gridCol w="2805341"/>
                <a:gridCol w="3476729"/>
                <a:gridCol w="5004079"/>
              </a:tblGrid>
              <a:tr h="1342258">
                <a:tc>
                  <a:txBody>
                    <a:bodyPr/>
                    <a:lstStyle/>
                    <a:p>
                      <a:pPr algn="ctr">
                        <a:spcAft>
                          <a:spcPts val="0"/>
                        </a:spcAft>
                      </a:pPr>
                      <a:r>
                        <a:rPr lang="zh-CN" sz="2800" kern="0" dirty="0">
                          <a:effectLst/>
                        </a:rPr>
                        <a:t>基地代码</a:t>
                      </a:r>
                      <a:endParaRPr lang="zh-CN" sz="2800" kern="100" dirty="0">
                        <a:effectLst/>
                        <a:latin typeface="Calibri"/>
                        <a:ea typeface="宋体"/>
                        <a:cs typeface="黑体"/>
                      </a:endParaRPr>
                    </a:p>
                  </a:txBody>
                  <a:tcPr marL="68580" marR="68580" marT="0" marB="0" anchor="ctr"/>
                </a:tc>
                <a:tc>
                  <a:txBody>
                    <a:bodyPr/>
                    <a:lstStyle/>
                    <a:p>
                      <a:pPr algn="ctr">
                        <a:spcAft>
                          <a:spcPts val="0"/>
                        </a:spcAft>
                      </a:pPr>
                      <a:r>
                        <a:rPr lang="zh-CN" sz="2800" kern="0">
                          <a:effectLst/>
                        </a:rPr>
                        <a:t>基地名称</a:t>
                      </a:r>
                      <a:endParaRPr lang="zh-CN" sz="2800" kern="100">
                        <a:effectLst/>
                        <a:latin typeface="Calibri"/>
                        <a:ea typeface="宋体"/>
                        <a:cs typeface="黑体"/>
                      </a:endParaRPr>
                    </a:p>
                  </a:txBody>
                  <a:tcPr marL="68580" marR="68580" marT="0" marB="0" anchor="ctr"/>
                </a:tc>
                <a:tc>
                  <a:txBody>
                    <a:bodyPr/>
                    <a:lstStyle/>
                    <a:p>
                      <a:pPr algn="ctr">
                        <a:spcAft>
                          <a:spcPts val="0"/>
                        </a:spcAft>
                      </a:pPr>
                      <a:r>
                        <a:rPr lang="zh-CN" sz="2800" kern="0">
                          <a:effectLst/>
                        </a:rPr>
                        <a:t>技能中心</a:t>
                      </a:r>
                      <a:r>
                        <a:rPr lang="en-US" sz="2800" kern="0">
                          <a:effectLst/>
                        </a:rPr>
                        <a:t>/</a:t>
                      </a:r>
                      <a:r>
                        <a:rPr lang="zh-CN" sz="2800" kern="0">
                          <a:effectLst/>
                        </a:rPr>
                        <a:t>实训中心设备值</a:t>
                      </a:r>
                      <a:endParaRPr lang="zh-CN" sz="2800" kern="100">
                        <a:effectLst/>
                      </a:endParaRPr>
                    </a:p>
                    <a:p>
                      <a:pPr algn="ctr">
                        <a:spcAft>
                          <a:spcPts val="0"/>
                        </a:spcAft>
                      </a:pPr>
                      <a:r>
                        <a:rPr lang="zh-CN" sz="2800" kern="0">
                          <a:effectLst/>
                        </a:rPr>
                        <a:t>（万元）</a:t>
                      </a:r>
                      <a:endParaRPr lang="zh-CN" sz="2800" kern="100">
                        <a:effectLst/>
                        <a:latin typeface="Calibri"/>
                        <a:ea typeface="宋体"/>
                        <a:cs typeface="黑体"/>
                      </a:endParaRPr>
                    </a:p>
                  </a:txBody>
                  <a:tcPr marL="68580" marR="68580" marT="0" marB="0" anchor="ctr"/>
                </a:tc>
              </a:tr>
              <a:tr h="989946">
                <a:tc>
                  <a:txBody>
                    <a:bodyPr/>
                    <a:lstStyle/>
                    <a:p>
                      <a:pPr algn="ctr">
                        <a:spcAft>
                          <a:spcPts val="0"/>
                        </a:spcAft>
                      </a:pPr>
                      <a:r>
                        <a:rPr lang="en-US" sz="2800" kern="100">
                          <a:effectLst/>
                        </a:rPr>
                        <a:t> </a:t>
                      </a:r>
                      <a:endParaRPr lang="zh-CN" sz="2800" kern="100">
                        <a:effectLst/>
                        <a:latin typeface="Calibri"/>
                        <a:ea typeface="宋体"/>
                        <a:cs typeface="黑体"/>
                      </a:endParaRPr>
                    </a:p>
                  </a:txBody>
                  <a:tcPr marL="68580" marR="68580" marT="0" marB="0" anchor="ctr"/>
                </a:tc>
                <a:tc>
                  <a:txBody>
                    <a:bodyPr/>
                    <a:lstStyle/>
                    <a:p>
                      <a:pPr algn="ctr">
                        <a:spcAft>
                          <a:spcPts val="0"/>
                        </a:spcAft>
                      </a:pPr>
                      <a:r>
                        <a:rPr lang="en-US" sz="2800" kern="100">
                          <a:effectLst/>
                        </a:rPr>
                        <a:t> </a:t>
                      </a:r>
                      <a:endParaRPr lang="zh-CN" sz="2800" kern="100">
                        <a:effectLst/>
                        <a:latin typeface="Calibri"/>
                        <a:ea typeface="宋体"/>
                        <a:cs typeface="黑体"/>
                      </a:endParaRPr>
                    </a:p>
                  </a:txBody>
                  <a:tcPr marL="68580" marR="68580" marT="0" marB="0" anchor="ctr"/>
                </a:tc>
                <a:tc>
                  <a:txBody>
                    <a:bodyPr/>
                    <a:lstStyle/>
                    <a:p>
                      <a:pPr algn="ctr">
                        <a:spcAft>
                          <a:spcPts val="0"/>
                        </a:spcAft>
                      </a:pPr>
                      <a:r>
                        <a:rPr lang="en-US" sz="2800" kern="100" dirty="0">
                          <a:effectLst/>
                        </a:rPr>
                        <a:t> </a:t>
                      </a:r>
                      <a:endParaRPr lang="zh-CN" sz="2800" kern="100" dirty="0">
                        <a:effectLst/>
                        <a:latin typeface="Calibri"/>
                        <a:ea typeface="宋体"/>
                        <a:cs typeface="黑体"/>
                      </a:endParaRPr>
                    </a:p>
                  </a:txBody>
                  <a:tcPr marL="68580" marR="68580" marT="0" marB="0" anchor="ctr"/>
                </a:tc>
              </a:tr>
            </a:tbl>
          </a:graphicData>
        </a:graphic>
      </p:graphicFrame>
    </p:spTree>
    <p:extLst>
      <p:ext uri="{BB962C8B-B14F-4D97-AF65-F5344CB8AC3E}">
        <p14:creationId xmlns:p14="http://schemas.microsoft.com/office/powerpoint/2010/main" val="106410387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1305" y="180872"/>
            <a:ext cx="11177752" cy="707886"/>
          </a:xfrm>
          <a:prstGeom prst="rect">
            <a:avLst/>
          </a:prstGeom>
          <a:noFill/>
        </p:spPr>
        <p:txBody>
          <a:bodyPr wrap="square" lIns="91440" tIns="45720" rIns="91440" bIns="45720" rtlCol="0">
            <a:spAutoFit/>
          </a:bodyPr>
          <a:lstStyle/>
          <a:p>
            <a:r>
              <a:rPr lang="en-US" altLang="zh-CN" sz="4000" dirty="0" smtClean="0">
                <a:solidFill>
                  <a:srgbClr val="0033CC"/>
                </a:solidFill>
                <a:latin typeface="Times New Roman" panose="02020603050405020304" pitchFamily="18" charset="0"/>
                <a:ea typeface="仿宋" panose="02010609060101010101" pitchFamily="49" charset="-122"/>
              </a:rPr>
              <a:t>LC-8   </a:t>
            </a:r>
            <a:r>
              <a:rPr lang="zh-CN" altLang="en-US" sz="4000" dirty="0" smtClean="0">
                <a:solidFill>
                  <a:srgbClr val="0033CC"/>
                </a:solidFill>
                <a:latin typeface="Times New Roman" panose="02020603050405020304" pitchFamily="18" charset="0"/>
                <a:ea typeface="仿宋" panose="02010609060101010101" pitchFamily="49" charset="-122"/>
              </a:rPr>
              <a:t>临床</a:t>
            </a:r>
            <a:r>
              <a:rPr lang="zh-CN" altLang="en-US" sz="4000" dirty="0">
                <a:solidFill>
                  <a:srgbClr val="0033CC"/>
                </a:solidFill>
                <a:latin typeface="Times New Roman" panose="02020603050405020304" pitchFamily="18" charset="0"/>
                <a:ea typeface="仿宋" panose="02010609060101010101" pitchFamily="49" charset="-122"/>
              </a:rPr>
              <a:t>教学基地服务支持资源情况（时点）</a:t>
            </a:r>
          </a:p>
        </p:txBody>
      </p:sp>
      <p:sp>
        <p:nvSpPr>
          <p:cNvPr id="4" name="矩形 3"/>
          <p:cNvSpPr/>
          <p:nvPr/>
        </p:nvSpPr>
        <p:spPr>
          <a:xfrm>
            <a:off x="502418" y="3717891"/>
            <a:ext cx="11193864" cy="1754326"/>
          </a:xfrm>
          <a:prstGeom prst="rect">
            <a:avLst/>
          </a:prstGeom>
        </p:spPr>
        <p:txBody>
          <a:bodyPr wrap="square" lIns="91440" tIns="45720" rIns="91440" bIns="45720">
            <a:spAutoFit/>
          </a:bodyPr>
          <a:lstStyle/>
          <a:p>
            <a:pPr marL="457189" indent="-457189" algn="just">
              <a:lnSpc>
                <a:spcPct val="150000"/>
              </a:lnSpc>
              <a:buFont typeface="Wingdings" panose="05000000000000000000" pitchFamily="2" charset="2"/>
              <a:buChar char="n"/>
              <a:defRPr/>
            </a:pPr>
            <a:r>
              <a:rPr lang="zh-CN" altLang="zh-CN" sz="2400" b="1" dirty="0">
                <a:solidFill>
                  <a:srgbClr val="FF0000"/>
                </a:solidFill>
              </a:rPr>
              <a:t>暂只限于表</a:t>
            </a:r>
            <a:r>
              <a:rPr lang="en-US" altLang="zh-CN" sz="2400" b="1" dirty="0">
                <a:solidFill>
                  <a:srgbClr val="FF0000"/>
                </a:solidFill>
              </a:rPr>
              <a:t>1-3-1</a:t>
            </a:r>
            <a:r>
              <a:rPr lang="zh-CN" altLang="zh-CN" sz="2400" b="1" dirty="0">
                <a:solidFill>
                  <a:srgbClr val="FF0000"/>
                </a:solidFill>
              </a:rPr>
              <a:t>中“基地类型”为“直属附属医院”</a:t>
            </a:r>
            <a:r>
              <a:rPr lang="zh-CN" altLang="zh-CN" sz="2400" b="1" dirty="0"/>
              <a:t>。</a:t>
            </a:r>
            <a:endParaRPr lang="en-US" altLang="zh-CN" sz="2400" b="1" dirty="0" smtClean="0"/>
          </a:p>
          <a:p>
            <a:pPr marL="457189" indent="-457189" algn="just">
              <a:lnSpc>
                <a:spcPct val="150000"/>
              </a:lnSpc>
              <a:buFont typeface="Wingdings" panose="05000000000000000000" pitchFamily="2" charset="2"/>
              <a:buChar char="n"/>
              <a:defRPr/>
            </a:pPr>
            <a:r>
              <a:rPr lang="zh-CN" altLang="zh-CN" sz="2400" b="1" dirty="0"/>
              <a:t>示教室：</a:t>
            </a:r>
            <a:r>
              <a:rPr lang="zh-CN" altLang="zh-CN" sz="2400" dirty="0"/>
              <a:t>包含教室与病区示</a:t>
            </a:r>
            <a:r>
              <a:rPr lang="zh-CN" altLang="zh-CN" sz="2400" dirty="0" smtClean="0"/>
              <a:t>教室</a:t>
            </a:r>
            <a:r>
              <a:rPr lang="zh-CN" altLang="en-US" sz="2400" dirty="0" smtClean="0"/>
              <a:t>；</a:t>
            </a:r>
            <a:endParaRPr lang="en-US" altLang="zh-CN" sz="2400" dirty="0" smtClean="0"/>
          </a:p>
          <a:p>
            <a:pPr marL="457189" indent="-457189" algn="just">
              <a:lnSpc>
                <a:spcPct val="150000"/>
              </a:lnSpc>
              <a:buFont typeface="Wingdings" panose="05000000000000000000" pitchFamily="2" charset="2"/>
              <a:buChar char="n"/>
              <a:defRPr/>
            </a:pPr>
            <a:r>
              <a:rPr lang="zh-CN" altLang="zh-CN" sz="2400" b="1" dirty="0"/>
              <a:t>容纳人数：</a:t>
            </a:r>
            <a:r>
              <a:rPr lang="zh-CN" altLang="zh-CN" sz="2400" dirty="0"/>
              <a:t>指教室的最大容纳量，即教室座位数</a:t>
            </a:r>
            <a:r>
              <a:rPr lang="zh-CN" altLang="zh-CN" sz="2400" dirty="0" smtClean="0"/>
              <a:t>。</a:t>
            </a:r>
            <a:endParaRPr lang="en-US" altLang="zh-CN" sz="2400" dirty="0" smtClean="0"/>
          </a:p>
        </p:txBody>
      </p:sp>
      <p:graphicFrame>
        <p:nvGraphicFramePr>
          <p:cNvPr id="5" name="表格 4"/>
          <p:cNvGraphicFramePr>
            <a:graphicFrameLocks noGrp="1"/>
          </p:cNvGraphicFramePr>
          <p:nvPr>
            <p:extLst>
              <p:ext uri="{D42A27DB-BD31-4B8C-83A1-F6EECF244321}">
                <p14:modId xmlns:p14="http://schemas.microsoft.com/office/powerpoint/2010/main" val="846635569"/>
              </p:ext>
            </p:extLst>
          </p:nvPr>
        </p:nvGraphicFramePr>
        <p:xfrm>
          <a:off x="369137" y="1063888"/>
          <a:ext cx="11407531" cy="2493227"/>
        </p:xfrm>
        <a:graphic>
          <a:graphicData uri="http://schemas.openxmlformats.org/drawingml/2006/table">
            <a:tbl>
              <a:tblPr firstRow="1" firstCol="1" bandRow="1">
                <a:tableStyleId>{5940675A-B579-460E-94D1-54222C63F5DA}</a:tableStyleId>
              </a:tblPr>
              <a:tblGrid>
                <a:gridCol w="1104725"/>
                <a:gridCol w="1187098"/>
                <a:gridCol w="994637"/>
                <a:gridCol w="1448966"/>
                <a:gridCol w="1485675"/>
                <a:gridCol w="1785266"/>
                <a:gridCol w="1700582"/>
                <a:gridCol w="1700582"/>
              </a:tblGrid>
              <a:tr h="644899">
                <a:tc rowSpan="2">
                  <a:txBody>
                    <a:bodyPr/>
                    <a:lstStyle/>
                    <a:p>
                      <a:pPr algn="ctr">
                        <a:spcAft>
                          <a:spcPts val="0"/>
                        </a:spcAft>
                      </a:pPr>
                      <a:r>
                        <a:rPr lang="zh-CN" sz="2000" kern="0" dirty="0">
                          <a:effectLst/>
                        </a:rPr>
                        <a:t>基地代码</a:t>
                      </a:r>
                      <a:endParaRPr lang="zh-CN" sz="2000" kern="100" dirty="0">
                        <a:effectLst/>
                        <a:latin typeface="Calibri"/>
                        <a:ea typeface="宋体"/>
                        <a:cs typeface="黑体"/>
                      </a:endParaRPr>
                    </a:p>
                  </a:txBody>
                  <a:tcPr marL="68580" marR="68580" marT="0" marB="0" anchor="ctr"/>
                </a:tc>
                <a:tc rowSpan="2">
                  <a:txBody>
                    <a:bodyPr/>
                    <a:lstStyle/>
                    <a:p>
                      <a:pPr algn="ctr">
                        <a:spcAft>
                          <a:spcPts val="0"/>
                        </a:spcAft>
                      </a:pPr>
                      <a:r>
                        <a:rPr lang="zh-CN" sz="2000" kern="0">
                          <a:effectLst/>
                        </a:rPr>
                        <a:t>基地名称</a:t>
                      </a:r>
                      <a:endParaRPr lang="zh-CN" sz="2000" kern="100">
                        <a:effectLst/>
                        <a:latin typeface="Calibri"/>
                        <a:ea typeface="宋体"/>
                        <a:cs typeface="黑体"/>
                      </a:endParaRPr>
                    </a:p>
                  </a:txBody>
                  <a:tcPr marL="68580" marR="68580" marT="0" marB="0" anchor="ctr"/>
                </a:tc>
                <a:tc gridSpan="3">
                  <a:txBody>
                    <a:bodyPr/>
                    <a:lstStyle/>
                    <a:p>
                      <a:pPr algn="ctr">
                        <a:spcAft>
                          <a:spcPts val="0"/>
                        </a:spcAft>
                      </a:pPr>
                      <a:r>
                        <a:rPr lang="zh-CN" sz="2000" kern="0">
                          <a:effectLst/>
                        </a:rPr>
                        <a:t>（示）教室</a:t>
                      </a:r>
                      <a:endParaRPr lang="zh-CN" sz="2000" kern="100">
                        <a:effectLst/>
                        <a:latin typeface="Calibri"/>
                        <a:ea typeface="宋体"/>
                        <a:cs typeface="黑体"/>
                      </a:endParaRPr>
                    </a:p>
                  </a:txBody>
                  <a:tcPr marL="68580" marR="68580" marT="0" marB="0" anchor="ctr"/>
                </a:tc>
                <a:tc hMerge="1">
                  <a:txBody>
                    <a:bodyPr/>
                    <a:lstStyle/>
                    <a:p>
                      <a:endParaRPr lang="zh-CN" altLang="en-US"/>
                    </a:p>
                  </a:txBody>
                  <a:tcPr/>
                </a:tc>
                <a:tc hMerge="1">
                  <a:txBody>
                    <a:bodyPr/>
                    <a:lstStyle/>
                    <a:p>
                      <a:endParaRPr lang="zh-CN" altLang="en-US"/>
                    </a:p>
                  </a:txBody>
                  <a:tcPr/>
                </a:tc>
                <a:tc gridSpan="3">
                  <a:txBody>
                    <a:bodyPr/>
                    <a:lstStyle/>
                    <a:p>
                      <a:pPr algn="ctr">
                        <a:spcAft>
                          <a:spcPts val="0"/>
                        </a:spcAft>
                      </a:pPr>
                      <a:r>
                        <a:rPr lang="zh-CN" sz="2000" kern="0">
                          <a:effectLst/>
                        </a:rPr>
                        <a:t>本科生宿舍</a:t>
                      </a:r>
                      <a:endParaRPr lang="zh-CN" sz="2000" kern="100">
                        <a:effectLst/>
                        <a:latin typeface="Calibri"/>
                        <a:ea typeface="宋体"/>
                        <a:cs typeface="黑体"/>
                      </a:endParaRPr>
                    </a:p>
                  </a:txBody>
                  <a:tcPr marL="68580" marR="68580" marT="0" marB="0" anchor="ctr"/>
                </a:tc>
                <a:tc hMerge="1">
                  <a:txBody>
                    <a:bodyPr/>
                    <a:lstStyle/>
                    <a:p>
                      <a:endParaRPr lang="zh-CN" altLang="en-US"/>
                    </a:p>
                  </a:txBody>
                  <a:tcPr/>
                </a:tc>
                <a:tc hMerge="1">
                  <a:txBody>
                    <a:bodyPr/>
                    <a:lstStyle/>
                    <a:p>
                      <a:endParaRPr lang="zh-CN" altLang="en-US"/>
                    </a:p>
                  </a:txBody>
                  <a:tcPr/>
                </a:tc>
              </a:tr>
              <a:tr h="924164">
                <a:tc vMerge="1">
                  <a:txBody>
                    <a:bodyPr/>
                    <a:lstStyle/>
                    <a:p>
                      <a:endParaRPr lang="zh-CN" altLang="en-US"/>
                    </a:p>
                  </a:txBody>
                  <a:tcPr/>
                </a:tc>
                <a:tc vMerge="1">
                  <a:txBody>
                    <a:bodyPr/>
                    <a:lstStyle/>
                    <a:p>
                      <a:endParaRPr lang="zh-CN" altLang="en-US"/>
                    </a:p>
                  </a:txBody>
                  <a:tcPr/>
                </a:tc>
                <a:tc>
                  <a:txBody>
                    <a:bodyPr/>
                    <a:lstStyle/>
                    <a:p>
                      <a:pPr algn="ctr">
                        <a:spcAft>
                          <a:spcPts val="0"/>
                        </a:spcAft>
                      </a:pPr>
                      <a:r>
                        <a:rPr lang="zh-CN" sz="2000" kern="0">
                          <a:effectLst/>
                        </a:rPr>
                        <a:t>总个数</a:t>
                      </a:r>
                      <a:endParaRPr lang="zh-CN" sz="2000" kern="100">
                        <a:effectLst/>
                        <a:latin typeface="Calibri"/>
                        <a:ea typeface="宋体"/>
                        <a:cs typeface="黑体"/>
                      </a:endParaRPr>
                    </a:p>
                  </a:txBody>
                  <a:tcPr marL="68580" marR="68580" marT="0" marB="0" anchor="ctr"/>
                </a:tc>
                <a:tc>
                  <a:txBody>
                    <a:bodyPr/>
                    <a:lstStyle/>
                    <a:p>
                      <a:pPr algn="ctr">
                        <a:spcAft>
                          <a:spcPts val="0"/>
                        </a:spcAft>
                      </a:pPr>
                      <a:r>
                        <a:rPr lang="zh-CN" sz="2000" kern="0" dirty="0">
                          <a:effectLst/>
                        </a:rPr>
                        <a:t>总面积</a:t>
                      </a:r>
                      <a:endParaRPr lang="zh-CN" sz="2000" kern="100" dirty="0">
                        <a:effectLst/>
                      </a:endParaRPr>
                    </a:p>
                    <a:p>
                      <a:pPr algn="ctr">
                        <a:spcAft>
                          <a:spcPts val="0"/>
                        </a:spcAft>
                      </a:pPr>
                      <a:r>
                        <a:rPr lang="zh-CN" sz="2000" kern="0" dirty="0">
                          <a:effectLst/>
                        </a:rPr>
                        <a:t>（平方米）</a:t>
                      </a:r>
                      <a:endParaRPr lang="zh-CN" sz="2000" kern="100" dirty="0">
                        <a:effectLst/>
                        <a:latin typeface="Calibri"/>
                        <a:ea typeface="宋体"/>
                        <a:cs typeface="黑体"/>
                      </a:endParaRPr>
                    </a:p>
                  </a:txBody>
                  <a:tcPr marL="68580" marR="68580" marT="0" marB="0" anchor="ctr"/>
                </a:tc>
                <a:tc>
                  <a:txBody>
                    <a:bodyPr/>
                    <a:lstStyle/>
                    <a:p>
                      <a:pPr algn="ctr">
                        <a:spcAft>
                          <a:spcPts val="0"/>
                        </a:spcAft>
                      </a:pPr>
                      <a:r>
                        <a:rPr lang="zh-CN" sz="2000" kern="0">
                          <a:effectLst/>
                        </a:rPr>
                        <a:t>容纳人数</a:t>
                      </a:r>
                      <a:endParaRPr lang="zh-CN" sz="2000" kern="100">
                        <a:effectLst/>
                        <a:latin typeface="Calibri"/>
                        <a:ea typeface="宋体"/>
                        <a:cs typeface="黑体"/>
                      </a:endParaRPr>
                    </a:p>
                  </a:txBody>
                  <a:tcPr marL="68580" marR="68580" marT="0" marB="0" anchor="ctr"/>
                </a:tc>
                <a:tc>
                  <a:txBody>
                    <a:bodyPr/>
                    <a:lstStyle/>
                    <a:p>
                      <a:pPr algn="ctr">
                        <a:spcAft>
                          <a:spcPts val="0"/>
                        </a:spcAft>
                      </a:pPr>
                      <a:r>
                        <a:rPr lang="zh-CN" sz="2000" kern="0">
                          <a:effectLst/>
                        </a:rPr>
                        <a:t>总房间数量</a:t>
                      </a:r>
                      <a:endParaRPr lang="zh-CN" sz="2000" kern="100">
                        <a:effectLst/>
                        <a:latin typeface="Calibri"/>
                        <a:ea typeface="宋体"/>
                        <a:cs typeface="黑体"/>
                      </a:endParaRPr>
                    </a:p>
                  </a:txBody>
                  <a:tcPr marL="68580" marR="68580" marT="0" marB="0" anchor="ctr"/>
                </a:tc>
                <a:tc>
                  <a:txBody>
                    <a:bodyPr/>
                    <a:lstStyle/>
                    <a:p>
                      <a:pPr algn="ctr">
                        <a:spcAft>
                          <a:spcPts val="0"/>
                        </a:spcAft>
                      </a:pPr>
                      <a:r>
                        <a:rPr lang="zh-CN" sz="2000" kern="0">
                          <a:effectLst/>
                        </a:rPr>
                        <a:t>总床位数</a:t>
                      </a:r>
                      <a:endParaRPr lang="zh-CN" sz="2000" kern="100">
                        <a:effectLst/>
                        <a:latin typeface="Calibri"/>
                        <a:ea typeface="宋体"/>
                        <a:cs typeface="黑体"/>
                      </a:endParaRPr>
                    </a:p>
                  </a:txBody>
                  <a:tcPr marL="68580" marR="68580" marT="0" marB="0" anchor="ctr"/>
                </a:tc>
                <a:tc>
                  <a:txBody>
                    <a:bodyPr/>
                    <a:lstStyle/>
                    <a:p>
                      <a:pPr algn="ctr">
                        <a:spcAft>
                          <a:spcPts val="0"/>
                        </a:spcAft>
                      </a:pPr>
                      <a:r>
                        <a:rPr lang="zh-CN" sz="2000" kern="0">
                          <a:effectLst/>
                        </a:rPr>
                        <a:t>宿舍总面积（平方米）</a:t>
                      </a:r>
                      <a:endParaRPr lang="zh-CN" sz="2000" kern="100">
                        <a:effectLst/>
                        <a:latin typeface="Calibri"/>
                        <a:ea typeface="宋体"/>
                        <a:cs typeface="黑体"/>
                      </a:endParaRPr>
                    </a:p>
                  </a:txBody>
                  <a:tcPr marL="68580" marR="68580" marT="0" marB="0" anchor="ctr"/>
                </a:tc>
              </a:tr>
              <a:tr h="924164">
                <a:tc>
                  <a:txBody>
                    <a:bodyPr/>
                    <a:lstStyle/>
                    <a:p>
                      <a:pPr algn="ctr">
                        <a:spcAft>
                          <a:spcPts val="0"/>
                        </a:spcAft>
                      </a:pPr>
                      <a:r>
                        <a:rPr lang="en-US" sz="2000" kern="0">
                          <a:effectLst/>
                        </a:rPr>
                        <a:t> </a:t>
                      </a:r>
                      <a:endParaRPr lang="zh-CN" sz="2000" kern="100">
                        <a:effectLst/>
                        <a:latin typeface="Calibri"/>
                        <a:ea typeface="宋体"/>
                        <a:cs typeface="黑体"/>
                      </a:endParaRPr>
                    </a:p>
                  </a:txBody>
                  <a:tcPr marL="68580" marR="68580" marT="0" marB="0" anchor="ctr"/>
                </a:tc>
                <a:tc>
                  <a:txBody>
                    <a:bodyPr/>
                    <a:lstStyle/>
                    <a:p>
                      <a:pPr algn="ctr">
                        <a:spcAft>
                          <a:spcPts val="0"/>
                        </a:spcAft>
                      </a:pPr>
                      <a:r>
                        <a:rPr lang="en-US" sz="2000" kern="0">
                          <a:effectLst/>
                        </a:rPr>
                        <a:t> </a:t>
                      </a:r>
                      <a:endParaRPr lang="zh-CN" sz="2000" kern="100">
                        <a:effectLst/>
                        <a:latin typeface="Calibri"/>
                        <a:ea typeface="宋体"/>
                        <a:cs typeface="黑体"/>
                      </a:endParaRPr>
                    </a:p>
                  </a:txBody>
                  <a:tcPr marL="68580" marR="68580" marT="0" marB="0" anchor="ctr"/>
                </a:tc>
                <a:tc>
                  <a:txBody>
                    <a:bodyPr/>
                    <a:lstStyle/>
                    <a:p>
                      <a:pPr algn="ctr">
                        <a:spcAft>
                          <a:spcPts val="0"/>
                        </a:spcAft>
                      </a:pPr>
                      <a:r>
                        <a:rPr lang="en-US" sz="2000" kern="0">
                          <a:effectLst/>
                        </a:rPr>
                        <a:t> </a:t>
                      </a:r>
                      <a:endParaRPr lang="zh-CN" sz="2000" kern="100">
                        <a:effectLst/>
                        <a:latin typeface="Calibri"/>
                        <a:ea typeface="宋体"/>
                        <a:cs typeface="黑体"/>
                      </a:endParaRPr>
                    </a:p>
                  </a:txBody>
                  <a:tcPr marL="68580" marR="68580" marT="0" marB="0" anchor="ctr"/>
                </a:tc>
                <a:tc>
                  <a:txBody>
                    <a:bodyPr/>
                    <a:lstStyle/>
                    <a:p>
                      <a:pPr algn="ctr">
                        <a:spcAft>
                          <a:spcPts val="0"/>
                        </a:spcAft>
                      </a:pPr>
                      <a:r>
                        <a:rPr lang="en-US" sz="2000" kern="0">
                          <a:effectLst/>
                        </a:rPr>
                        <a:t> </a:t>
                      </a:r>
                      <a:endParaRPr lang="zh-CN" sz="2000" kern="100">
                        <a:effectLst/>
                        <a:latin typeface="Calibri"/>
                        <a:ea typeface="宋体"/>
                        <a:cs typeface="黑体"/>
                      </a:endParaRPr>
                    </a:p>
                  </a:txBody>
                  <a:tcPr marL="68580" marR="68580" marT="0" marB="0" anchor="ctr"/>
                </a:tc>
                <a:tc>
                  <a:txBody>
                    <a:bodyPr/>
                    <a:lstStyle/>
                    <a:p>
                      <a:pPr algn="ctr">
                        <a:spcAft>
                          <a:spcPts val="0"/>
                        </a:spcAft>
                      </a:pPr>
                      <a:r>
                        <a:rPr lang="en-US" sz="2000" kern="0">
                          <a:effectLst/>
                        </a:rPr>
                        <a:t> </a:t>
                      </a:r>
                      <a:endParaRPr lang="zh-CN" sz="2000" kern="100">
                        <a:effectLst/>
                        <a:latin typeface="Calibri"/>
                        <a:ea typeface="宋体"/>
                        <a:cs typeface="黑体"/>
                      </a:endParaRPr>
                    </a:p>
                  </a:txBody>
                  <a:tcPr marL="68580" marR="68580" marT="0" marB="0" anchor="ctr"/>
                </a:tc>
                <a:tc>
                  <a:txBody>
                    <a:bodyPr/>
                    <a:lstStyle/>
                    <a:p>
                      <a:pPr algn="ctr">
                        <a:spcAft>
                          <a:spcPts val="0"/>
                        </a:spcAft>
                      </a:pPr>
                      <a:r>
                        <a:rPr lang="en-US" sz="2000" kern="0">
                          <a:effectLst/>
                        </a:rPr>
                        <a:t> </a:t>
                      </a:r>
                      <a:endParaRPr lang="zh-CN" sz="2000" kern="100">
                        <a:effectLst/>
                        <a:latin typeface="Calibri"/>
                        <a:ea typeface="宋体"/>
                        <a:cs typeface="黑体"/>
                      </a:endParaRPr>
                    </a:p>
                  </a:txBody>
                  <a:tcPr marL="68580" marR="68580" marT="0" marB="0" anchor="ctr"/>
                </a:tc>
                <a:tc>
                  <a:txBody>
                    <a:bodyPr/>
                    <a:lstStyle/>
                    <a:p>
                      <a:pPr algn="ctr">
                        <a:spcAft>
                          <a:spcPts val="0"/>
                        </a:spcAft>
                      </a:pPr>
                      <a:r>
                        <a:rPr lang="en-US" sz="2000" kern="0">
                          <a:effectLst/>
                        </a:rPr>
                        <a:t> </a:t>
                      </a:r>
                      <a:endParaRPr lang="zh-CN" sz="2000" kern="100">
                        <a:effectLst/>
                        <a:latin typeface="Calibri"/>
                        <a:ea typeface="宋体"/>
                        <a:cs typeface="黑体"/>
                      </a:endParaRPr>
                    </a:p>
                  </a:txBody>
                  <a:tcPr marL="68580" marR="68580" marT="0" marB="0" anchor="ctr"/>
                </a:tc>
                <a:tc>
                  <a:txBody>
                    <a:bodyPr/>
                    <a:lstStyle/>
                    <a:p>
                      <a:pPr algn="ctr">
                        <a:spcAft>
                          <a:spcPts val="0"/>
                        </a:spcAft>
                      </a:pPr>
                      <a:r>
                        <a:rPr lang="en-US" sz="2000" kern="0" dirty="0">
                          <a:effectLst/>
                        </a:rPr>
                        <a:t> </a:t>
                      </a:r>
                      <a:endParaRPr lang="zh-CN" sz="2000" kern="100" dirty="0">
                        <a:effectLst/>
                        <a:latin typeface="Calibri"/>
                        <a:ea typeface="宋体"/>
                        <a:cs typeface="黑体"/>
                      </a:endParaRPr>
                    </a:p>
                  </a:txBody>
                  <a:tcPr marL="68580" marR="68580" marT="0" marB="0" anchor="ctr"/>
                </a:tc>
              </a:tr>
            </a:tbl>
          </a:graphicData>
        </a:graphic>
      </p:graphicFrame>
    </p:spTree>
    <p:extLst>
      <p:ext uri="{BB962C8B-B14F-4D97-AF65-F5344CB8AC3E}">
        <p14:creationId xmlns:p14="http://schemas.microsoft.com/office/powerpoint/2010/main" val="354268173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1305" y="180872"/>
            <a:ext cx="11177752" cy="707886"/>
          </a:xfrm>
          <a:prstGeom prst="rect">
            <a:avLst/>
          </a:prstGeom>
          <a:noFill/>
        </p:spPr>
        <p:txBody>
          <a:bodyPr wrap="square" lIns="91440" tIns="45720" rIns="91440" bIns="45720" rtlCol="0">
            <a:spAutoFit/>
          </a:bodyPr>
          <a:lstStyle/>
          <a:p>
            <a:r>
              <a:rPr lang="en-US" altLang="zh-CN" sz="4000" dirty="0" smtClean="0">
                <a:solidFill>
                  <a:srgbClr val="0033CC"/>
                </a:solidFill>
                <a:latin typeface="Times New Roman" panose="02020603050405020304" pitchFamily="18" charset="0"/>
                <a:ea typeface="仿宋" panose="02010609060101010101" pitchFamily="49" charset="-122"/>
              </a:rPr>
              <a:t>LC-9-1   </a:t>
            </a:r>
            <a:r>
              <a:rPr lang="zh-CN" altLang="en-US" sz="4000" dirty="0" smtClean="0">
                <a:solidFill>
                  <a:srgbClr val="0033CC"/>
                </a:solidFill>
                <a:latin typeface="Times New Roman" panose="02020603050405020304" pitchFamily="18" charset="0"/>
                <a:ea typeface="仿宋" panose="02010609060101010101" pitchFamily="49" charset="-122"/>
              </a:rPr>
              <a:t>临床医学</a:t>
            </a:r>
            <a:r>
              <a:rPr lang="zh-CN" altLang="en-US" sz="4000" dirty="0">
                <a:solidFill>
                  <a:srgbClr val="0033CC"/>
                </a:solidFill>
                <a:latin typeface="Times New Roman" panose="02020603050405020304" pitchFamily="18" charset="0"/>
                <a:ea typeface="仿宋" panose="02010609060101010101" pitchFamily="49" charset="-122"/>
              </a:rPr>
              <a:t>专业主要课程（</a:t>
            </a:r>
            <a:r>
              <a:rPr lang="zh-CN" altLang="en-US" sz="4000" dirty="0" smtClean="0">
                <a:solidFill>
                  <a:srgbClr val="0033CC"/>
                </a:solidFill>
                <a:latin typeface="Times New Roman" panose="02020603050405020304" pitchFamily="18" charset="0"/>
                <a:ea typeface="仿宋" panose="02010609060101010101" pitchFamily="49" charset="-122"/>
              </a:rPr>
              <a:t>学年）</a:t>
            </a:r>
            <a:endParaRPr lang="zh-CN" altLang="en-US" sz="4000" dirty="0">
              <a:solidFill>
                <a:srgbClr val="0033CC"/>
              </a:solidFill>
              <a:latin typeface="Times New Roman" panose="02020603050405020304" pitchFamily="18" charset="0"/>
              <a:ea typeface="仿宋" panose="02010609060101010101" pitchFamily="49" charset="-122"/>
            </a:endParaRPr>
          </a:p>
        </p:txBody>
      </p:sp>
      <p:sp>
        <p:nvSpPr>
          <p:cNvPr id="4" name="矩形 3"/>
          <p:cNvSpPr/>
          <p:nvPr/>
        </p:nvSpPr>
        <p:spPr>
          <a:xfrm>
            <a:off x="0" y="3717891"/>
            <a:ext cx="12192000" cy="2862322"/>
          </a:xfrm>
          <a:prstGeom prst="rect">
            <a:avLst/>
          </a:prstGeom>
        </p:spPr>
        <p:txBody>
          <a:bodyPr wrap="square" lIns="91440" tIns="45720" rIns="91440" bIns="45720">
            <a:spAutoFit/>
          </a:bodyPr>
          <a:lstStyle/>
          <a:p>
            <a:pPr marL="457189" indent="-457189" algn="just">
              <a:lnSpc>
                <a:spcPct val="150000"/>
              </a:lnSpc>
              <a:buFont typeface="Wingdings" panose="05000000000000000000" pitchFamily="2" charset="2"/>
              <a:buChar char="n"/>
              <a:defRPr/>
            </a:pPr>
            <a:r>
              <a:rPr lang="zh-CN" altLang="zh-CN" sz="2000" b="1" dirty="0">
                <a:solidFill>
                  <a:srgbClr val="FF0000"/>
                </a:solidFill>
              </a:rPr>
              <a:t>表</a:t>
            </a:r>
            <a:r>
              <a:rPr lang="en-US" altLang="zh-CN" sz="2000" b="1" dirty="0">
                <a:solidFill>
                  <a:srgbClr val="FF0000"/>
                </a:solidFill>
              </a:rPr>
              <a:t>LC-9-1</a:t>
            </a:r>
            <a:r>
              <a:rPr lang="zh-CN" altLang="zh-CN" sz="2000" b="1" dirty="0">
                <a:solidFill>
                  <a:srgbClr val="FF0000"/>
                </a:solidFill>
              </a:rPr>
              <a:t>与表</a:t>
            </a:r>
            <a:r>
              <a:rPr lang="en-US" altLang="zh-CN" sz="2000" b="1" dirty="0">
                <a:solidFill>
                  <a:srgbClr val="FF0000"/>
                </a:solidFill>
              </a:rPr>
              <a:t>LC-9-2</a:t>
            </a:r>
            <a:r>
              <a:rPr lang="zh-CN" altLang="zh-CN" sz="2000" b="1" dirty="0">
                <a:solidFill>
                  <a:srgbClr val="FF0000"/>
                </a:solidFill>
              </a:rPr>
              <a:t>由学校根据本校的课程体系选填。如果是以学科为基础的课程体系则填写表</a:t>
            </a:r>
            <a:r>
              <a:rPr lang="en-US" altLang="zh-CN" sz="2000" b="1" dirty="0">
                <a:solidFill>
                  <a:srgbClr val="FF0000"/>
                </a:solidFill>
              </a:rPr>
              <a:t>LC-9-1</a:t>
            </a:r>
            <a:r>
              <a:rPr lang="zh-CN" altLang="zh-CN" sz="2000" b="1" dirty="0">
                <a:solidFill>
                  <a:srgbClr val="FF0000"/>
                </a:solidFill>
              </a:rPr>
              <a:t>；如果是系统整合为基础的课程体系则填写表</a:t>
            </a:r>
            <a:r>
              <a:rPr lang="en-US" altLang="zh-CN" sz="2000" b="1" dirty="0">
                <a:solidFill>
                  <a:srgbClr val="FF0000"/>
                </a:solidFill>
              </a:rPr>
              <a:t>LC-9-2</a:t>
            </a:r>
            <a:r>
              <a:rPr lang="zh-CN" altLang="zh-CN" sz="2000" b="1" dirty="0">
                <a:solidFill>
                  <a:srgbClr val="FF0000"/>
                </a:solidFill>
              </a:rPr>
              <a:t>。均填写本科阶段</a:t>
            </a:r>
            <a:r>
              <a:rPr lang="zh-CN" altLang="zh-CN" sz="2000" b="1" dirty="0" smtClean="0">
                <a:solidFill>
                  <a:srgbClr val="FF0000"/>
                </a:solidFill>
              </a:rPr>
              <a:t>课程</a:t>
            </a:r>
            <a:r>
              <a:rPr lang="zh-CN" altLang="zh-CN" sz="2000" b="1" dirty="0" smtClean="0"/>
              <a:t>。</a:t>
            </a:r>
            <a:endParaRPr lang="en-US" altLang="zh-CN" sz="2000" b="1" dirty="0" smtClean="0"/>
          </a:p>
          <a:p>
            <a:pPr marL="457189" indent="-457189" algn="just">
              <a:lnSpc>
                <a:spcPct val="150000"/>
              </a:lnSpc>
              <a:buFont typeface="Wingdings" panose="05000000000000000000" pitchFamily="2" charset="2"/>
              <a:buChar char="n"/>
              <a:defRPr/>
            </a:pPr>
            <a:r>
              <a:rPr lang="zh-CN" altLang="zh-CN" sz="2000" b="1" dirty="0"/>
              <a:t>学制：</a:t>
            </a:r>
            <a:r>
              <a:rPr lang="zh-CN" altLang="zh-CN" sz="2000" dirty="0"/>
              <a:t>五年制、六年制、八年制、</a:t>
            </a:r>
            <a:r>
              <a:rPr lang="en-US" altLang="zh-CN" sz="2000" dirty="0"/>
              <a:t>5+3</a:t>
            </a:r>
            <a:r>
              <a:rPr lang="zh-CN" altLang="zh-CN" sz="2000" dirty="0"/>
              <a:t>一体化</a:t>
            </a:r>
            <a:r>
              <a:rPr lang="zh-CN" altLang="en-US" sz="2000" dirty="0" smtClean="0"/>
              <a:t>；</a:t>
            </a:r>
            <a:endParaRPr lang="en-US" altLang="zh-CN" sz="2000" dirty="0" smtClean="0"/>
          </a:p>
          <a:p>
            <a:pPr marL="457189" indent="-457189" algn="just">
              <a:lnSpc>
                <a:spcPct val="150000"/>
              </a:lnSpc>
              <a:buFont typeface="Wingdings" panose="05000000000000000000" pitchFamily="2" charset="2"/>
              <a:buChar char="n"/>
              <a:defRPr/>
            </a:pPr>
            <a:r>
              <a:rPr lang="zh-CN" altLang="zh-CN" sz="2000" b="1" dirty="0"/>
              <a:t>课程类别：</a:t>
            </a:r>
            <a:r>
              <a:rPr lang="zh-CN" altLang="zh-CN" sz="2000" dirty="0"/>
              <a:t>生物医学类、公共卫生类、临床医学</a:t>
            </a:r>
            <a:r>
              <a:rPr lang="zh-CN" altLang="zh-CN" sz="2000" dirty="0" smtClean="0"/>
              <a:t>类</a:t>
            </a:r>
            <a:r>
              <a:rPr lang="zh-CN" altLang="en-US" sz="2000" dirty="0" smtClean="0"/>
              <a:t>；</a:t>
            </a:r>
            <a:endParaRPr lang="en-US" altLang="zh-CN" sz="2000" dirty="0" smtClean="0"/>
          </a:p>
          <a:p>
            <a:pPr marL="457189" indent="-457189" algn="just">
              <a:lnSpc>
                <a:spcPct val="150000"/>
              </a:lnSpc>
              <a:buFont typeface="Wingdings" panose="05000000000000000000" pitchFamily="2" charset="2"/>
              <a:buChar char="n"/>
              <a:defRPr/>
            </a:pPr>
            <a:r>
              <a:rPr lang="zh-CN" altLang="zh-CN" sz="2000" b="1" dirty="0"/>
              <a:t>主要课程：</a:t>
            </a:r>
            <a:r>
              <a:rPr lang="zh-CN" altLang="zh-CN" sz="2000" dirty="0"/>
              <a:t>以学科为基础的课程体系参考《中国本科医学教育标准临床医学专业（</a:t>
            </a:r>
            <a:r>
              <a:rPr lang="en-US" altLang="zh-CN" sz="2000" dirty="0"/>
              <a:t>2016</a:t>
            </a:r>
            <a:r>
              <a:rPr lang="zh-CN" altLang="zh-CN" sz="2000" dirty="0"/>
              <a:t>版）</a:t>
            </a:r>
            <a:r>
              <a:rPr lang="zh-CN" altLang="zh-CN" sz="2000" dirty="0" smtClean="0"/>
              <a:t>》</a:t>
            </a:r>
            <a:r>
              <a:rPr lang="en-US" altLang="zh-CN" sz="2000" dirty="0" smtClean="0"/>
              <a:t>17-20</a:t>
            </a:r>
            <a:r>
              <a:rPr lang="zh-CN" altLang="zh-CN" sz="2000" dirty="0" smtClean="0"/>
              <a:t>页</a:t>
            </a:r>
            <a:r>
              <a:rPr lang="zh-CN" altLang="en-US" sz="2000" dirty="0" smtClean="0"/>
              <a:t>；</a:t>
            </a:r>
            <a:endParaRPr lang="en-US" altLang="zh-CN" sz="2000" dirty="0" smtClean="0"/>
          </a:p>
          <a:p>
            <a:pPr marL="457189" indent="-457189" algn="just">
              <a:lnSpc>
                <a:spcPct val="150000"/>
              </a:lnSpc>
              <a:buFont typeface="Wingdings" panose="05000000000000000000" pitchFamily="2" charset="2"/>
              <a:buChar char="n"/>
              <a:defRPr/>
            </a:pPr>
            <a:r>
              <a:rPr lang="zh-CN" altLang="zh-CN" sz="2000" b="1" dirty="0"/>
              <a:t>学时、学分：</a:t>
            </a:r>
            <a:r>
              <a:rPr lang="zh-CN" altLang="zh-CN" sz="2000" dirty="0"/>
              <a:t>指该课程的总学时、学分；并统计该课程的理论学时、实验学时、见习学时、实习周数</a:t>
            </a:r>
            <a:endParaRPr lang="en-US" altLang="zh-CN" sz="2000" dirty="0" smtClean="0"/>
          </a:p>
        </p:txBody>
      </p:sp>
      <p:graphicFrame>
        <p:nvGraphicFramePr>
          <p:cNvPr id="3" name="表格 2"/>
          <p:cNvGraphicFramePr>
            <a:graphicFrameLocks noGrp="1"/>
          </p:cNvGraphicFramePr>
          <p:nvPr>
            <p:extLst>
              <p:ext uri="{D42A27DB-BD31-4B8C-83A1-F6EECF244321}">
                <p14:modId xmlns:p14="http://schemas.microsoft.com/office/powerpoint/2010/main" val="837251614"/>
              </p:ext>
            </p:extLst>
          </p:nvPr>
        </p:nvGraphicFramePr>
        <p:xfrm>
          <a:off x="271307" y="888758"/>
          <a:ext cx="11736472" cy="2718600"/>
        </p:xfrm>
        <a:graphic>
          <a:graphicData uri="http://schemas.openxmlformats.org/drawingml/2006/table">
            <a:tbl>
              <a:tblPr firstRow="1" firstCol="1" bandRow="1">
                <a:tableStyleId>{5940675A-B579-460E-94D1-54222C63F5DA}</a:tableStyleId>
              </a:tblPr>
              <a:tblGrid>
                <a:gridCol w="906362"/>
                <a:gridCol w="934277"/>
                <a:gridCol w="641170"/>
                <a:gridCol w="910724"/>
                <a:gridCol w="1788299"/>
                <a:gridCol w="591447"/>
                <a:gridCol w="993596"/>
                <a:gridCol w="993596"/>
                <a:gridCol w="993596"/>
                <a:gridCol w="993596"/>
                <a:gridCol w="993596"/>
                <a:gridCol w="996213"/>
              </a:tblGrid>
              <a:tr h="1560563">
                <a:tc>
                  <a:txBody>
                    <a:bodyPr/>
                    <a:lstStyle/>
                    <a:p>
                      <a:pPr algn="ctr">
                        <a:spcAft>
                          <a:spcPts val="0"/>
                        </a:spcAft>
                      </a:pPr>
                      <a:r>
                        <a:rPr lang="zh-CN" sz="1600" kern="100" dirty="0">
                          <a:effectLst/>
                        </a:rPr>
                        <a:t>临床医学校内专业代码</a:t>
                      </a:r>
                      <a:endParaRPr lang="zh-CN" sz="1600" kern="100" dirty="0">
                        <a:effectLst/>
                        <a:latin typeface="Calibri"/>
                        <a:ea typeface="宋体"/>
                        <a:cs typeface="黑体"/>
                      </a:endParaRPr>
                    </a:p>
                  </a:txBody>
                  <a:tcPr marL="68580" marR="68580" marT="0" marB="0" anchor="ctr"/>
                </a:tc>
                <a:tc>
                  <a:txBody>
                    <a:bodyPr/>
                    <a:lstStyle/>
                    <a:p>
                      <a:pPr algn="ctr">
                        <a:spcAft>
                          <a:spcPts val="0"/>
                        </a:spcAft>
                      </a:pPr>
                      <a:r>
                        <a:rPr lang="zh-CN" sz="1600" kern="100">
                          <a:effectLst/>
                        </a:rPr>
                        <a:t>临床医学校内专业名称</a:t>
                      </a:r>
                      <a:endParaRPr lang="zh-CN" sz="1600" kern="100">
                        <a:effectLst/>
                        <a:latin typeface="Calibri"/>
                        <a:ea typeface="宋体"/>
                        <a:cs typeface="黑体"/>
                      </a:endParaRPr>
                    </a:p>
                  </a:txBody>
                  <a:tcPr marL="68580" marR="68580" marT="0" marB="0" anchor="ctr"/>
                </a:tc>
                <a:tc>
                  <a:txBody>
                    <a:bodyPr/>
                    <a:lstStyle/>
                    <a:p>
                      <a:pPr algn="ctr">
                        <a:spcAft>
                          <a:spcPts val="0"/>
                        </a:spcAft>
                      </a:pPr>
                      <a:r>
                        <a:rPr lang="zh-CN" sz="1600" kern="100">
                          <a:effectLst/>
                        </a:rPr>
                        <a:t>学制</a:t>
                      </a:r>
                      <a:endParaRPr lang="zh-CN" sz="1600" kern="100">
                        <a:effectLst/>
                        <a:latin typeface="Calibri"/>
                        <a:ea typeface="宋体"/>
                        <a:cs typeface="黑体"/>
                      </a:endParaRPr>
                    </a:p>
                  </a:txBody>
                  <a:tcPr marL="68580" marR="68580" marT="0" marB="0" anchor="ctr"/>
                </a:tc>
                <a:tc>
                  <a:txBody>
                    <a:bodyPr/>
                    <a:lstStyle/>
                    <a:p>
                      <a:pPr algn="ctr">
                        <a:spcAft>
                          <a:spcPts val="0"/>
                        </a:spcAft>
                      </a:pPr>
                      <a:r>
                        <a:rPr lang="zh-CN" sz="1600" kern="100">
                          <a:effectLst/>
                        </a:rPr>
                        <a:t>课程</a:t>
                      </a:r>
                    </a:p>
                    <a:p>
                      <a:pPr indent="131445" algn="just">
                        <a:spcAft>
                          <a:spcPts val="0"/>
                        </a:spcAft>
                      </a:pPr>
                      <a:r>
                        <a:rPr lang="zh-CN" sz="1600" kern="100">
                          <a:effectLst/>
                        </a:rPr>
                        <a:t>类别</a:t>
                      </a:r>
                      <a:endParaRPr lang="zh-CN" sz="1600" kern="100">
                        <a:effectLst/>
                        <a:latin typeface="Calibri"/>
                        <a:ea typeface="宋体"/>
                        <a:cs typeface="黑体"/>
                      </a:endParaRPr>
                    </a:p>
                  </a:txBody>
                  <a:tcPr marL="68580" marR="68580" marT="0" marB="0" anchor="ctr"/>
                </a:tc>
                <a:tc>
                  <a:txBody>
                    <a:bodyPr/>
                    <a:lstStyle/>
                    <a:p>
                      <a:pPr algn="ctr">
                        <a:spcAft>
                          <a:spcPts val="0"/>
                        </a:spcAft>
                      </a:pPr>
                      <a:r>
                        <a:rPr lang="zh-CN" sz="1600" kern="100">
                          <a:effectLst/>
                        </a:rPr>
                        <a:t>主要课程</a:t>
                      </a:r>
                    </a:p>
                    <a:p>
                      <a:pPr algn="ctr">
                        <a:spcAft>
                          <a:spcPts val="0"/>
                        </a:spcAft>
                      </a:pPr>
                      <a:r>
                        <a:rPr lang="zh-CN" sz="1600" kern="100">
                          <a:effectLst/>
                        </a:rPr>
                        <a:t>【学科为基础的课程体系】</a:t>
                      </a:r>
                      <a:endParaRPr lang="zh-CN" sz="1600" kern="100">
                        <a:effectLst/>
                        <a:latin typeface="Calibri"/>
                        <a:ea typeface="宋体"/>
                        <a:cs typeface="黑体"/>
                      </a:endParaRPr>
                    </a:p>
                  </a:txBody>
                  <a:tcPr marL="68580" marR="68580" marT="0" marB="0" anchor="ctr"/>
                </a:tc>
                <a:tc>
                  <a:txBody>
                    <a:bodyPr/>
                    <a:lstStyle/>
                    <a:p>
                      <a:pPr algn="ctr">
                        <a:spcAft>
                          <a:spcPts val="0"/>
                        </a:spcAft>
                      </a:pPr>
                      <a:r>
                        <a:rPr lang="zh-CN" sz="1600" kern="100">
                          <a:effectLst/>
                        </a:rPr>
                        <a:t>课程</a:t>
                      </a:r>
                    </a:p>
                    <a:p>
                      <a:pPr algn="ctr">
                        <a:spcAft>
                          <a:spcPts val="0"/>
                        </a:spcAft>
                      </a:pPr>
                      <a:r>
                        <a:rPr lang="zh-CN" sz="1600" kern="100">
                          <a:effectLst/>
                        </a:rPr>
                        <a:t>性质</a:t>
                      </a:r>
                      <a:endParaRPr lang="zh-CN" sz="1600" kern="100">
                        <a:effectLst/>
                        <a:latin typeface="Calibri"/>
                        <a:ea typeface="宋体"/>
                        <a:cs typeface="黑体"/>
                      </a:endParaRPr>
                    </a:p>
                  </a:txBody>
                  <a:tcPr marL="68580" marR="68580" marT="0" marB="0" anchor="ctr"/>
                </a:tc>
                <a:tc>
                  <a:txBody>
                    <a:bodyPr/>
                    <a:lstStyle/>
                    <a:p>
                      <a:pPr algn="ctr">
                        <a:spcAft>
                          <a:spcPts val="0"/>
                        </a:spcAft>
                      </a:pPr>
                      <a:r>
                        <a:rPr lang="zh-CN" sz="1600" kern="100">
                          <a:effectLst/>
                        </a:rPr>
                        <a:t>总学时</a:t>
                      </a:r>
                      <a:endParaRPr lang="zh-CN" sz="1600" kern="100">
                        <a:effectLst/>
                        <a:latin typeface="Calibri"/>
                        <a:ea typeface="宋体"/>
                        <a:cs typeface="黑体"/>
                      </a:endParaRPr>
                    </a:p>
                  </a:txBody>
                  <a:tcPr marL="68580" marR="68580" marT="0" marB="0" anchor="ctr"/>
                </a:tc>
                <a:tc>
                  <a:txBody>
                    <a:bodyPr/>
                    <a:lstStyle/>
                    <a:p>
                      <a:pPr algn="ctr">
                        <a:spcAft>
                          <a:spcPts val="0"/>
                        </a:spcAft>
                      </a:pPr>
                      <a:r>
                        <a:rPr lang="zh-CN" sz="1600" kern="100">
                          <a:effectLst/>
                        </a:rPr>
                        <a:t>总学分</a:t>
                      </a:r>
                      <a:endParaRPr lang="zh-CN" sz="1600" kern="100">
                        <a:effectLst/>
                        <a:latin typeface="Calibri"/>
                        <a:ea typeface="宋体"/>
                        <a:cs typeface="黑体"/>
                      </a:endParaRPr>
                    </a:p>
                  </a:txBody>
                  <a:tcPr marL="68580" marR="68580" marT="0" marB="0" anchor="ctr"/>
                </a:tc>
                <a:tc>
                  <a:txBody>
                    <a:bodyPr/>
                    <a:lstStyle/>
                    <a:p>
                      <a:pPr algn="ctr">
                        <a:spcAft>
                          <a:spcPts val="0"/>
                        </a:spcAft>
                      </a:pPr>
                      <a:r>
                        <a:rPr lang="zh-CN" sz="1600" kern="100">
                          <a:effectLst/>
                        </a:rPr>
                        <a:t>理论学时</a:t>
                      </a:r>
                      <a:endParaRPr lang="zh-CN" sz="1600" kern="100">
                        <a:effectLst/>
                        <a:latin typeface="Calibri"/>
                        <a:ea typeface="宋体"/>
                        <a:cs typeface="黑体"/>
                      </a:endParaRPr>
                    </a:p>
                  </a:txBody>
                  <a:tcPr marL="68580" marR="68580" marT="0" marB="0" anchor="ctr"/>
                </a:tc>
                <a:tc>
                  <a:txBody>
                    <a:bodyPr/>
                    <a:lstStyle/>
                    <a:p>
                      <a:pPr algn="ctr">
                        <a:spcAft>
                          <a:spcPts val="0"/>
                        </a:spcAft>
                      </a:pPr>
                      <a:r>
                        <a:rPr lang="zh-CN" sz="1600" kern="100">
                          <a:effectLst/>
                        </a:rPr>
                        <a:t>实验学时</a:t>
                      </a:r>
                      <a:endParaRPr lang="zh-CN" sz="1600" kern="100">
                        <a:effectLst/>
                        <a:latin typeface="Calibri"/>
                        <a:ea typeface="宋体"/>
                        <a:cs typeface="黑体"/>
                      </a:endParaRPr>
                    </a:p>
                  </a:txBody>
                  <a:tcPr marL="68580" marR="68580" marT="0" marB="0" anchor="ctr"/>
                </a:tc>
                <a:tc>
                  <a:txBody>
                    <a:bodyPr/>
                    <a:lstStyle/>
                    <a:p>
                      <a:pPr algn="ctr">
                        <a:spcAft>
                          <a:spcPts val="0"/>
                        </a:spcAft>
                      </a:pPr>
                      <a:r>
                        <a:rPr lang="zh-CN" sz="1600" kern="100">
                          <a:effectLst/>
                        </a:rPr>
                        <a:t>见习学时</a:t>
                      </a:r>
                      <a:endParaRPr lang="zh-CN" sz="1600" kern="100">
                        <a:effectLst/>
                        <a:latin typeface="Calibri"/>
                        <a:ea typeface="宋体"/>
                        <a:cs typeface="黑体"/>
                      </a:endParaRPr>
                    </a:p>
                  </a:txBody>
                  <a:tcPr marL="68580" marR="68580" marT="0" marB="0" anchor="ctr"/>
                </a:tc>
                <a:tc>
                  <a:txBody>
                    <a:bodyPr/>
                    <a:lstStyle/>
                    <a:p>
                      <a:pPr algn="ctr">
                        <a:spcAft>
                          <a:spcPts val="0"/>
                        </a:spcAft>
                      </a:pPr>
                      <a:r>
                        <a:rPr lang="zh-CN" sz="1600" kern="100">
                          <a:effectLst/>
                        </a:rPr>
                        <a:t>实习周数</a:t>
                      </a:r>
                      <a:endParaRPr lang="zh-CN" sz="1600" kern="100">
                        <a:effectLst/>
                        <a:latin typeface="Calibri"/>
                        <a:ea typeface="宋体"/>
                        <a:cs typeface="黑体"/>
                      </a:endParaRPr>
                    </a:p>
                  </a:txBody>
                  <a:tcPr marL="68580" marR="68580" marT="0" marB="0" anchor="ctr"/>
                </a:tc>
              </a:tr>
              <a:tr h="1158037">
                <a:tc>
                  <a:txBody>
                    <a:bodyPr/>
                    <a:lstStyle/>
                    <a:p>
                      <a:pPr algn="ctr">
                        <a:spcAft>
                          <a:spcPts val="0"/>
                        </a:spcAft>
                      </a:pPr>
                      <a:r>
                        <a:rPr lang="en-US" sz="1600" kern="100">
                          <a:effectLst/>
                        </a:rPr>
                        <a:t> </a:t>
                      </a:r>
                      <a:endParaRPr lang="zh-CN" sz="1600" kern="100">
                        <a:effectLst/>
                        <a:latin typeface="Calibri"/>
                        <a:ea typeface="宋体"/>
                        <a:cs typeface="黑体"/>
                      </a:endParaRPr>
                    </a:p>
                  </a:txBody>
                  <a:tcPr marL="68580" marR="68580" marT="0" marB="0" anchor="ctr"/>
                </a:tc>
                <a:tc>
                  <a:txBody>
                    <a:bodyPr/>
                    <a:lstStyle/>
                    <a:p>
                      <a:pPr algn="ctr">
                        <a:spcAft>
                          <a:spcPts val="0"/>
                        </a:spcAft>
                      </a:pPr>
                      <a:r>
                        <a:rPr lang="en-US" sz="1600" kern="100">
                          <a:effectLst/>
                        </a:rPr>
                        <a:t> </a:t>
                      </a:r>
                      <a:endParaRPr lang="zh-CN" sz="1600" kern="100">
                        <a:effectLst/>
                        <a:latin typeface="Calibri"/>
                        <a:ea typeface="宋体"/>
                        <a:cs typeface="黑体"/>
                      </a:endParaRPr>
                    </a:p>
                  </a:txBody>
                  <a:tcPr marL="68580" marR="68580" marT="0" marB="0" anchor="ctr"/>
                </a:tc>
                <a:tc>
                  <a:txBody>
                    <a:bodyPr/>
                    <a:lstStyle/>
                    <a:p>
                      <a:pPr algn="ctr">
                        <a:spcAft>
                          <a:spcPts val="0"/>
                        </a:spcAft>
                      </a:pPr>
                      <a:r>
                        <a:rPr lang="zh-CN" sz="1600" kern="100">
                          <a:effectLst/>
                        </a:rPr>
                        <a:t>下拉选择</a:t>
                      </a:r>
                      <a:endParaRPr lang="zh-CN" sz="1600" kern="100">
                        <a:effectLst/>
                        <a:latin typeface="Calibri"/>
                        <a:ea typeface="宋体"/>
                        <a:cs typeface="黑体"/>
                      </a:endParaRPr>
                    </a:p>
                  </a:txBody>
                  <a:tcPr marL="68580" marR="68580" marT="0" marB="0" anchor="ctr"/>
                </a:tc>
                <a:tc>
                  <a:txBody>
                    <a:bodyPr/>
                    <a:lstStyle/>
                    <a:p>
                      <a:pPr algn="ctr">
                        <a:spcAft>
                          <a:spcPts val="0"/>
                        </a:spcAft>
                      </a:pPr>
                      <a:r>
                        <a:rPr lang="zh-CN" sz="1600" kern="100">
                          <a:effectLst/>
                        </a:rPr>
                        <a:t>下拉</a:t>
                      </a:r>
                    </a:p>
                    <a:p>
                      <a:pPr algn="ctr">
                        <a:spcAft>
                          <a:spcPts val="0"/>
                        </a:spcAft>
                      </a:pPr>
                      <a:r>
                        <a:rPr lang="zh-CN" sz="1600" kern="100">
                          <a:effectLst/>
                        </a:rPr>
                        <a:t>选择</a:t>
                      </a:r>
                      <a:endParaRPr lang="zh-CN" sz="1600" kern="100">
                        <a:effectLst/>
                        <a:latin typeface="Calibri"/>
                        <a:ea typeface="宋体"/>
                        <a:cs typeface="黑体"/>
                      </a:endParaRPr>
                    </a:p>
                  </a:txBody>
                  <a:tcPr marL="68580" marR="68580" marT="0" marB="0" anchor="ctr"/>
                </a:tc>
                <a:tc>
                  <a:txBody>
                    <a:bodyPr/>
                    <a:lstStyle/>
                    <a:p>
                      <a:pPr algn="ctr">
                        <a:spcAft>
                          <a:spcPts val="0"/>
                        </a:spcAft>
                      </a:pPr>
                      <a:r>
                        <a:rPr lang="en-US" sz="1600" kern="100">
                          <a:effectLst/>
                        </a:rPr>
                        <a:t> </a:t>
                      </a:r>
                      <a:endParaRPr lang="zh-CN" sz="1600" kern="100">
                        <a:effectLst/>
                        <a:latin typeface="Calibri"/>
                        <a:ea typeface="宋体"/>
                        <a:cs typeface="黑体"/>
                      </a:endParaRPr>
                    </a:p>
                  </a:txBody>
                  <a:tcPr marL="68580" marR="68580" marT="0" marB="0" anchor="ctr"/>
                </a:tc>
                <a:tc>
                  <a:txBody>
                    <a:bodyPr/>
                    <a:lstStyle/>
                    <a:p>
                      <a:pPr algn="ctr">
                        <a:spcAft>
                          <a:spcPts val="0"/>
                        </a:spcAft>
                      </a:pPr>
                      <a:r>
                        <a:rPr lang="en-US" sz="1600" kern="100">
                          <a:effectLst/>
                        </a:rPr>
                        <a:t> </a:t>
                      </a:r>
                      <a:endParaRPr lang="zh-CN" sz="1600" kern="100">
                        <a:effectLst/>
                        <a:latin typeface="Calibri"/>
                        <a:ea typeface="宋体"/>
                        <a:cs typeface="黑体"/>
                      </a:endParaRPr>
                    </a:p>
                  </a:txBody>
                  <a:tcPr marL="68580" marR="68580" marT="0" marB="0" anchor="ctr"/>
                </a:tc>
                <a:tc>
                  <a:txBody>
                    <a:bodyPr/>
                    <a:lstStyle/>
                    <a:p>
                      <a:pPr algn="ctr">
                        <a:spcAft>
                          <a:spcPts val="0"/>
                        </a:spcAft>
                      </a:pPr>
                      <a:r>
                        <a:rPr lang="en-US" sz="1600" kern="100">
                          <a:effectLst/>
                        </a:rPr>
                        <a:t> </a:t>
                      </a:r>
                      <a:endParaRPr lang="zh-CN" sz="1600" kern="100">
                        <a:effectLst/>
                        <a:latin typeface="Calibri"/>
                        <a:ea typeface="宋体"/>
                        <a:cs typeface="黑体"/>
                      </a:endParaRPr>
                    </a:p>
                  </a:txBody>
                  <a:tcPr marL="68580" marR="68580" marT="0" marB="0" anchor="ctr"/>
                </a:tc>
                <a:tc>
                  <a:txBody>
                    <a:bodyPr/>
                    <a:lstStyle/>
                    <a:p>
                      <a:pPr algn="ctr">
                        <a:spcAft>
                          <a:spcPts val="0"/>
                        </a:spcAft>
                      </a:pPr>
                      <a:r>
                        <a:rPr lang="en-US" sz="1600" kern="100">
                          <a:effectLst/>
                        </a:rPr>
                        <a:t> </a:t>
                      </a:r>
                      <a:endParaRPr lang="zh-CN" sz="1600" kern="100">
                        <a:effectLst/>
                        <a:latin typeface="Calibri"/>
                        <a:ea typeface="宋体"/>
                        <a:cs typeface="黑体"/>
                      </a:endParaRPr>
                    </a:p>
                  </a:txBody>
                  <a:tcPr marL="68580" marR="68580" marT="0" marB="0" anchor="ctr"/>
                </a:tc>
                <a:tc>
                  <a:txBody>
                    <a:bodyPr/>
                    <a:lstStyle/>
                    <a:p>
                      <a:pPr algn="ctr">
                        <a:spcAft>
                          <a:spcPts val="0"/>
                        </a:spcAft>
                      </a:pPr>
                      <a:r>
                        <a:rPr lang="en-US" sz="1600" kern="100">
                          <a:effectLst/>
                        </a:rPr>
                        <a:t> </a:t>
                      </a:r>
                      <a:endParaRPr lang="zh-CN" sz="1600" kern="100">
                        <a:effectLst/>
                        <a:latin typeface="Calibri"/>
                        <a:ea typeface="宋体"/>
                        <a:cs typeface="黑体"/>
                      </a:endParaRPr>
                    </a:p>
                  </a:txBody>
                  <a:tcPr marL="68580" marR="68580" marT="0" marB="0" anchor="ctr"/>
                </a:tc>
                <a:tc>
                  <a:txBody>
                    <a:bodyPr/>
                    <a:lstStyle/>
                    <a:p>
                      <a:pPr algn="ctr">
                        <a:spcAft>
                          <a:spcPts val="0"/>
                        </a:spcAft>
                      </a:pPr>
                      <a:r>
                        <a:rPr lang="en-US" sz="1600" kern="100">
                          <a:effectLst/>
                        </a:rPr>
                        <a:t> </a:t>
                      </a:r>
                      <a:endParaRPr lang="zh-CN" sz="1600" kern="100">
                        <a:effectLst/>
                        <a:latin typeface="Calibri"/>
                        <a:ea typeface="宋体"/>
                        <a:cs typeface="黑体"/>
                      </a:endParaRPr>
                    </a:p>
                  </a:txBody>
                  <a:tcPr marL="68580" marR="68580" marT="0" marB="0" anchor="ctr"/>
                </a:tc>
                <a:tc>
                  <a:txBody>
                    <a:bodyPr/>
                    <a:lstStyle/>
                    <a:p>
                      <a:pPr algn="ctr">
                        <a:spcAft>
                          <a:spcPts val="0"/>
                        </a:spcAft>
                      </a:pPr>
                      <a:r>
                        <a:rPr lang="en-US" sz="1600" kern="100">
                          <a:effectLst/>
                        </a:rPr>
                        <a:t> </a:t>
                      </a:r>
                      <a:endParaRPr lang="zh-CN" sz="1600" kern="100">
                        <a:effectLst/>
                        <a:latin typeface="Calibri"/>
                        <a:ea typeface="宋体"/>
                        <a:cs typeface="黑体"/>
                      </a:endParaRPr>
                    </a:p>
                  </a:txBody>
                  <a:tcPr marL="68580" marR="68580" marT="0" marB="0" anchor="ctr"/>
                </a:tc>
                <a:tc>
                  <a:txBody>
                    <a:bodyPr/>
                    <a:lstStyle/>
                    <a:p>
                      <a:pPr algn="ctr">
                        <a:spcAft>
                          <a:spcPts val="0"/>
                        </a:spcAft>
                      </a:pPr>
                      <a:r>
                        <a:rPr lang="en-US" sz="1600" kern="100" dirty="0">
                          <a:effectLst/>
                        </a:rPr>
                        <a:t> </a:t>
                      </a:r>
                      <a:endParaRPr lang="zh-CN" sz="1600" kern="100" dirty="0">
                        <a:effectLst/>
                        <a:latin typeface="Calibri"/>
                        <a:ea typeface="宋体"/>
                        <a:cs typeface="黑体"/>
                      </a:endParaRPr>
                    </a:p>
                  </a:txBody>
                  <a:tcPr marL="68580" marR="68580" marT="0" marB="0" anchor="ctr"/>
                </a:tc>
              </a:tr>
            </a:tbl>
          </a:graphicData>
        </a:graphic>
      </p:graphicFrame>
    </p:spTree>
    <p:extLst>
      <p:ext uri="{BB962C8B-B14F-4D97-AF65-F5344CB8AC3E}">
        <p14:creationId xmlns:p14="http://schemas.microsoft.com/office/powerpoint/2010/main" val="36739626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pPr>
              <a:defRPr/>
            </a:pPr>
            <a:fld id="{F34F209F-7364-4BEE-B0C4-76D6E8CB9558}" type="slidenum">
              <a:rPr lang="zh-CN" altLang="en-US" smtClean="0">
                <a:latin typeface="Times New Roman" panose="02020603050405020304" pitchFamily="18" charset="0"/>
                <a:ea typeface="仿宋" panose="02010609060101010101" pitchFamily="49" charset="-122"/>
              </a:rPr>
              <a:pPr>
                <a:defRPr/>
              </a:pPr>
              <a:t>8</a:t>
            </a:fld>
            <a:endParaRPr lang="zh-CN" altLang="en-US" dirty="0">
              <a:latin typeface="Times New Roman" panose="02020603050405020304" pitchFamily="18" charset="0"/>
              <a:ea typeface="仿宋" panose="02010609060101010101" pitchFamily="49" charset="-122"/>
            </a:endParaRPr>
          </a:p>
        </p:txBody>
      </p:sp>
      <p:sp>
        <p:nvSpPr>
          <p:cNvPr id="3" name="Text Box 18"/>
          <p:cNvSpPr txBox="1">
            <a:spLocks noChangeArrowheads="1"/>
          </p:cNvSpPr>
          <p:nvPr/>
        </p:nvSpPr>
        <p:spPr bwMode="auto">
          <a:xfrm>
            <a:off x="63795" y="180419"/>
            <a:ext cx="11239579" cy="584775"/>
          </a:xfrm>
          <a:prstGeom prst="rect">
            <a:avLst/>
          </a:prstGeom>
          <a:noFill/>
          <a:ln w="9525" algn="ctr">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zh-CN" altLang="en-US" sz="3200" b="1" i="0" dirty="0">
                <a:ln w="11430"/>
                <a:solidFill>
                  <a:srgbClr val="0033CC"/>
                </a:solidFill>
                <a:latin typeface="Times New Roman" panose="02020603050405020304" pitchFamily="18" charset="0"/>
                <a:ea typeface="仿宋" panose="02010609060101010101" pitchFamily="49" charset="-122"/>
              </a:rPr>
              <a:t>平台功能</a:t>
            </a:r>
            <a:r>
              <a:rPr lang="zh-CN" altLang="en-US" sz="3200" b="1" dirty="0">
                <a:ln w="11430"/>
                <a:solidFill>
                  <a:srgbClr val="0033CC"/>
                </a:solidFill>
                <a:latin typeface="Times New Roman" panose="02020603050405020304" pitchFamily="18" charset="0"/>
                <a:ea typeface="仿宋" panose="02010609060101010101" pitchFamily="49" charset="-122"/>
              </a:rPr>
              <a:t>：做好</a:t>
            </a:r>
            <a:r>
              <a:rPr lang="zh-CN" altLang="en-US" sz="3200" b="1" i="0" dirty="0">
                <a:ln w="11430"/>
                <a:solidFill>
                  <a:srgbClr val="0033CC"/>
                </a:solidFill>
                <a:latin typeface="Times New Roman" panose="02020603050405020304" pitchFamily="18" charset="0"/>
                <a:ea typeface="仿宋" panose="02010609060101010101" pitchFamily="49" charset="-122"/>
              </a:rPr>
              <a:t>顶层设计“</a:t>
            </a:r>
            <a:r>
              <a:rPr lang="zh-CN" altLang="en-US" sz="3200" b="1" i="0" dirty="0">
                <a:ln w="11430"/>
                <a:solidFill>
                  <a:srgbClr val="C00000"/>
                </a:solidFill>
                <a:latin typeface="Times New Roman" panose="02020603050405020304" pitchFamily="18" charset="0"/>
                <a:ea typeface="仿宋" panose="02010609060101010101" pitchFamily="49" charset="-122"/>
              </a:rPr>
              <a:t>一二三</a:t>
            </a:r>
            <a:r>
              <a:rPr lang="zh-CN" altLang="en-US" sz="3200" b="1" i="0" dirty="0">
                <a:ln w="11430"/>
                <a:solidFill>
                  <a:srgbClr val="0033CC"/>
                </a:solidFill>
                <a:latin typeface="Times New Roman" panose="02020603050405020304" pitchFamily="18" charset="0"/>
                <a:ea typeface="仿宋" panose="02010609060101010101" pitchFamily="49" charset="-122"/>
              </a:rPr>
              <a:t>”高教质保新制度</a:t>
            </a:r>
          </a:p>
        </p:txBody>
      </p:sp>
      <p:grpSp>
        <p:nvGrpSpPr>
          <p:cNvPr id="237" name="组合 236"/>
          <p:cNvGrpSpPr/>
          <p:nvPr/>
        </p:nvGrpSpPr>
        <p:grpSpPr>
          <a:xfrm>
            <a:off x="1870574" y="5229876"/>
            <a:ext cx="8443902" cy="973386"/>
            <a:chOff x="539556" y="9521478"/>
            <a:chExt cx="7704855" cy="973386"/>
          </a:xfrm>
        </p:grpSpPr>
        <p:sp>
          <p:nvSpPr>
            <p:cNvPr id="238" name="AutoShape 3"/>
            <p:cNvSpPr>
              <a:spLocks noChangeArrowheads="1"/>
            </p:cNvSpPr>
            <p:nvPr/>
          </p:nvSpPr>
          <p:spPr bwMode="gray">
            <a:xfrm rot="5400000">
              <a:off x="3905291" y="6155743"/>
              <a:ext cx="973386" cy="7704855"/>
            </a:xfrm>
            <a:prstGeom prst="roundRect">
              <a:avLst>
                <a:gd name="adj" fmla="val 14447"/>
              </a:avLst>
            </a:prstGeom>
            <a:ln w="28575">
              <a:solidFill>
                <a:schemeClr val="tx2">
                  <a:lumMod val="60000"/>
                  <a:lumOff val="40000"/>
                </a:schemeClr>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0" hangingPunct="0">
                <a:spcBef>
                  <a:spcPct val="20000"/>
                </a:spcBef>
              </a:pPr>
              <a:endParaRPr lang="zh-CN" altLang="en-US" i="0">
                <a:latin typeface="Times New Roman" panose="02020603050405020304" pitchFamily="18" charset="0"/>
                <a:ea typeface="仿宋" panose="02010609060101010101" pitchFamily="49" charset="-122"/>
              </a:endParaRPr>
            </a:p>
          </p:txBody>
        </p:sp>
        <p:sp>
          <p:nvSpPr>
            <p:cNvPr id="239" name="矩形 238"/>
            <p:cNvSpPr/>
            <p:nvPr/>
          </p:nvSpPr>
          <p:spPr>
            <a:xfrm>
              <a:off x="683601" y="9763232"/>
              <a:ext cx="7239365" cy="489878"/>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42900" indent="-342900" algn="ctr">
                <a:lnSpc>
                  <a:spcPts val="3100"/>
                </a:lnSpc>
                <a:buFont typeface="Arial" pitchFamily="34" charset="0"/>
                <a:buChar char="•"/>
              </a:pPr>
              <a:r>
                <a:rPr lang="zh-CN" altLang="en-US" sz="2800" i="0" spc="-60" dirty="0">
                  <a:ln w="11430"/>
                  <a:solidFill>
                    <a:schemeClr val="bg1"/>
                  </a:solidFill>
                  <a:latin typeface="Times New Roman" panose="02020603050405020304" pitchFamily="18" charset="0"/>
                  <a:ea typeface="仿宋" panose="02010609060101010101" pitchFamily="49" charset="-122"/>
                </a:rPr>
                <a:t>中国特色、世界水平高等教育质量保障体系</a:t>
              </a:r>
            </a:p>
          </p:txBody>
        </p:sp>
      </p:grpSp>
      <p:sp>
        <p:nvSpPr>
          <p:cNvPr id="241" name="任意多边形 240"/>
          <p:cNvSpPr/>
          <p:nvPr/>
        </p:nvSpPr>
        <p:spPr bwMode="auto">
          <a:xfrm rot="12855392">
            <a:off x="4528450" y="2368808"/>
            <a:ext cx="2140881" cy="338554"/>
          </a:xfrm>
          <a:custGeom>
            <a:avLst/>
            <a:gdLst>
              <a:gd name="connsiteX0" fmla="*/ 0 w 1175657"/>
              <a:gd name="connsiteY0" fmla="*/ 943428 h 943428"/>
              <a:gd name="connsiteX1" fmla="*/ 566057 w 1175657"/>
              <a:gd name="connsiteY1" fmla="*/ 0 h 943428"/>
              <a:gd name="connsiteX2" fmla="*/ 1175657 w 1175657"/>
              <a:gd name="connsiteY2" fmla="*/ 319314 h 943428"/>
              <a:gd name="connsiteX3" fmla="*/ 1146628 w 1175657"/>
              <a:gd name="connsiteY3" fmla="*/ 943428 h 943428"/>
              <a:gd name="connsiteX4" fmla="*/ 0 w 1175657"/>
              <a:gd name="connsiteY4" fmla="*/ 943428 h 943428"/>
              <a:gd name="connsiteX0" fmla="*/ 0 w 1175657"/>
              <a:gd name="connsiteY0" fmla="*/ 943428 h 943428"/>
              <a:gd name="connsiteX1" fmla="*/ 566057 w 1175657"/>
              <a:gd name="connsiteY1" fmla="*/ 0 h 943428"/>
              <a:gd name="connsiteX2" fmla="*/ 1175657 w 1175657"/>
              <a:gd name="connsiteY2" fmla="*/ 319314 h 943428"/>
              <a:gd name="connsiteX3" fmla="*/ 1146628 w 1175657"/>
              <a:gd name="connsiteY3" fmla="*/ 943428 h 943428"/>
              <a:gd name="connsiteX4" fmla="*/ 0 w 1175657"/>
              <a:gd name="connsiteY4" fmla="*/ 943428 h 943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657" h="943428">
                <a:moveTo>
                  <a:pt x="0" y="943428"/>
                </a:moveTo>
                <a:lnTo>
                  <a:pt x="566057" y="0"/>
                </a:lnTo>
                <a:cubicBezTo>
                  <a:pt x="769257" y="106438"/>
                  <a:pt x="1099457" y="266851"/>
                  <a:pt x="1175657" y="319314"/>
                </a:cubicBezTo>
                <a:lnTo>
                  <a:pt x="1146628" y="943428"/>
                </a:lnTo>
                <a:lnTo>
                  <a:pt x="0" y="943428"/>
                </a:lnTo>
                <a:close/>
              </a:path>
            </a:pathLst>
          </a:custGeom>
          <a:solidFill>
            <a:schemeClr val="tx2">
              <a:lumMod val="60000"/>
              <a:lumOff val="40000"/>
            </a:schemeClr>
          </a:solidFill>
          <a:ln>
            <a:headEnd/>
            <a:tailEnd/>
          </a:ln>
        </p:spPr>
        <p:style>
          <a:lnRef idx="0">
            <a:schemeClr val="accent6"/>
          </a:lnRef>
          <a:fillRef idx="3">
            <a:schemeClr val="accent6"/>
          </a:fillRef>
          <a:effectRef idx="3">
            <a:schemeClr val="accent6"/>
          </a:effectRef>
          <a:fontRef idx="minor">
            <a:schemeClr val="lt1"/>
          </a:fontRef>
        </p:style>
        <p:txBody>
          <a:bodyPr wrap="square" rtlCol="0" anchor="ctr">
            <a:spAutoFit/>
          </a:bodyPr>
          <a:lstStyle/>
          <a:p>
            <a:pPr algn="ctr"/>
            <a:endParaRPr lang="zh-CN" altLang="en-US" sz="1600" dirty="0">
              <a:latin typeface="Times New Roman" panose="02020603050405020304" pitchFamily="18" charset="0"/>
              <a:ea typeface="仿宋" panose="02010609060101010101" pitchFamily="49" charset="-122"/>
            </a:endParaRPr>
          </a:p>
        </p:txBody>
      </p:sp>
      <p:sp>
        <p:nvSpPr>
          <p:cNvPr id="242" name="任意多边形 241"/>
          <p:cNvSpPr/>
          <p:nvPr/>
        </p:nvSpPr>
        <p:spPr bwMode="auto">
          <a:xfrm rot="8451214">
            <a:off x="5343506" y="2556491"/>
            <a:ext cx="2574836" cy="338554"/>
          </a:xfrm>
          <a:custGeom>
            <a:avLst/>
            <a:gdLst>
              <a:gd name="connsiteX0" fmla="*/ 638629 w 1204686"/>
              <a:gd name="connsiteY0" fmla="*/ 0 h 972457"/>
              <a:gd name="connsiteX1" fmla="*/ 29029 w 1204686"/>
              <a:gd name="connsiteY1" fmla="*/ 333829 h 972457"/>
              <a:gd name="connsiteX2" fmla="*/ 0 w 1204686"/>
              <a:gd name="connsiteY2" fmla="*/ 957943 h 972457"/>
              <a:gd name="connsiteX3" fmla="*/ 1204686 w 1204686"/>
              <a:gd name="connsiteY3" fmla="*/ 972457 h 972457"/>
              <a:gd name="connsiteX4" fmla="*/ 638629 w 1204686"/>
              <a:gd name="connsiteY4" fmla="*/ 0 h 972457"/>
              <a:gd name="connsiteX0" fmla="*/ 638629 w 1204686"/>
              <a:gd name="connsiteY0" fmla="*/ 0 h 972457"/>
              <a:gd name="connsiteX1" fmla="*/ 29029 w 1204686"/>
              <a:gd name="connsiteY1" fmla="*/ 304800 h 972457"/>
              <a:gd name="connsiteX2" fmla="*/ 0 w 1204686"/>
              <a:gd name="connsiteY2" fmla="*/ 957943 h 972457"/>
              <a:gd name="connsiteX3" fmla="*/ 1204686 w 1204686"/>
              <a:gd name="connsiteY3" fmla="*/ 972457 h 972457"/>
              <a:gd name="connsiteX4" fmla="*/ 638629 w 1204686"/>
              <a:gd name="connsiteY4" fmla="*/ 0 h 972457"/>
              <a:gd name="connsiteX0" fmla="*/ 638629 w 1204686"/>
              <a:gd name="connsiteY0" fmla="*/ 0 h 972457"/>
              <a:gd name="connsiteX1" fmla="*/ 29029 w 1204686"/>
              <a:gd name="connsiteY1" fmla="*/ 323850 h 972457"/>
              <a:gd name="connsiteX2" fmla="*/ 0 w 1204686"/>
              <a:gd name="connsiteY2" fmla="*/ 957943 h 972457"/>
              <a:gd name="connsiteX3" fmla="*/ 1204686 w 1204686"/>
              <a:gd name="connsiteY3" fmla="*/ 972457 h 972457"/>
              <a:gd name="connsiteX4" fmla="*/ 638629 w 1204686"/>
              <a:gd name="connsiteY4" fmla="*/ 0 h 972457"/>
              <a:gd name="connsiteX0" fmla="*/ 638629 w 1204686"/>
              <a:gd name="connsiteY0" fmla="*/ 0 h 972457"/>
              <a:gd name="connsiteX1" fmla="*/ 32204 w 1204686"/>
              <a:gd name="connsiteY1" fmla="*/ 327025 h 972457"/>
              <a:gd name="connsiteX2" fmla="*/ 0 w 1204686"/>
              <a:gd name="connsiteY2" fmla="*/ 957943 h 972457"/>
              <a:gd name="connsiteX3" fmla="*/ 1204686 w 1204686"/>
              <a:gd name="connsiteY3" fmla="*/ 972457 h 972457"/>
              <a:gd name="connsiteX4" fmla="*/ 638629 w 1204686"/>
              <a:gd name="connsiteY4" fmla="*/ 0 h 972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686" h="972457">
                <a:moveTo>
                  <a:pt x="638629" y="0"/>
                </a:moveTo>
                <a:lnTo>
                  <a:pt x="32204" y="327025"/>
                </a:lnTo>
                <a:lnTo>
                  <a:pt x="0" y="957943"/>
                </a:lnTo>
                <a:lnTo>
                  <a:pt x="1204686" y="972457"/>
                </a:lnTo>
                <a:lnTo>
                  <a:pt x="638629" y="0"/>
                </a:lnTo>
                <a:close/>
              </a:path>
            </a:pathLst>
          </a:custGeom>
          <a:solidFill>
            <a:schemeClr val="tx2">
              <a:lumMod val="60000"/>
              <a:lumOff val="40000"/>
            </a:schemeClr>
          </a:solidFill>
          <a:ln>
            <a:headEnd/>
            <a:tailEnd/>
          </a:ln>
        </p:spPr>
        <p:style>
          <a:lnRef idx="0">
            <a:schemeClr val="accent6"/>
          </a:lnRef>
          <a:fillRef idx="3">
            <a:schemeClr val="accent6"/>
          </a:fillRef>
          <a:effectRef idx="3">
            <a:schemeClr val="accent6"/>
          </a:effectRef>
          <a:fontRef idx="minor">
            <a:schemeClr val="lt1"/>
          </a:fontRef>
        </p:style>
        <p:txBody>
          <a:bodyPr wrap="square" rtlCol="0" anchor="ctr">
            <a:spAutoFit/>
          </a:bodyPr>
          <a:lstStyle/>
          <a:p>
            <a:pPr algn="ctr"/>
            <a:endParaRPr lang="zh-CN" altLang="en-US" sz="1600" dirty="0">
              <a:latin typeface="Times New Roman" panose="02020603050405020304" pitchFamily="18" charset="0"/>
              <a:ea typeface="仿宋" panose="02010609060101010101" pitchFamily="49" charset="-122"/>
            </a:endParaRPr>
          </a:p>
        </p:txBody>
      </p:sp>
      <p:sp>
        <p:nvSpPr>
          <p:cNvPr id="245" name="Oval 115"/>
          <p:cNvSpPr>
            <a:spLocks noChangeArrowheads="1"/>
          </p:cNvSpPr>
          <p:nvPr/>
        </p:nvSpPr>
        <p:spPr bwMode="gray">
          <a:xfrm>
            <a:off x="3540296" y="1083739"/>
            <a:ext cx="1984389" cy="1317757"/>
          </a:xfrm>
          <a:prstGeom prst="ellipse">
            <a:avLst/>
          </a:prstGeom>
          <a:solidFill>
            <a:srgbClr val="3E7AC4"/>
          </a:solidFill>
          <a:ln w="57150">
            <a:noFill/>
            <a:round/>
            <a:headEnd/>
            <a:tailEnd/>
          </a:ln>
          <a:effectLst/>
        </p:spPr>
        <p:txBody>
          <a:bodyPr wrap="none" anchor="ctr"/>
          <a:lstStyle/>
          <a:p>
            <a:endParaRPr lang="zh-CN" altLang="en-US">
              <a:latin typeface="Times New Roman" panose="02020603050405020304" pitchFamily="18" charset="0"/>
              <a:ea typeface="仿宋" panose="02010609060101010101" pitchFamily="49" charset="-122"/>
            </a:endParaRPr>
          </a:p>
        </p:txBody>
      </p:sp>
      <p:grpSp>
        <p:nvGrpSpPr>
          <p:cNvPr id="248" name="Group 116"/>
          <p:cNvGrpSpPr>
            <a:grpSpLocks/>
          </p:cNvGrpSpPr>
          <p:nvPr/>
        </p:nvGrpSpPr>
        <p:grpSpPr bwMode="auto">
          <a:xfrm rot="10082854">
            <a:off x="2793168" y="2080708"/>
            <a:ext cx="1802620" cy="321652"/>
            <a:chOff x="2596" y="1026"/>
            <a:chExt cx="958" cy="257"/>
          </a:xfrm>
        </p:grpSpPr>
        <p:grpSp>
          <p:nvGrpSpPr>
            <p:cNvPr id="253" name="Group 117"/>
            <p:cNvGrpSpPr>
              <a:grpSpLocks/>
            </p:cNvGrpSpPr>
            <p:nvPr/>
          </p:nvGrpSpPr>
          <p:grpSpPr bwMode="auto">
            <a:xfrm rot="-9970459" flipH="1" flipV="1">
              <a:off x="2594" y="1024"/>
              <a:ext cx="957" cy="257"/>
              <a:chOff x="2529" y="1050"/>
              <a:chExt cx="893" cy="261"/>
            </a:xfrm>
          </p:grpSpPr>
          <p:grpSp>
            <p:nvGrpSpPr>
              <p:cNvPr id="300" name="Group 118"/>
              <p:cNvGrpSpPr>
                <a:grpSpLocks/>
              </p:cNvGrpSpPr>
              <p:nvPr/>
            </p:nvGrpSpPr>
            <p:grpSpPr bwMode="auto">
              <a:xfrm>
                <a:off x="2529" y="1050"/>
                <a:ext cx="681" cy="261"/>
                <a:chOff x="1565" y="2568"/>
                <a:chExt cx="1028" cy="394"/>
              </a:xfrm>
            </p:grpSpPr>
            <p:sp>
              <p:nvSpPr>
                <p:cNvPr id="306" name="AutoShape 119"/>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307" name="AutoShape 120"/>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308" name="AutoShape 121"/>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309" name="AutoShape 122"/>
                <p:cNvSpPr>
                  <a:spLocks noChangeArrowheads="1"/>
                </p:cNvSpPr>
                <p:nvPr/>
              </p:nvSpPr>
              <p:spPr bwMode="gray">
                <a:xfrm rot="6906312">
                  <a:off x="1883" y="2441"/>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grpSp>
          <p:grpSp>
            <p:nvGrpSpPr>
              <p:cNvPr id="301" name="Group 123"/>
              <p:cNvGrpSpPr>
                <a:grpSpLocks/>
              </p:cNvGrpSpPr>
              <p:nvPr/>
            </p:nvGrpSpPr>
            <p:grpSpPr bwMode="auto">
              <a:xfrm rot="1353540">
                <a:off x="2680" y="1110"/>
                <a:ext cx="742" cy="186"/>
                <a:chOff x="1565" y="2568"/>
                <a:chExt cx="1118" cy="279"/>
              </a:xfrm>
            </p:grpSpPr>
            <p:sp>
              <p:nvSpPr>
                <p:cNvPr id="302" name="AutoShape 124"/>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303" name="AutoShape 125"/>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304" name="AutoShape 126"/>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305" name="AutoShape 127"/>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grpSp>
        </p:grpSp>
        <p:grpSp>
          <p:nvGrpSpPr>
            <p:cNvPr id="254" name="Group 128"/>
            <p:cNvGrpSpPr>
              <a:grpSpLocks/>
            </p:cNvGrpSpPr>
            <p:nvPr/>
          </p:nvGrpSpPr>
          <p:grpSpPr bwMode="auto">
            <a:xfrm rot="-9970459" flipH="1" flipV="1">
              <a:off x="2679" y="1065"/>
              <a:ext cx="784" cy="191"/>
              <a:chOff x="2528" y="1060"/>
              <a:chExt cx="894" cy="236"/>
            </a:xfrm>
          </p:grpSpPr>
          <p:grpSp>
            <p:nvGrpSpPr>
              <p:cNvPr id="255" name="Group 129"/>
              <p:cNvGrpSpPr>
                <a:grpSpLocks/>
              </p:cNvGrpSpPr>
              <p:nvPr/>
            </p:nvGrpSpPr>
            <p:grpSpPr bwMode="auto">
              <a:xfrm>
                <a:off x="2528" y="1060"/>
                <a:ext cx="742" cy="186"/>
                <a:chOff x="1565" y="2568"/>
                <a:chExt cx="1118" cy="279"/>
              </a:xfrm>
            </p:grpSpPr>
            <p:sp>
              <p:nvSpPr>
                <p:cNvPr id="292" name="AutoShape 130"/>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293" name="AutoShape 131"/>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296" name="AutoShape 132"/>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299" name="AutoShape 133"/>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grpSp>
          <p:grpSp>
            <p:nvGrpSpPr>
              <p:cNvPr id="284" name="Group 134"/>
              <p:cNvGrpSpPr>
                <a:grpSpLocks/>
              </p:cNvGrpSpPr>
              <p:nvPr/>
            </p:nvGrpSpPr>
            <p:grpSpPr bwMode="auto">
              <a:xfrm rot="1353540">
                <a:off x="2680" y="1110"/>
                <a:ext cx="742" cy="186"/>
                <a:chOff x="1565" y="2568"/>
                <a:chExt cx="1118" cy="279"/>
              </a:xfrm>
            </p:grpSpPr>
            <p:sp>
              <p:nvSpPr>
                <p:cNvPr id="285" name="AutoShape 135"/>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289" name="AutoShape 136"/>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290" name="AutoShape 137"/>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291" name="AutoShape 138"/>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grpSp>
        </p:grpSp>
      </p:grpSp>
      <p:grpSp>
        <p:nvGrpSpPr>
          <p:cNvPr id="310" name="Group 139"/>
          <p:cNvGrpSpPr>
            <a:grpSpLocks/>
          </p:cNvGrpSpPr>
          <p:nvPr/>
        </p:nvGrpSpPr>
        <p:grpSpPr bwMode="auto">
          <a:xfrm rot="21367855">
            <a:off x="4076157" y="1249356"/>
            <a:ext cx="2007880" cy="422375"/>
            <a:chOff x="1824" y="2448"/>
            <a:chExt cx="1068" cy="339"/>
          </a:xfrm>
        </p:grpSpPr>
        <p:grpSp>
          <p:nvGrpSpPr>
            <p:cNvPr id="311" name="Group 140"/>
            <p:cNvGrpSpPr>
              <a:grpSpLocks/>
            </p:cNvGrpSpPr>
            <p:nvPr/>
          </p:nvGrpSpPr>
          <p:grpSpPr bwMode="auto">
            <a:xfrm rot="513316">
              <a:off x="1815" y="2461"/>
              <a:ext cx="958" cy="234"/>
              <a:chOff x="2591" y="1040"/>
              <a:chExt cx="958" cy="234"/>
            </a:xfrm>
          </p:grpSpPr>
          <p:grpSp>
            <p:nvGrpSpPr>
              <p:cNvPr id="335" name="Group 141"/>
              <p:cNvGrpSpPr>
                <a:grpSpLocks/>
              </p:cNvGrpSpPr>
              <p:nvPr/>
            </p:nvGrpSpPr>
            <p:grpSpPr bwMode="auto">
              <a:xfrm rot="-9970459" flipH="1" flipV="1">
                <a:off x="2591" y="1040"/>
                <a:ext cx="958" cy="234"/>
                <a:chOff x="2528" y="1060"/>
                <a:chExt cx="894" cy="236"/>
              </a:xfrm>
            </p:grpSpPr>
            <p:grpSp>
              <p:nvGrpSpPr>
                <p:cNvPr id="347" name="Group 142"/>
                <p:cNvGrpSpPr>
                  <a:grpSpLocks/>
                </p:cNvGrpSpPr>
                <p:nvPr/>
              </p:nvGrpSpPr>
              <p:grpSpPr bwMode="auto">
                <a:xfrm>
                  <a:off x="2528" y="1060"/>
                  <a:ext cx="742" cy="186"/>
                  <a:chOff x="1565" y="2568"/>
                  <a:chExt cx="1118" cy="279"/>
                </a:xfrm>
              </p:grpSpPr>
              <p:sp>
                <p:nvSpPr>
                  <p:cNvPr id="353" name="AutoShape 143"/>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354" name="AutoShape 144"/>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355" name="AutoShape 145"/>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356" name="AutoShape 146"/>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grpSp>
            <p:grpSp>
              <p:nvGrpSpPr>
                <p:cNvPr id="348" name="Group 147"/>
                <p:cNvGrpSpPr>
                  <a:grpSpLocks/>
                </p:cNvGrpSpPr>
                <p:nvPr/>
              </p:nvGrpSpPr>
              <p:grpSpPr bwMode="auto">
                <a:xfrm rot="1353540">
                  <a:off x="2680" y="1110"/>
                  <a:ext cx="742" cy="186"/>
                  <a:chOff x="1565" y="2568"/>
                  <a:chExt cx="1118" cy="279"/>
                </a:xfrm>
              </p:grpSpPr>
              <p:sp>
                <p:nvSpPr>
                  <p:cNvPr id="349" name="AutoShape 148"/>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350" name="AutoShape 149"/>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351" name="AutoShape 150"/>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352" name="AutoShape 151"/>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grpSp>
          </p:grpSp>
          <p:grpSp>
            <p:nvGrpSpPr>
              <p:cNvPr id="336" name="Group 152"/>
              <p:cNvGrpSpPr>
                <a:grpSpLocks/>
              </p:cNvGrpSpPr>
              <p:nvPr/>
            </p:nvGrpSpPr>
            <p:grpSpPr bwMode="auto">
              <a:xfrm rot="-9970459" flipH="1" flipV="1">
                <a:off x="2679" y="1065"/>
                <a:ext cx="784" cy="191"/>
                <a:chOff x="2528" y="1060"/>
                <a:chExt cx="894" cy="236"/>
              </a:xfrm>
            </p:grpSpPr>
            <p:grpSp>
              <p:nvGrpSpPr>
                <p:cNvPr id="337" name="Group 153"/>
                <p:cNvGrpSpPr>
                  <a:grpSpLocks/>
                </p:cNvGrpSpPr>
                <p:nvPr/>
              </p:nvGrpSpPr>
              <p:grpSpPr bwMode="auto">
                <a:xfrm>
                  <a:off x="2528" y="1060"/>
                  <a:ext cx="742" cy="186"/>
                  <a:chOff x="1565" y="2568"/>
                  <a:chExt cx="1118" cy="279"/>
                </a:xfrm>
              </p:grpSpPr>
              <p:sp>
                <p:nvSpPr>
                  <p:cNvPr id="343" name="AutoShape 154"/>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344" name="AutoShape 155"/>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345" name="AutoShape 156"/>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346" name="AutoShape 157"/>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grpSp>
            <p:grpSp>
              <p:nvGrpSpPr>
                <p:cNvPr id="338" name="Group 158"/>
                <p:cNvGrpSpPr>
                  <a:grpSpLocks/>
                </p:cNvGrpSpPr>
                <p:nvPr/>
              </p:nvGrpSpPr>
              <p:grpSpPr bwMode="auto">
                <a:xfrm rot="1353540">
                  <a:off x="2680" y="1110"/>
                  <a:ext cx="742" cy="186"/>
                  <a:chOff x="1565" y="2568"/>
                  <a:chExt cx="1118" cy="279"/>
                </a:xfrm>
              </p:grpSpPr>
              <p:sp>
                <p:nvSpPr>
                  <p:cNvPr id="339" name="AutoShape 159"/>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340" name="AutoShape 160"/>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341" name="AutoShape 161"/>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342" name="AutoShape 162"/>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grpSp>
          </p:grpSp>
        </p:grpSp>
        <p:grpSp>
          <p:nvGrpSpPr>
            <p:cNvPr id="312" name="Group 163"/>
            <p:cNvGrpSpPr>
              <a:grpSpLocks/>
            </p:cNvGrpSpPr>
            <p:nvPr/>
          </p:nvGrpSpPr>
          <p:grpSpPr bwMode="auto">
            <a:xfrm rot="513316">
              <a:off x="1842" y="2467"/>
              <a:ext cx="1046" cy="327"/>
              <a:chOff x="2591" y="1013"/>
              <a:chExt cx="1046" cy="327"/>
            </a:xfrm>
          </p:grpSpPr>
          <p:grpSp>
            <p:nvGrpSpPr>
              <p:cNvPr id="313" name="Group 164"/>
              <p:cNvGrpSpPr>
                <a:grpSpLocks/>
              </p:cNvGrpSpPr>
              <p:nvPr/>
            </p:nvGrpSpPr>
            <p:grpSpPr bwMode="auto">
              <a:xfrm rot="-9970459" flipH="1" flipV="1">
                <a:off x="2591" y="1040"/>
                <a:ext cx="958" cy="234"/>
                <a:chOff x="2528" y="1060"/>
                <a:chExt cx="894" cy="236"/>
              </a:xfrm>
            </p:grpSpPr>
            <p:grpSp>
              <p:nvGrpSpPr>
                <p:cNvPr id="325" name="Group 165"/>
                <p:cNvGrpSpPr>
                  <a:grpSpLocks/>
                </p:cNvGrpSpPr>
                <p:nvPr/>
              </p:nvGrpSpPr>
              <p:grpSpPr bwMode="auto">
                <a:xfrm>
                  <a:off x="2528" y="1060"/>
                  <a:ext cx="742" cy="186"/>
                  <a:chOff x="1565" y="2568"/>
                  <a:chExt cx="1118" cy="279"/>
                </a:xfrm>
              </p:grpSpPr>
              <p:sp>
                <p:nvSpPr>
                  <p:cNvPr id="331" name="AutoShape 166"/>
                  <p:cNvSpPr>
                    <a:spLocks noChangeArrowheads="1"/>
                  </p:cNvSpPr>
                  <p:nvPr/>
                </p:nvSpPr>
                <p:spPr bwMode="gray">
                  <a:xfrm rot="5263130">
                    <a:off x="1859" y="2274"/>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332" name="AutoShape 167"/>
                  <p:cNvSpPr>
                    <a:spLocks noChangeArrowheads="1"/>
                  </p:cNvSpPr>
                  <p:nvPr/>
                </p:nvSpPr>
                <p:spPr bwMode="gray">
                  <a:xfrm rot="6078281">
                    <a:off x="1995" y="2274"/>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333" name="AutoShape 168"/>
                  <p:cNvSpPr>
                    <a:spLocks noChangeArrowheads="1"/>
                  </p:cNvSpPr>
                  <p:nvPr/>
                </p:nvSpPr>
                <p:spPr bwMode="gray">
                  <a:xfrm rot="6373927">
                    <a:off x="2071" y="2296"/>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334" name="AutoShape 169"/>
                  <p:cNvSpPr>
                    <a:spLocks noChangeArrowheads="1"/>
                  </p:cNvSpPr>
                  <p:nvPr/>
                </p:nvSpPr>
                <p:spPr bwMode="gray">
                  <a:xfrm rot="6906312">
                    <a:off x="2161" y="2326"/>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grpSp>
            <p:grpSp>
              <p:nvGrpSpPr>
                <p:cNvPr id="326" name="Group 170"/>
                <p:cNvGrpSpPr>
                  <a:grpSpLocks/>
                </p:cNvGrpSpPr>
                <p:nvPr/>
              </p:nvGrpSpPr>
              <p:grpSpPr bwMode="auto">
                <a:xfrm rot="1353540">
                  <a:off x="2680" y="1110"/>
                  <a:ext cx="742" cy="186"/>
                  <a:chOff x="1565" y="2568"/>
                  <a:chExt cx="1118" cy="279"/>
                </a:xfrm>
              </p:grpSpPr>
              <p:sp>
                <p:nvSpPr>
                  <p:cNvPr id="327" name="AutoShape 171"/>
                  <p:cNvSpPr>
                    <a:spLocks noChangeArrowheads="1"/>
                  </p:cNvSpPr>
                  <p:nvPr/>
                </p:nvSpPr>
                <p:spPr bwMode="gray">
                  <a:xfrm rot="5263130">
                    <a:off x="1859" y="2274"/>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328" name="AutoShape 172"/>
                  <p:cNvSpPr>
                    <a:spLocks noChangeArrowheads="1"/>
                  </p:cNvSpPr>
                  <p:nvPr/>
                </p:nvSpPr>
                <p:spPr bwMode="gray">
                  <a:xfrm rot="6078281">
                    <a:off x="1995" y="2274"/>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329" name="AutoShape 173"/>
                  <p:cNvSpPr>
                    <a:spLocks noChangeArrowheads="1"/>
                  </p:cNvSpPr>
                  <p:nvPr/>
                </p:nvSpPr>
                <p:spPr bwMode="gray">
                  <a:xfrm rot="6373927">
                    <a:off x="2071" y="2296"/>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330" name="AutoShape 174"/>
                  <p:cNvSpPr>
                    <a:spLocks noChangeArrowheads="1"/>
                  </p:cNvSpPr>
                  <p:nvPr/>
                </p:nvSpPr>
                <p:spPr bwMode="gray">
                  <a:xfrm rot="6906312">
                    <a:off x="2161" y="2326"/>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grpSp>
          </p:grpSp>
          <p:grpSp>
            <p:nvGrpSpPr>
              <p:cNvPr id="314" name="Group 175"/>
              <p:cNvGrpSpPr>
                <a:grpSpLocks/>
              </p:cNvGrpSpPr>
              <p:nvPr/>
            </p:nvGrpSpPr>
            <p:grpSpPr bwMode="auto">
              <a:xfrm rot="-9970459" flipH="1" flipV="1">
                <a:off x="2762" y="1013"/>
                <a:ext cx="875" cy="327"/>
                <a:chOff x="2618" y="957"/>
                <a:chExt cx="996" cy="405"/>
              </a:xfrm>
            </p:grpSpPr>
            <p:grpSp>
              <p:nvGrpSpPr>
                <p:cNvPr id="315" name="Group 176"/>
                <p:cNvGrpSpPr>
                  <a:grpSpLocks/>
                </p:cNvGrpSpPr>
                <p:nvPr/>
              </p:nvGrpSpPr>
              <p:grpSpPr bwMode="auto">
                <a:xfrm>
                  <a:off x="2618" y="978"/>
                  <a:ext cx="906" cy="238"/>
                  <a:chOff x="1701" y="2458"/>
                  <a:chExt cx="1366" cy="359"/>
                </a:xfrm>
              </p:grpSpPr>
              <p:sp>
                <p:nvSpPr>
                  <p:cNvPr id="321" name="AutoShape 177"/>
                  <p:cNvSpPr>
                    <a:spLocks noChangeArrowheads="1"/>
                  </p:cNvSpPr>
                  <p:nvPr/>
                </p:nvSpPr>
                <p:spPr bwMode="gray">
                  <a:xfrm rot="5263130">
                    <a:off x="2123" y="2164"/>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322" name="AutoShape 178"/>
                  <p:cNvSpPr>
                    <a:spLocks noChangeArrowheads="1"/>
                  </p:cNvSpPr>
                  <p:nvPr/>
                </p:nvSpPr>
                <p:spPr bwMode="gray">
                  <a:xfrm rot="6078281">
                    <a:off x="1995" y="2274"/>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323" name="AutoShape 179"/>
                  <p:cNvSpPr>
                    <a:spLocks noChangeArrowheads="1"/>
                  </p:cNvSpPr>
                  <p:nvPr/>
                </p:nvSpPr>
                <p:spPr bwMode="gray">
                  <a:xfrm rot="6373927">
                    <a:off x="2071" y="2296"/>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324" name="AutoShape 180"/>
                  <p:cNvSpPr>
                    <a:spLocks noChangeArrowheads="1"/>
                  </p:cNvSpPr>
                  <p:nvPr/>
                </p:nvSpPr>
                <p:spPr bwMode="gray">
                  <a:xfrm rot="6906312">
                    <a:off x="2545" y="2166"/>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grpSp>
            <p:grpSp>
              <p:nvGrpSpPr>
                <p:cNvPr id="316" name="Group 181"/>
                <p:cNvGrpSpPr>
                  <a:grpSpLocks/>
                </p:cNvGrpSpPr>
                <p:nvPr/>
              </p:nvGrpSpPr>
              <p:grpSpPr bwMode="auto">
                <a:xfrm rot="1353540">
                  <a:off x="2878" y="957"/>
                  <a:ext cx="736" cy="405"/>
                  <a:chOff x="1813" y="2238"/>
                  <a:chExt cx="1106" cy="609"/>
                </a:xfrm>
              </p:grpSpPr>
              <p:sp>
                <p:nvSpPr>
                  <p:cNvPr id="317" name="AutoShape 182"/>
                  <p:cNvSpPr>
                    <a:spLocks noChangeArrowheads="1"/>
                  </p:cNvSpPr>
                  <p:nvPr/>
                </p:nvSpPr>
                <p:spPr bwMode="gray">
                  <a:xfrm rot="5263130">
                    <a:off x="2107" y="2007"/>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318" name="AutoShape 183"/>
                  <p:cNvSpPr>
                    <a:spLocks noChangeArrowheads="1"/>
                  </p:cNvSpPr>
                  <p:nvPr/>
                </p:nvSpPr>
                <p:spPr bwMode="gray">
                  <a:xfrm rot="6078281">
                    <a:off x="2215" y="2037"/>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319" name="AutoShape 184"/>
                  <p:cNvSpPr>
                    <a:spLocks noChangeArrowheads="1"/>
                  </p:cNvSpPr>
                  <p:nvPr/>
                </p:nvSpPr>
                <p:spPr bwMode="gray">
                  <a:xfrm rot="6373927">
                    <a:off x="2397" y="1944"/>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320" name="AutoShape 185"/>
                  <p:cNvSpPr>
                    <a:spLocks noChangeArrowheads="1"/>
                  </p:cNvSpPr>
                  <p:nvPr/>
                </p:nvSpPr>
                <p:spPr bwMode="gray">
                  <a:xfrm rot="6906312">
                    <a:off x="2161" y="2326"/>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grpSp>
          </p:grpSp>
        </p:grpSp>
      </p:grpSp>
      <p:sp>
        <p:nvSpPr>
          <p:cNvPr id="357" name="Rectangle 193"/>
          <p:cNvSpPr>
            <a:spLocks noChangeArrowheads="1"/>
          </p:cNvSpPr>
          <p:nvPr/>
        </p:nvSpPr>
        <p:spPr bwMode="white">
          <a:xfrm>
            <a:off x="3850060" y="1515789"/>
            <a:ext cx="1184940" cy="492443"/>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600" i="0" dirty="0">
                <a:solidFill>
                  <a:srgbClr val="FFFFFF"/>
                </a:solidFill>
                <a:latin typeface="Times New Roman" panose="02020603050405020304" pitchFamily="18" charset="0"/>
                <a:ea typeface="仿宋" panose="02010609060101010101" pitchFamily="49" charset="-122"/>
              </a:rPr>
              <a:t>二支柱</a:t>
            </a:r>
            <a:endParaRPr lang="en-US" altLang="zh-CN" sz="2600" i="0" dirty="0">
              <a:solidFill>
                <a:srgbClr val="FFFFFF"/>
              </a:solidFill>
              <a:latin typeface="Times New Roman" panose="02020603050405020304" pitchFamily="18" charset="0"/>
              <a:ea typeface="仿宋" panose="02010609060101010101" pitchFamily="49" charset="-122"/>
            </a:endParaRPr>
          </a:p>
        </p:txBody>
      </p:sp>
      <p:sp>
        <p:nvSpPr>
          <p:cNvPr id="358" name="Oval 67"/>
          <p:cNvSpPr>
            <a:spLocks noChangeArrowheads="1"/>
          </p:cNvSpPr>
          <p:nvPr/>
        </p:nvSpPr>
        <p:spPr bwMode="gray">
          <a:xfrm>
            <a:off x="6964539" y="1083459"/>
            <a:ext cx="1982596" cy="1317759"/>
          </a:xfrm>
          <a:prstGeom prst="ellipse">
            <a:avLst/>
          </a:prstGeom>
          <a:solidFill>
            <a:srgbClr val="3E7AC4"/>
          </a:solidFill>
          <a:ln w="57150">
            <a:noFill/>
            <a:round/>
            <a:headEnd/>
            <a:tailEnd/>
          </a:ln>
          <a:effectLst/>
        </p:spPr>
        <p:txBody>
          <a:bodyPr wrap="none" anchor="ctr"/>
          <a:lstStyle/>
          <a:p>
            <a:endParaRPr lang="zh-CN" altLang="en-US">
              <a:latin typeface="Times New Roman" panose="02020603050405020304" pitchFamily="18" charset="0"/>
              <a:ea typeface="仿宋" panose="02010609060101010101" pitchFamily="49" charset="-122"/>
            </a:endParaRPr>
          </a:p>
        </p:txBody>
      </p:sp>
      <p:grpSp>
        <p:nvGrpSpPr>
          <p:cNvPr id="359" name="Group 68"/>
          <p:cNvGrpSpPr>
            <a:grpSpLocks/>
          </p:cNvGrpSpPr>
          <p:nvPr/>
        </p:nvGrpSpPr>
        <p:grpSpPr bwMode="auto">
          <a:xfrm rot="8721689">
            <a:off x="6965074" y="2108052"/>
            <a:ext cx="1896811" cy="316769"/>
            <a:chOff x="2594" y="1018"/>
            <a:chExt cx="1010" cy="252"/>
          </a:xfrm>
        </p:grpSpPr>
        <p:grpSp>
          <p:nvGrpSpPr>
            <p:cNvPr id="360" name="Group 69"/>
            <p:cNvGrpSpPr>
              <a:grpSpLocks/>
            </p:cNvGrpSpPr>
            <p:nvPr/>
          </p:nvGrpSpPr>
          <p:grpSpPr bwMode="auto">
            <a:xfrm rot="-9970459" flipH="1" flipV="1">
              <a:off x="2592" y="1024"/>
              <a:ext cx="951" cy="257"/>
              <a:chOff x="2530" y="1044"/>
              <a:chExt cx="888" cy="259"/>
            </a:xfrm>
          </p:grpSpPr>
          <p:grpSp>
            <p:nvGrpSpPr>
              <p:cNvPr id="372" name="Group 70"/>
              <p:cNvGrpSpPr>
                <a:grpSpLocks/>
              </p:cNvGrpSpPr>
              <p:nvPr/>
            </p:nvGrpSpPr>
            <p:grpSpPr bwMode="auto">
              <a:xfrm>
                <a:off x="2530" y="1044"/>
                <a:ext cx="743" cy="185"/>
                <a:chOff x="1557" y="2566"/>
                <a:chExt cx="1115" cy="280"/>
              </a:xfrm>
            </p:grpSpPr>
            <p:sp>
              <p:nvSpPr>
                <p:cNvPr id="378" name="AutoShape 71"/>
                <p:cNvSpPr>
                  <a:spLocks noChangeArrowheads="1"/>
                </p:cNvSpPr>
                <p:nvPr/>
              </p:nvSpPr>
              <p:spPr bwMode="gray">
                <a:xfrm rot="5263130">
                  <a:off x="1851" y="2273"/>
                  <a:ext cx="226" cy="814"/>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379" name="AutoShape 72"/>
                <p:cNvSpPr>
                  <a:spLocks noChangeArrowheads="1"/>
                </p:cNvSpPr>
                <p:nvPr/>
              </p:nvSpPr>
              <p:spPr bwMode="gray">
                <a:xfrm rot="6078281">
                  <a:off x="1986" y="2272"/>
                  <a:ext cx="226" cy="814"/>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380" name="AutoShape 73"/>
                <p:cNvSpPr>
                  <a:spLocks noChangeArrowheads="1"/>
                </p:cNvSpPr>
                <p:nvPr/>
              </p:nvSpPr>
              <p:spPr bwMode="gray">
                <a:xfrm rot="6373927">
                  <a:off x="2062" y="2290"/>
                  <a:ext cx="226" cy="814"/>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381" name="AutoShape 74"/>
                <p:cNvSpPr>
                  <a:spLocks noChangeArrowheads="1"/>
                </p:cNvSpPr>
                <p:nvPr/>
              </p:nvSpPr>
              <p:spPr bwMode="gray">
                <a:xfrm rot="6906312">
                  <a:off x="2152" y="2326"/>
                  <a:ext cx="226" cy="814"/>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grpSp>
          <p:grpSp>
            <p:nvGrpSpPr>
              <p:cNvPr id="373" name="Group 75"/>
              <p:cNvGrpSpPr>
                <a:grpSpLocks/>
              </p:cNvGrpSpPr>
              <p:nvPr/>
            </p:nvGrpSpPr>
            <p:grpSpPr bwMode="auto">
              <a:xfrm rot="1353540">
                <a:off x="2672" y="1116"/>
                <a:ext cx="746" cy="187"/>
                <a:chOff x="1559" y="2567"/>
                <a:chExt cx="1125" cy="279"/>
              </a:xfrm>
            </p:grpSpPr>
            <p:sp>
              <p:nvSpPr>
                <p:cNvPr id="374" name="AutoShape 76"/>
                <p:cNvSpPr>
                  <a:spLocks noChangeArrowheads="1"/>
                </p:cNvSpPr>
                <p:nvPr/>
              </p:nvSpPr>
              <p:spPr bwMode="gray">
                <a:xfrm rot="5263130">
                  <a:off x="1854" y="2272"/>
                  <a:ext cx="226" cy="815"/>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375" name="AutoShape 77"/>
                <p:cNvSpPr>
                  <a:spLocks noChangeArrowheads="1"/>
                </p:cNvSpPr>
                <p:nvPr/>
              </p:nvSpPr>
              <p:spPr bwMode="gray">
                <a:xfrm rot="6078281">
                  <a:off x="1990" y="2273"/>
                  <a:ext cx="226" cy="815"/>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376" name="AutoShape 78"/>
                <p:cNvSpPr>
                  <a:spLocks noChangeArrowheads="1"/>
                </p:cNvSpPr>
                <p:nvPr/>
              </p:nvSpPr>
              <p:spPr bwMode="gray">
                <a:xfrm rot="6373927">
                  <a:off x="2067" y="2295"/>
                  <a:ext cx="226" cy="815"/>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377" name="AutoShape 79"/>
                <p:cNvSpPr>
                  <a:spLocks noChangeArrowheads="1"/>
                </p:cNvSpPr>
                <p:nvPr/>
              </p:nvSpPr>
              <p:spPr bwMode="gray">
                <a:xfrm rot="6906312">
                  <a:off x="2162" y="2325"/>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grpSp>
        </p:grpSp>
        <p:grpSp>
          <p:nvGrpSpPr>
            <p:cNvPr id="361" name="Group 80"/>
            <p:cNvGrpSpPr>
              <a:grpSpLocks/>
            </p:cNvGrpSpPr>
            <p:nvPr/>
          </p:nvGrpSpPr>
          <p:grpSpPr bwMode="auto">
            <a:xfrm rot="-9970459" flipH="1" flipV="1">
              <a:off x="2686" y="1078"/>
              <a:ext cx="924" cy="183"/>
              <a:chOff x="2526" y="1061"/>
              <a:chExt cx="1050" cy="228"/>
            </a:xfrm>
          </p:grpSpPr>
          <p:grpSp>
            <p:nvGrpSpPr>
              <p:cNvPr id="362" name="Group 81"/>
              <p:cNvGrpSpPr>
                <a:grpSpLocks/>
              </p:cNvGrpSpPr>
              <p:nvPr/>
            </p:nvGrpSpPr>
            <p:grpSpPr bwMode="auto">
              <a:xfrm>
                <a:off x="2526" y="1061"/>
                <a:ext cx="741" cy="189"/>
                <a:chOff x="1560" y="2558"/>
                <a:chExt cx="1117" cy="282"/>
              </a:xfrm>
            </p:grpSpPr>
            <p:sp>
              <p:nvSpPr>
                <p:cNvPr id="368" name="AutoShape 82"/>
                <p:cNvSpPr>
                  <a:spLocks noChangeArrowheads="1"/>
                </p:cNvSpPr>
                <p:nvPr/>
              </p:nvSpPr>
              <p:spPr bwMode="gray">
                <a:xfrm rot="5263130">
                  <a:off x="1855" y="2263"/>
                  <a:ext cx="226" cy="815"/>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369" name="AutoShape 83"/>
                <p:cNvSpPr>
                  <a:spLocks noChangeArrowheads="1"/>
                </p:cNvSpPr>
                <p:nvPr/>
              </p:nvSpPr>
              <p:spPr bwMode="gray">
                <a:xfrm rot="6078281">
                  <a:off x="1991" y="2270"/>
                  <a:ext cx="226" cy="815"/>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370" name="AutoShape 84"/>
                <p:cNvSpPr>
                  <a:spLocks noChangeArrowheads="1"/>
                </p:cNvSpPr>
                <p:nvPr/>
              </p:nvSpPr>
              <p:spPr bwMode="gray">
                <a:xfrm rot="6373927">
                  <a:off x="2068" y="2294"/>
                  <a:ext cx="227" cy="815"/>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371" name="AutoShape 85"/>
                <p:cNvSpPr>
                  <a:spLocks noChangeArrowheads="1"/>
                </p:cNvSpPr>
                <p:nvPr/>
              </p:nvSpPr>
              <p:spPr bwMode="gray">
                <a:xfrm rot="6906312">
                  <a:off x="2157" y="2319"/>
                  <a:ext cx="226" cy="815"/>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grpSp>
          <p:grpSp>
            <p:nvGrpSpPr>
              <p:cNvPr id="363" name="Group 86"/>
              <p:cNvGrpSpPr>
                <a:grpSpLocks/>
              </p:cNvGrpSpPr>
              <p:nvPr/>
            </p:nvGrpSpPr>
            <p:grpSpPr bwMode="auto">
              <a:xfrm rot="1353540">
                <a:off x="2691" y="1089"/>
                <a:ext cx="885" cy="200"/>
                <a:chOff x="1557" y="2509"/>
                <a:chExt cx="1332" cy="302"/>
              </a:xfrm>
            </p:grpSpPr>
            <p:sp>
              <p:nvSpPr>
                <p:cNvPr id="364" name="AutoShape 87"/>
                <p:cNvSpPr>
                  <a:spLocks noChangeArrowheads="1"/>
                </p:cNvSpPr>
                <p:nvPr/>
              </p:nvSpPr>
              <p:spPr bwMode="gray">
                <a:xfrm rot="5263130">
                  <a:off x="1852" y="2270"/>
                  <a:ext cx="226"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365" name="AutoShape 88"/>
                <p:cNvSpPr>
                  <a:spLocks noChangeArrowheads="1"/>
                </p:cNvSpPr>
                <p:nvPr/>
              </p:nvSpPr>
              <p:spPr bwMode="gray">
                <a:xfrm rot="6078281">
                  <a:off x="1989" y="2270"/>
                  <a:ext cx="226"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366" name="AutoShape 89"/>
                <p:cNvSpPr>
                  <a:spLocks noChangeArrowheads="1"/>
                </p:cNvSpPr>
                <p:nvPr/>
              </p:nvSpPr>
              <p:spPr bwMode="gray">
                <a:xfrm rot="6373927">
                  <a:off x="2067" y="2290"/>
                  <a:ext cx="226"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367" name="AutoShape 90"/>
                <p:cNvSpPr>
                  <a:spLocks noChangeArrowheads="1"/>
                </p:cNvSpPr>
                <p:nvPr/>
              </p:nvSpPr>
              <p:spPr bwMode="gray">
                <a:xfrm rot="6906312">
                  <a:off x="2367" y="2214"/>
                  <a:ext cx="227" cy="817"/>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grpSp>
        </p:grpSp>
      </p:grpSp>
      <p:grpSp>
        <p:nvGrpSpPr>
          <p:cNvPr id="382" name="Group 91"/>
          <p:cNvGrpSpPr>
            <a:grpSpLocks/>
          </p:cNvGrpSpPr>
          <p:nvPr/>
        </p:nvGrpSpPr>
        <p:grpSpPr bwMode="auto">
          <a:xfrm rot="19454266">
            <a:off x="6866389" y="1596438"/>
            <a:ext cx="1799111" cy="327856"/>
            <a:chOff x="2597" y="1015"/>
            <a:chExt cx="957" cy="262"/>
          </a:xfrm>
        </p:grpSpPr>
        <p:grpSp>
          <p:nvGrpSpPr>
            <p:cNvPr id="383" name="Group 92"/>
            <p:cNvGrpSpPr>
              <a:grpSpLocks/>
            </p:cNvGrpSpPr>
            <p:nvPr/>
          </p:nvGrpSpPr>
          <p:grpSpPr bwMode="auto">
            <a:xfrm rot="-9970459" flipH="1" flipV="1">
              <a:off x="2593" y="1020"/>
              <a:ext cx="965" cy="268"/>
              <a:chOff x="2531" y="1036"/>
              <a:chExt cx="901" cy="270"/>
            </a:xfrm>
          </p:grpSpPr>
          <p:grpSp>
            <p:nvGrpSpPr>
              <p:cNvPr id="395" name="Group 93"/>
              <p:cNvGrpSpPr>
                <a:grpSpLocks/>
              </p:cNvGrpSpPr>
              <p:nvPr/>
            </p:nvGrpSpPr>
            <p:grpSpPr bwMode="auto">
              <a:xfrm>
                <a:off x="2531" y="1036"/>
                <a:ext cx="740" cy="185"/>
                <a:chOff x="1568" y="2557"/>
                <a:chExt cx="1116" cy="280"/>
              </a:xfrm>
            </p:grpSpPr>
            <p:sp>
              <p:nvSpPr>
                <p:cNvPr id="401" name="AutoShape 94"/>
                <p:cNvSpPr>
                  <a:spLocks noChangeArrowheads="1"/>
                </p:cNvSpPr>
                <p:nvPr/>
              </p:nvSpPr>
              <p:spPr bwMode="gray">
                <a:xfrm rot="5263130">
                  <a:off x="1864" y="2264"/>
                  <a:ext cx="226" cy="817"/>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402" name="AutoShape 95"/>
                <p:cNvSpPr>
                  <a:spLocks noChangeArrowheads="1"/>
                </p:cNvSpPr>
                <p:nvPr/>
              </p:nvSpPr>
              <p:spPr bwMode="gray">
                <a:xfrm rot="6078281">
                  <a:off x="1998" y="2261"/>
                  <a:ext cx="226" cy="817"/>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403" name="AutoShape 96"/>
                <p:cNvSpPr>
                  <a:spLocks noChangeArrowheads="1"/>
                </p:cNvSpPr>
                <p:nvPr/>
              </p:nvSpPr>
              <p:spPr bwMode="gray">
                <a:xfrm rot="6373927">
                  <a:off x="2072" y="2279"/>
                  <a:ext cx="226" cy="817"/>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404" name="AutoShape 97"/>
                <p:cNvSpPr>
                  <a:spLocks noChangeArrowheads="1"/>
                </p:cNvSpPr>
                <p:nvPr/>
              </p:nvSpPr>
              <p:spPr bwMode="gray">
                <a:xfrm rot="6906312">
                  <a:off x="2163" y="2315"/>
                  <a:ext cx="226" cy="817"/>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grpSp>
          <p:grpSp>
            <p:nvGrpSpPr>
              <p:cNvPr id="396" name="Group 98"/>
              <p:cNvGrpSpPr>
                <a:grpSpLocks/>
              </p:cNvGrpSpPr>
              <p:nvPr/>
            </p:nvGrpSpPr>
            <p:grpSpPr bwMode="auto">
              <a:xfrm rot="1353540">
                <a:off x="2684" y="1110"/>
                <a:ext cx="748" cy="196"/>
                <a:chOff x="1569" y="2548"/>
                <a:chExt cx="1124" cy="292"/>
              </a:xfrm>
            </p:grpSpPr>
            <p:sp>
              <p:nvSpPr>
                <p:cNvPr id="397" name="AutoShape 99"/>
                <p:cNvSpPr>
                  <a:spLocks noChangeArrowheads="1"/>
                </p:cNvSpPr>
                <p:nvPr/>
              </p:nvSpPr>
              <p:spPr bwMode="gray">
                <a:xfrm rot="5263130">
                  <a:off x="1865" y="2252"/>
                  <a:ext cx="225" cy="818"/>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398" name="AutoShape 100"/>
                <p:cNvSpPr>
                  <a:spLocks noChangeArrowheads="1"/>
                </p:cNvSpPr>
                <p:nvPr/>
              </p:nvSpPr>
              <p:spPr bwMode="gray">
                <a:xfrm rot="6078281">
                  <a:off x="2001" y="2258"/>
                  <a:ext cx="226" cy="817"/>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399" name="AutoShape 101"/>
                <p:cNvSpPr>
                  <a:spLocks noChangeArrowheads="1"/>
                </p:cNvSpPr>
                <p:nvPr/>
              </p:nvSpPr>
              <p:spPr bwMode="gray">
                <a:xfrm rot="6373927">
                  <a:off x="2078" y="2282"/>
                  <a:ext cx="226" cy="818"/>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400" name="AutoShape 102"/>
                <p:cNvSpPr>
                  <a:spLocks noChangeArrowheads="1"/>
                </p:cNvSpPr>
                <p:nvPr/>
              </p:nvSpPr>
              <p:spPr bwMode="gray">
                <a:xfrm rot="6906312">
                  <a:off x="2171" y="2318"/>
                  <a:ext cx="226" cy="818"/>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grpSp>
        </p:grpSp>
        <p:grpSp>
          <p:nvGrpSpPr>
            <p:cNvPr id="384" name="Group 103"/>
            <p:cNvGrpSpPr>
              <a:grpSpLocks/>
            </p:cNvGrpSpPr>
            <p:nvPr/>
          </p:nvGrpSpPr>
          <p:grpSpPr bwMode="auto">
            <a:xfrm rot="-9970459" flipH="1" flipV="1">
              <a:off x="2684" y="1076"/>
              <a:ext cx="780" cy="189"/>
              <a:chOff x="2537" y="1063"/>
              <a:chExt cx="890" cy="231"/>
            </a:xfrm>
          </p:grpSpPr>
          <p:grpSp>
            <p:nvGrpSpPr>
              <p:cNvPr id="385" name="Group 104"/>
              <p:cNvGrpSpPr>
                <a:grpSpLocks/>
              </p:cNvGrpSpPr>
              <p:nvPr/>
            </p:nvGrpSpPr>
            <p:grpSpPr bwMode="auto">
              <a:xfrm>
                <a:off x="2537" y="1063"/>
                <a:ext cx="745" cy="189"/>
                <a:chOff x="1565" y="2549"/>
                <a:chExt cx="1117" cy="281"/>
              </a:xfrm>
            </p:grpSpPr>
            <p:sp>
              <p:nvSpPr>
                <p:cNvPr id="391" name="AutoShape 105"/>
                <p:cNvSpPr>
                  <a:spLocks noChangeArrowheads="1"/>
                </p:cNvSpPr>
                <p:nvPr/>
              </p:nvSpPr>
              <p:spPr bwMode="gray">
                <a:xfrm rot="5263130">
                  <a:off x="1860" y="2255"/>
                  <a:ext cx="225"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392" name="AutoShape 106"/>
                <p:cNvSpPr>
                  <a:spLocks noChangeArrowheads="1"/>
                </p:cNvSpPr>
                <p:nvPr/>
              </p:nvSpPr>
              <p:spPr bwMode="gray">
                <a:xfrm rot="6078281">
                  <a:off x="1997" y="2254"/>
                  <a:ext cx="225"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393" name="AutoShape 107"/>
                <p:cNvSpPr>
                  <a:spLocks noChangeArrowheads="1"/>
                </p:cNvSpPr>
                <p:nvPr/>
              </p:nvSpPr>
              <p:spPr bwMode="gray">
                <a:xfrm rot="6373927">
                  <a:off x="2073" y="2274"/>
                  <a:ext cx="225"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394" name="AutoShape 108"/>
                <p:cNvSpPr>
                  <a:spLocks noChangeArrowheads="1"/>
                </p:cNvSpPr>
                <p:nvPr/>
              </p:nvSpPr>
              <p:spPr bwMode="gray">
                <a:xfrm rot="6906312">
                  <a:off x="2161" y="2309"/>
                  <a:ext cx="226"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grpSp>
          <p:grpSp>
            <p:nvGrpSpPr>
              <p:cNvPr id="386" name="Group 109"/>
              <p:cNvGrpSpPr>
                <a:grpSpLocks/>
              </p:cNvGrpSpPr>
              <p:nvPr/>
            </p:nvGrpSpPr>
            <p:grpSpPr bwMode="auto">
              <a:xfrm rot="1353540">
                <a:off x="2683" y="1105"/>
                <a:ext cx="744" cy="189"/>
                <a:chOff x="1564" y="2554"/>
                <a:chExt cx="1118" cy="283"/>
              </a:xfrm>
            </p:grpSpPr>
            <p:sp>
              <p:nvSpPr>
                <p:cNvPr id="387" name="AutoShape 110"/>
                <p:cNvSpPr>
                  <a:spLocks noChangeArrowheads="1"/>
                </p:cNvSpPr>
                <p:nvPr/>
              </p:nvSpPr>
              <p:spPr bwMode="gray">
                <a:xfrm rot="5263130">
                  <a:off x="1859" y="2259"/>
                  <a:ext cx="226"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388" name="AutoShape 111"/>
                <p:cNvSpPr>
                  <a:spLocks noChangeArrowheads="1"/>
                </p:cNvSpPr>
                <p:nvPr/>
              </p:nvSpPr>
              <p:spPr bwMode="gray">
                <a:xfrm rot="6078281">
                  <a:off x="1996" y="2263"/>
                  <a:ext cx="226"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389" name="AutoShape 112"/>
                <p:cNvSpPr>
                  <a:spLocks noChangeArrowheads="1"/>
                </p:cNvSpPr>
                <p:nvPr/>
              </p:nvSpPr>
              <p:spPr bwMode="gray">
                <a:xfrm rot="6373927">
                  <a:off x="2074" y="2283"/>
                  <a:ext cx="226" cy="817"/>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390" name="AutoShape 113"/>
                <p:cNvSpPr>
                  <a:spLocks noChangeArrowheads="1"/>
                </p:cNvSpPr>
                <p:nvPr/>
              </p:nvSpPr>
              <p:spPr bwMode="gray">
                <a:xfrm rot="6906312">
                  <a:off x="2161" y="2316"/>
                  <a:ext cx="226"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grpSp>
        </p:grpSp>
      </p:grpSp>
      <p:sp>
        <p:nvSpPr>
          <p:cNvPr id="405" name="Rectangle 194"/>
          <p:cNvSpPr>
            <a:spLocks noChangeArrowheads="1"/>
          </p:cNvSpPr>
          <p:nvPr/>
        </p:nvSpPr>
        <p:spPr bwMode="white">
          <a:xfrm>
            <a:off x="7280984" y="1515797"/>
            <a:ext cx="1261884" cy="52322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800" i="0" dirty="0">
                <a:solidFill>
                  <a:srgbClr val="FFFFFF"/>
                </a:solidFill>
                <a:latin typeface="Times New Roman" panose="02020603050405020304" pitchFamily="18" charset="0"/>
                <a:ea typeface="仿宋" panose="02010609060101010101" pitchFamily="49" charset="-122"/>
              </a:rPr>
              <a:t>三保证</a:t>
            </a:r>
            <a:endParaRPr lang="en-US" altLang="zh-CN" sz="2800" i="0" dirty="0">
              <a:solidFill>
                <a:srgbClr val="FFFFFF"/>
              </a:solidFill>
              <a:latin typeface="Times New Roman" panose="02020603050405020304" pitchFamily="18" charset="0"/>
              <a:ea typeface="仿宋" panose="02010609060101010101" pitchFamily="49" charset="-122"/>
            </a:endParaRPr>
          </a:p>
        </p:txBody>
      </p:sp>
      <p:sp>
        <p:nvSpPr>
          <p:cNvPr id="406" name="Oval 19"/>
          <p:cNvSpPr>
            <a:spLocks noChangeArrowheads="1"/>
          </p:cNvSpPr>
          <p:nvPr/>
        </p:nvSpPr>
        <p:spPr bwMode="gray">
          <a:xfrm>
            <a:off x="5192867" y="2189371"/>
            <a:ext cx="1992825" cy="1317759"/>
          </a:xfrm>
          <a:prstGeom prst="ellipse">
            <a:avLst/>
          </a:prstGeom>
          <a:solidFill>
            <a:srgbClr val="3E7AC4"/>
          </a:solidFill>
          <a:ln w="57150">
            <a:noFill/>
            <a:round/>
            <a:headEnd/>
            <a:tailEnd/>
          </a:ln>
          <a:effectLst/>
        </p:spPr>
        <p:txBody>
          <a:bodyPr wrap="none" anchor="ctr"/>
          <a:lstStyle/>
          <a:p>
            <a:endParaRPr lang="zh-CN" altLang="en-US">
              <a:latin typeface="Times New Roman" panose="02020603050405020304" pitchFamily="18" charset="0"/>
              <a:ea typeface="仿宋" panose="02010609060101010101" pitchFamily="49" charset="-122"/>
            </a:endParaRPr>
          </a:p>
        </p:txBody>
      </p:sp>
      <p:grpSp>
        <p:nvGrpSpPr>
          <p:cNvPr id="407" name="Group 20"/>
          <p:cNvGrpSpPr>
            <a:grpSpLocks/>
          </p:cNvGrpSpPr>
          <p:nvPr/>
        </p:nvGrpSpPr>
        <p:grpSpPr bwMode="auto">
          <a:xfrm rot="10082854">
            <a:off x="4874829" y="3143992"/>
            <a:ext cx="1808171" cy="302878"/>
            <a:chOff x="2598" y="1026"/>
            <a:chExt cx="957" cy="242"/>
          </a:xfrm>
        </p:grpSpPr>
        <p:grpSp>
          <p:nvGrpSpPr>
            <p:cNvPr id="408" name="Group 21"/>
            <p:cNvGrpSpPr>
              <a:grpSpLocks/>
            </p:cNvGrpSpPr>
            <p:nvPr/>
          </p:nvGrpSpPr>
          <p:grpSpPr bwMode="auto">
            <a:xfrm rot="-9970459" flipH="1" flipV="1">
              <a:off x="2591" y="1040"/>
              <a:ext cx="958" cy="234"/>
              <a:chOff x="2528" y="1060"/>
              <a:chExt cx="894" cy="236"/>
            </a:xfrm>
          </p:grpSpPr>
          <p:grpSp>
            <p:nvGrpSpPr>
              <p:cNvPr id="420" name="Group 22"/>
              <p:cNvGrpSpPr>
                <a:grpSpLocks/>
              </p:cNvGrpSpPr>
              <p:nvPr/>
            </p:nvGrpSpPr>
            <p:grpSpPr bwMode="auto">
              <a:xfrm>
                <a:off x="2528" y="1060"/>
                <a:ext cx="742" cy="186"/>
                <a:chOff x="1565" y="2568"/>
                <a:chExt cx="1118" cy="279"/>
              </a:xfrm>
            </p:grpSpPr>
            <p:sp>
              <p:nvSpPr>
                <p:cNvPr id="426" name="AutoShape 23"/>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427" name="AutoShape 24"/>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428" name="AutoShape 25"/>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429" name="AutoShape 26"/>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grpSp>
          <p:grpSp>
            <p:nvGrpSpPr>
              <p:cNvPr id="421" name="Group 27"/>
              <p:cNvGrpSpPr>
                <a:grpSpLocks/>
              </p:cNvGrpSpPr>
              <p:nvPr/>
            </p:nvGrpSpPr>
            <p:grpSpPr bwMode="auto">
              <a:xfrm rot="1353540">
                <a:off x="2680" y="1110"/>
                <a:ext cx="742" cy="186"/>
                <a:chOff x="1565" y="2568"/>
                <a:chExt cx="1118" cy="279"/>
              </a:xfrm>
            </p:grpSpPr>
            <p:sp>
              <p:nvSpPr>
                <p:cNvPr id="422" name="AutoShape 28"/>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423" name="AutoShape 29"/>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424" name="AutoShape 30"/>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425" name="AutoShape 31"/>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grpSp>
        </p:grpSp>
        <p:grpSp>
          <p:nvGrpSpPr>
            <p:cNvPr id="409" name="Group 32"/>
            <p:cNvGrpSpPr>
              <a:grpSpLocks/>
            </p:cNvGrpSpPr>
            <p:nvPr/>
          </p:nvGrpSpPr>
          <p:grpSpPr bwMode="auto">
            <a:xfrm rot="-9970459" flipH="1" flipV="1">
              <a:off x="2679" y="1065"/>
              <a:ext cx="784" cy="191"/>
              <a:chOff x="2528" y="1060"/>
              <a:chExt cx="894" cy="236"/>
            </a:xfrm>
          </p:grpSpPr>
          <p:grpSp>
            <p:nvGrpSpPr>
              <p:cNvPr id="410" name="Group 33"/>
              <p:cNvGrpSpPr>
                <a:grpSpLocks/>
              </p:cNvGrpSpPr>
              <p:nvPr/>
            </p:nvGrpSpPr>
            <p:grpSpPr bwMode="auto">
              <a:xfrm>
                <a:off x="2528" y="1060"/>
                <a:ext cx="742" cy="186"/>
                <a:chOff x="1565" y="2568"/>
                <a:chExt cx="1118" cy="279"/>
              </a:xfrm>
            </p:grpSpPr>
            <p:sp>
              <p:nvSpPr>
                <p:cNvPr id="416" name="AutoShape 34"/>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417" name="AutoShape 35"/>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418" name="AutoShape 36"/>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419" name="AutoShape 37"/>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grpSp>
          <p:grpSp>
            <p:nvGrpSpPr>
              <p:cNvPr id="411" name="Group 38"/>
              <p:cNvGrpSpPr>
                <a:grpSpLocks/>
              </p:cNvGrpSpPr>
              <p:nvPr/>
            </p:nvGrpSpPr>
            <p:grpSpPr bwMode="auto">
              <a:xfrm rot="1353540">
                <a:off x="2680" y="1110"/>
                <a:ext cx="742" cy="186"/>
                <a:chOff x="1565" y="2568"/>
                <a:chExt cx="1118" cy="279"/>
              </a:xfrm>
            </p:grpSpPr>
            <p:sp>
              <p:nvSpPr>
                <p:cNvPr id="412" name="AutoShape 39"/>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413" name="AutoShape 40"/>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414" name="AutoShape 41"/>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415" name="AutoShape 42"/>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grpSp>
        </p:grpSp>
      </p:grpSp>
      <p:grpSp>
        <p:nvGrpSpPr>
          <p:cNvPr id="430" name="Group 43"/>
          <p:cNvGrpSpPr>
            <a:grpSpLocks/>
          </p:cNvGrpSpPr>
          <p:nvPr/>
        </p:nvGrpSpPr>
        <p:grpSpPr bwMode="auto">
          <a:xfrm>
            <a:off x="5716707" y="2293039"/>
            <a:ext cx="1808171" cy="302878"/>
            <a:chOff x="2598" y="1026"/>
            <a:chExt cx="957" cy="242"/>
          </a:xfrm>
        </p:grpSpPr>
        <p:grpSp>
          <p:nvGrpSpPr>
            <p:cNvPr id="431" name="Group 44"/>
            <p:cNvGrpSpPr>
              <a:grpSpLocks/>
            </p:cNvGrpSpPr>
            <p:nvPr/>
          </p:nvGrpSpPr>
          <p:grpSpPr bwMode="auto">
            <a:xfrm rot="-9970459" flipH="1" flipV="1">
              <a:off x="2591" y="1040"/>
              <a:ext cx="958" cy="234"/>
              <a:chOff x="2528" y="1060"/>
              <a:chExt cx="894" cy="236"/>
            </a:xfrm>
          </p:grpSpPr>
          <p:grpSp>
            <p:nvGrpSpPr>
              <p:cNvPr id="443" name="Group 45"/>
              <p:cNvGrpSpPr>
                <a:grpSpLocks/>
              </p:cNvGrpSpPr>
              <p:nvPr/>
            </p:nvGrpSpPr>
            <p:grpSpPr bwMode="auto">
              <a:xfrm>
                <a:off x="2528" y="1060"/>
                <a:ext cx="742" cy="186"/>
                <a:chOff x="1565" y="2568"/>
                <a:chExt cx="1118" cy="279"/>
              </a:xfrm>
            </p:grpSpPr>
            <p:sp>
              <p:nvSpPr>
                <p:cNvPr id="449" name="AutoShape 46"/>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450" name="AutoShape 47"/>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451" name="AutoShape 48"/>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452" name="AutoShape 49"/>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grpSp>
          <p:grpSp>
            <p:nvGrpSpPr>
              <p:cNvPr id="444" name="Group 50"/>
              <p:cNvGrpSpPr>
                <a:grpSpLocks/>
              </p:cNvGrpSpPr>
              <p:nvPr/>
            </p:nvGrpSpPr>
            <p:grpSpPr bwMode="auto">
              <a:xfrm rot="1353540">
                <a:off x="2680" y="1110"/>
                <a:ext cx="742" cy="186"/>
                <a:chOff x="1565" y="2568"/>
                <a:chExt cx="1118" cy="279"/>
              </a:xfrm>
            </p:grpSpPr>
            <p:sp>
              <p:nvSpPr>
                <p:cNvPr id="445" name="AutoShape 51"/>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446" name="AutoShape 52"/>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447" name="AutoShape 53"/>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448" name="AutoShape 54"/>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grpSp>
        </p:grpSp>
        <p:grpSp>
          <p:nvGrpSpPr>
            <p:cNvPr id="432" name="Group 55"/>
            <p:cNvGrpSpPr>
              <a:grpSpLocks/>
            </p:cNvGrpSpPr>
            <p:nvPr/>
          </p:nvGrpSpPr>
          <p:grpSpPr bwMode="auto">
            <a:xfrm rot="-9970459" flipH="1" flipV="1">
              <a:off x="2679" y="1065"/>
              <a:ext cx="784" cy="191"/>
              <a:chOff x="2528" y="1060"/>
              <a:chExt cx="894" cy="236"/>
            </a:xfrm>
          </p:grpSpPr>
          <p:grpSp>
            <p:nvGrpSpPr>
              <p:cNvPr id="433" name="Group 56"/>
              <p:cNvGrpSpPr>
                <a:grpSpLocks/>
              </p:cNvGrpSpPr>
              <p:nvPr/>
            </p:nvGrpSpPr>
            <p:grpSpPr bwMode="auto">
              <a:xfrm>
                <a:off x="2528" y="1060"/>
                <a:ext cx="742" cy="186"/>
                <a:chOff x="1565" y="2568"/>
                <a:chExt cx="1118" cy="279"/>
              </a:xfrm>
            </p:grpSpPr>
            <p:sp>
              <p:nvSpPr>
                <p:cNvPr id="439" name="AutoShape 57"/>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440" name="AutoShape 58"/>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441" name="AutoShape 59"/>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442" name="AutoShape 60"/>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grpSp>
          <p:grpSp>
            <p:nvGrpSpPr>
              <p:cNvPr id="434" name="Group 61"/>
              <p:cNvGrpSpPr>
                <a:grpSpLocks/>
              </p:cNvGrpSpPr>
              <p:nvPr/>
            </p:nvGrpSpPr>
            <p:grpSpPr bwMode="auto">
              <a:xfrm rot="1353540">
                <a:off x="2680" y="1110"/>
                <a:ext cx="742" cy="186"/>
                <a:chOff x="1565" y="2568"/>
                <a:chExt cx="1118" cy="279"/>
              </a:xfrm>
            </p:grpSpPr>
            <p:sp>
              <p:nvSpPr>
                <p:cNvPr id="435" name="AutoShape 62"/>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436" name="AutoShape 63"/>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437" name="AutoShape 64"/>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sp>
              <p:nvSpPr>
                <p:cNvPr id="438" name="AutoShape 65"/>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仿宋" panose="02010609060101010101" pitchFamily="49" charset="-122"/>
                  </a:endParaRPr>
                </a:p>
              </p:txBody>
            </p:sp>
          </p:grpSp>
        </p:grpSp>
      </p:grpSp>
      <p:sp>
        <p:nvSpPr>
          <p:cNvPr id="453" name="Rectangle 192"/>
          <p:cNvSpPr>
            <a:spLocks noChangeArrowheads="1"/>
          </p:cNvSpPr>
          <p:nvPr/>
        </p:nvSpPr>
        <p:spPr bwMode="white">
          <a:xfrm>
            <a:off x="5462814" y="2577329"/>
            <a:ext cx="1261884" cy="52322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800" b="1" i="0" dirty="0">
                <a:solidFill>
                  <a:srgbClr val="FFFFFF"/>
                </a:solidFill>
                <a:latin typeface="Times New Roman" panose="02020603050405020304" pitchFamily="18" charset="0"/>
                <a:ea typeface="仿宋" panose="02010609060101010101" pitchFamily="49" charset="-122"/>
              </a:rPr>
              <a:t>一平台</a:t>
            </a:r>
            <a:endParaRPr lang="en-US" altLang="zh-CN" sz="2800" b="1" i="0" dirty="0">
              <a:solidFill>
                <a:srgbClr val="FFFFFF"/>
              </a:solidFill>
              <a:latin typeface="Times New Roman" panose="02020603050405020304" pitchFamily="18" charset="0"/>
              <a:ea typeface="仿宋" panose="02010609060101010101" pitchFamily="49" charset="-122"/>
            </a:endParaRPr>
          </a:p>
        </p:txBody>
      </p:sp>
      <p:sp>
        <p:nvSpPr>
          <p:cNvPr id="454" name="文本框 21"/>
          <p:cNvSpPr txBox="1"/>
          <p:nvPr/>
        </p:nvSpPr>
        <p:spPr bwMode="auto">
          <a:xfrm>
            <a:off x="4151108" y="3646421"/>
            <a:ext cx="3326552" cy="576248"/>
          </a:xfrm>
          <a:prstGeom prst="rect">
            <a:avLst/>
          </a:prstGeom>
          <a:ln w="28575">
            <a:solidFill>
              <a:schemeClr val="accent1">
                <a:lumMod val="60000"/>
                <a:lumOff val="40000"/>
              </a:schemeClr>
            </a:solidFill>
            <a:headEnd/>
            <a:tailEnd/>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hangingPunct="0">
              <a:lnSpc>
                <a:spcPct val="150000"/>
              </a:lnSpc>
            </a:pPr>
            <a:r>
              <a:rPr lang="zh-CN" altLang="en-US" sz="2400" kern="0" spc="50" dirty="0">
                <a:ln w="11430"/>
                <a:solidFill>
                  <a:srgbClr val="FF0000"/>
                </a:solidFill>
                <a:latin typeface="Times New Roman" panose="02020603050405020304" pitchFamily="18" charset="0"/>
                <a:ea typeface="仿宋" panose="02010609060101010101" pitchFamily="49" charset="-122"/>
                <a:cs typeface="Times New Roman" pitchFamily="18" charset="0"/>
              </a:rPr>
              <a:t>质量监测国家数据</a:t>
            </a:r>
            <a:r>
              <a:rPr lang="zh-CN" altLang="en-US" sz="2400" i="0" kern="0" spc="50" dirty="0">
                <a:ln w="11430"/>
                <a:solidFill>
                  <a:srgbClr val="FF0000"/>
                </a:solidFill>
                <a:latin typeface="Times New Roman" panose="02020603050405020304" pitchFamily="18" charset="0"/>
                <a:ea typeface="仿宋" panose="02010609060101010101" pitchFamily="49" charset="-122"/>
                <a:cs typeface="Times New Roman" pitchFamily="18" charset="0"/>
              </a:rPr>
              <a:t>平台</a:t>
            </a:r>
          </a:p>
        </p:txBody>
      </p:sp>
      <p:sp>
        <p:nvSpPr>
          <p:cNvPr id="455" name="文本框 254"/>
          <p:cNvSpPr txBox="1"/>
          <p:nvPr/>
        </p:nvSpPr>
        <p:spPr bwMode="auto">
          <a:xfrm>
            <a:off x="9101174" y="1106945"/>
            <a:ext cx="1702328" cy="1684244"/>
          </a:xfrm>
          <a:prstGeom prst="rect">
            <a:avLst/>
          </a:prstGeom>
          <a:ln w="28575">
            <a:solidFill>
              <a:schemeClr val="accent1">
                <a:lumMod val="60000"/>
                <a:lumOff val="40000"/>
              </a:schemeClr>
            </a:solidFill>
            <a:headEnd/>
            <a:tailEnd/>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hangingPunct="0">
              <a:lnSpc>
                <a:spcPct val="150000"/>
              </a:lnSpc>
            </a:pPr>
            <a:r>
              <a:rPr lang="zh-CN" altLang="en-US" sz="2400" i="0" kern="0" spc="50" dirty="0">
                <a:ln w="11430"/>
                <a:solidFill>
                  <a:schemeClr val="bg1"/>
                </a:solidFill>
                <a:latin typeface="Times New Roman" panose="02020603050405020304" pitchFamily="18" charset="0"/>
                <a:ea typeface="仿宋" panose="02010609060101010101" pitchFamily="49" charset="-122"/>
                <a:cs typeface="Times New Roman" pitchFamily="18" charset="0"/>
              </a:rPr>
              <a:t>内驱力</a:t>
            </a:r>
            <a:endParaRPr lang="en-US" altLang="zh-CN" sz="2400" i="0" kern="0" spc="50" dirty="0">
              <a:ln w="11430"/>
              <a:solidFill>
                <a:schemeClr val="bg1"/>
              </a:solidFill>
              <a:latin typeface="Times New Roman" panose="02020603050405020304" pitchFamily="18" charset="0"/>
              <a:ea typeface="仿宋" panose="02010609060101010101" pitchFamily="49" charset="-122"/>
              <a:cs typeface="Times New Roman" pitchFamily="18" charset="0"/>
            </a:endParaRPr>
          </a:p>
          <a:p>
            <a:pPr eaLnBrk="0" hangingPunct="0">
              <a:lnSpc>
                <a:spcPct val="150000"/>
              </a:lnSpc>
            </a:pPr>
            <a:r>
              <a:rPr lang="zh-CN" altLang="en-US" sz="2400" i="0" kern="0" spc="50" dirty="0">
                <a:ln w="11430"/>
                <a:solidFill>
                  <a:schemeClr val="bg1"/>
                </a:solidFill>
                <a:latin typeface="Times New Roman" panose="02020603050405020304" pitchFamily="18" charset="0"/>
                <a:ea typeface="仿宋" panose="02010609060101010101" pitchFamily="49" charset="-122"/>
                <a:cs typeface="Times New Roman" pitchFamily="18" charset="0"/>
              </a:rPr>
              <a:t>外推力</a:t>
            </a:r>
            <a:endParaRPr lang="en-US" altLang="zh-CN" sz="2400" i="0" kern="0" spc="50" dirty="0">
              <a:ln w="11430"/>
              <a:solidFill>
                <a:schemeClr val="bg1"/>
              </a:solidFill>
              <a:latin typeface="Times New Roman" panose="02020603050405020304" pitchFamily="18" charset="0"/>
              <a:ea typeface="仿宋" panose="02010609060101010101" pitchFamily="49" charset="-122"/>
              <a:cs typeface="Times New Roman" pitchFamily="18" charset="0"/>
            </a:endParaRPr>
          </a:p>
          <a:p>
            <a:pPr eaLnBrk="0" hangingPunct="0">
              <a:lnSpc>
                <a:spcPct val="150000"/>
              </a:lnSpc>
            </a:pPr>
            <a:r>
              <a:rPr lang="zh-CN" altLang="en-US" sz="2400" i="0" kern="0" spc="50" dirty="0">
                <a:ln w="11430"/>
                <a:solidFill>
                  <a:schemeClr val="bg1"/>
                </a:solidFill>
                <a:latin typeface="Times New Roman" panose="02020603050405020304" pitchFamily="18" charset="0"/>
                <a:ea typeface="仿宋" panose="02010609060101010101" pitchFamily="49" charset="-122"/>
                <a:cs typeface="Times New Roman" pitchFamily="18" charset="0"/>
              </a:rPr>
              <a:t>影响力</a:t>
            </a:r>
          </a:p>
        </p:txBody>
      </p:sp>
      <p:sp>
        <p:nvSpPr>
          <p:cNvPr id="456" name="文本框 255"/>
          <p:cNvSpPr txBox="1"/>
          <p:nvPr/>
        </p:nvSpPr>
        <p:spPr bwMode="auto">
          <a:xfrm>
            <a:off x="1324038" y="1162467"/>
            <a:ext cx="1991705" cy="1130246"/>
          </a:xfrm>
          <a:prstGeom prst="rect">
            <a:avLst/>
          </a:prstGeom>
          <a:ln w="28575">
            <a:solidFill>
              <a:schemeClr val="accent1">
                <a:lumMod val="60000"/>
                <a:lumOff val="40000"/>
              </a:schemeClr>
            </a:solidFill>
            <a:headEnd/>
            <a:tailEnd/>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eaLnBrk="0" hangingPunct="0">
              <a:lnSpc>
                <a:spcPct val="150000"/>
              </a:lnSpc>
            </a:pPr>
            <a:r>
              <a:rPr lang="zh-CN" altLang="en-US" sz="2400" i="0" kern="0" spc="50" dirty="0">
                <a:ln w="11430"/>
                <a:solidFill>
                  <a:schemeClr val="bg1"/>
                </a:solidFill>
                <a:latin typeface="Times New Roman" panose="02020603050405020304" pitchFamily="18" charset="0"/>
                <a:ea typeface="仿宋" panose="02010609060101010101" pitchFamily="49" charset="-122"/>
                <a:cs typeface="Times New Roman" pitchFamily="18" charset="0"/>
              </a:rPr>
              <a:t>院校评估</a:t>
            </a:r>
            <a:endParaRPr lang="en-US" altLang="zh-CN" sz="2400" i="0" kern="0" spc="50" dirty="0">
              <a:ln w="11430"/>
              <a:solidFill>
                <a:schemeClr val="bg1"/>
              </a:solidFill>
              <a:latin typeface="Times New Roman" panose="02020603050405020304" pitchFamily="18" charset="0"/>
              <a:ea typeface="仿宋" panose="02010609060101010101" pitchFamily="49" charset="-122"/>
              <a:cs typeface="Times New Roman" pitchFamily="18" charset="0"/>
            </a:endParaRPr>
          </a:p>
          <a:p>
            <a:pPr algn="r" eaLnBrk="0" hangingPunct="0">
              <a:lnSpc>
                <a:spcPct val="150000"/>
              </a:lnSpc>
            </a:pPr>
            <a:r>
              <a:rPr lang="zh-CN" altLang="en-US" sz="2400" i="0" kern="0" spc="50" dirty="0">
                <a:ln w="11430"/>
                <a:solidFill>
                  <a:schemeClr val="bg1"/>
                </a:solidFill>
                <a:latin typeface="Times New Roman" panose="02020603050405020304" pitchFamily="18" charset="0"/>
                <a:ea typeface="仿宋" panose="02010609060101010101" pitchFamily="49" charset="-122"/>
                <a:cs typeface="Times New Roman" pitchFamily="18" charset="0"/>
              </a:rPr>
              <a:t>专业认证</a:t>
            </a:r>
          </a:p>
        </p:txBody>
      </p:sp>
      <p:sp>
        <p:nvSpPr>
          <p:cNvPr id="5" name="上箭头 4"/>
          <p:cNvSpPr/>
          <p:nvPr/>
        </p:nvSpPr>
        <p:spPr>
          <a:xfrm>
            <a:off x="5355453" y="4292752"/>
            <a:ext cx="1692338" cy="915458"/>
          </a:xfrm>
          <a:prstGeom prst="up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bg1"/>
                </a:solidFill>
                <a:latin typeface="Times New Roman" panose="02020603050405020304" pitchFamily="18" charset="0"/>
                <a:ea typeface="仿宋" panose="02010609060101010101" pitchFamily="49" charset="-122"/>
              </a:rPr>
              <a:t>基础工程</a:t>
            </a:r>
          </a:p>
        </p:txBody>
      </p:sp>
      <p:pic>
        <p:nvPicPr>
          <p:cNvPr id="183" name="图片 182">
            <a:extLst>
              <a:ext uri="{FF2B5EF4-FFF2-40B4-BE49-F238E27FC236}">
                <a16:creationId xmlns:a16="http://schemas.microsoft.com/office/drawing/2014/main" xmlns="" id="{902F252E-CBE0-41F7-8343-F634CA9F9A65}"/>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9801328" y="53228"/>
            <a:ext cx="2326877" cy="711583"/>
          </a:xfrm>
          <a:prstGeom prst="rect">
            <a:avLst/>
          </a:prstGeom>
        </p:spPr>
      </p:pic>
    </p:spTree>
    <p:extLst>
      <p:ext uri="{BB962C8B-B14F-4D97-AF65-F5344CB8AC3E}">
        <p14:creationId xmlns:p14="http://schemas.microsoft.com/office/powerpoint/2010/main" val="214892878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1305" y="180872"/>
            <a:ext cx="11177752" cy="707886"/>
          </a:xfrm>
          <a:prstGeom prst="rect">
            <a:avLst/>
          </a:prstGeom>
          <a:noFill/>
        </p:spPr>
        <p:txBody>
          <a:bodyPr wrap="square" lIns="91440" tIns="45720" rIns="91440" bIns="45720" rtlCol="0">
            <a:spAutoFit/>
          </a:bodyPr>
          <a:lstStyle/>
          <a:p>
            <a:r>
              <a:rPr lang="en-US" altLang="zh-CN" sz="4000" dirty="0" smtClean="0">
                <a:solidFill>
                  <a:srgbClr val="0033CC"/>
                </a:solidFill>
                <a:latin typeface="Times New Roman" panose="02020603050405020304" pitchFamily="18" charset="0"/>
                <a:ea typeface="仿宋" panose="02010609060101010101" pitchFamily="49" charset="-122"/>
              </a:rPr>
              <a:t>LC-9-2   </a:t>
            </a:r>
            <a:r>
              <a:rPr lang="zh-CN" altLang="en-US" sz="4000" dirty="0" smtClean="0">
                <a:solidFill>
                  <a:srgbClr val="0033CC"/>
                </a:solidFill>
                <a:latin typeface="Times New Roman" panose="02020603050405020304" pitchFamily="18" charset="0"/>
                <a:ea typeface="仿宋" panose="02010609060101010101" pitchFamily="49" charset="-122"/>
              </a:rPr>
              <a:t>临床医学</a:t>
            </a:r>
            <a:r>
              <a:rPr lang="zh-CN" altLang="en-US" sz="4000" dirty="0">
                <a:solidFill>
                  <a:srgbClr val="0033CC"/>
                </a:solidFill>
                <a:latin typeface="Times New Roman" panose="02020603050405020304" pitchFamily="18" charset="0"/>
                <a:ea typeface="仿宋" panose="02010609060101010101" pitchFamily="49" charset="-122"/>
              </a:rPr>
              <a:t>专业主要课程（</a:t>
            </a:r>
            <a:r>
              <a:rPr lang="zh-CN" altLang="en-US" sz="4000" dirty="0" smtClean="0">
                <a:solidFill>
                  <a:srgbClr val="0033CC"/>
                </a:solidFill>
                <a:latin typeface="Times New Roman" panose="02020603050405020304" pitchFamily="18" charset="0"/>
                <a:ea typeface="仿宋" panose="02010609060101010101" pitchFamily="49" charset="-122"/>
              </a:rPr>
              <a:t>学年）</a:t>
            </a:r>
            <a:endParaRPr lang="zh-CN" altLang="en-US" sz="4000" dirty="0">
              <a:solidFill>
                <a:srgbClr val="0033CC"/>
              </a:solidFill>
              <a:latin typeface="Times New Roman" panose="02020603050405020304" pitchFamily="18" charset="0"/>
              <a:ea typeface="仿宋" panose="02010609060101010101" pitchFamily="49" charset="-122"/>
            </a:endParaRPr>
          </a:p>
        </p:txBody>
      </p:sp>
      <p:sp>
        <p:nvSpPr>
          <p:cNvPr id="4" name="矩形 3"/>
          <p:cNvSpPr/>
          <p:nvPr/>
        </p:nvSpPr>
        <p:spPr>
          <a:xfrm>
            <a:off x="0" y="3717891"/>
            <a:ext cx="12192000" cy="2862322"/>
          </a:xfrm>
          <a:prstGeom prst="rect">
            <a:avLst/>
          </a:prstGeom>
        </p:spPr>
        <p:txBody>
          <a:bodyPr wrap="square" lIns="91440" tIns="45720" rIns="91440" bIns="45720">
            <a:spAutoFit/>
          </a:bodyPr>
          <a:lstStyle/>
          <a:p>
            <a:pPr marL="457189" indent="-457189" algn="just">
              <a:lnSpc>
                <a:spcPct val="150000"/>
              </a:lnSpc>
              <a:buFont typeface="Wingdings" panose="05000000000000000000" pitchFamily="2" charset="2"/>
              <a:buChar char="n"/>
              <a:defRPr/>
            </a:pPr>
            <a:r>
              <a:rPr lang="zh-CN" altLang="zh-CN" sz="2000" b="1" dirty="0">
                <a:solidFill>
                  <a:srgbClr val="FF0000"/>
                </a:solidFill>
              </a:rPr>
              <a:t>表</a:t>
            </a:r>
            <a:r>
              <a:rPr lang="en-US" altLang="zh-CN" sz="2000" b="1" dirty="0">
                <a:solidFill>
                  <a:srgbClr val="FF0000"/>
                </a:solidFill>
              </a:rPr>
              <a:t>LC-9-1</a:t>
            </a:r>
            <a:r>
              <a:rPr lang="zh-CN" altLang="zh-CN" sz="2000" b="1" dirty="0">
                <a:solidFill>
                  <a:srgbClr val="FF0000"/>
                </a:solidFill>
              </a:rPr>
              <a:t>与表</a:t>
            </a:r>
            <a:r>
              <a:rPr lang="en-US" altLang="zh-CN" sz="2000" b="1" dirty="0">
                <a:solidFill>
                  <a:srgbClr val="FF0000"/>
                </a:solidFill>
              </a:rPr>
              <a:t>LC-9-2</a:t>
            </a:r>
            <a:r>
              <a:rPr lang="zh-CN" altLang="zh-CN" sz="2000" b="1" dirty="0">
                <a:solidFill>
                  <a:srgbClr val="FF0000"/>
                </a:solidFill>
              </a:rPr>
              <a:t>由学校根据本校的课程体系选填。如果是以学科为基础的课程体系则填写表</a:t>
            </a:r>
            <a:r>
              <a:rPr lang="en-US" altLang="zh-CN" sz="2000" b="1" dirty="0">
                <a:solidFill>
                  <a:srgbClr val="FF0000"/>
                </a:solidFill>
              </a:rPr>
              <a:t>LC-9-1</a:t>
            </a:r>
            <a:r>
              <a:rPr lang="zh-CN" altLang="zh-CN" sz="2000" b="1" dirty="0">
                <a:solidFill>
                  <a:srgbClr val="FF0000"/>
                </a:solidFill>
              </a:rPr>
              <a:t>；如果是系统整合为基础的课程体系则填写表</a:t>
            </a:r>
            <a:r>
              <a:rPr lang="en-US" altLang="zh-CN" sz="2000" b="1" dirty="0">
                <a:solidFill>
                  <a:srgbClr val="FF0000"/>
                </a:solidFill>
              </a:rPr>
              <a:t>LC-9-2</a:t>
            </a:r>
            <a:r>
              <a:rPr lang="zh-CN" altLang="zh-CN" sz="2000" b="1" dirty="0">
                <a:solidFill>
                  <a:srgbClr val="FF0000"/>
                </a:solidFill>
              </a:rPr>
              <a:t>。均填写本科阶段</a:t>
            </a:r>
            <a:r>
              <a:rPr lang="zh-CN" altLang="zh-CN" sz="2000" b="1" dirty="0" smtClean="0">
                <a:solidFill>
                  <a:srgbClr val="FF0000"/>
                </a:solidFill>
              </a:rPr>
              <a:t>课程</a:t>
            </a:r>
            <a:r>
              <a:rPr lang="zh-CN" altLang="zh-CN" sz="2000" b="1" dirty="0" smtClean="0"/>
              <a:t>。</a:t>
            </a:r>
            <a:endParaRPr lang="en-US" altLang="zh-CN" sz="2000" b="1" dirty="0" smtClean="0"/>
          </a:p>
          <a:p>
            <a:pPr marL="457189" indent="-457189" algn="just">
              <a:lnSpc>
                <a:spcPct val="150000"/>
              </a:lnSpc>
              <a:buFont typeface="Wingdings" panose="05000000000000000000" pitchFamily="2" charset="2"/>
              <a:buChar char="n"/>
              <a:defRPr/>
            </a:pPr>
            <a:r>
              <a:rPr lang="zh-CN" altLang="zh-CN" sz="2000" b="1" dirty="0"/>
              <a:t>学制：</a:t>
            </a:r>
            <a:r>
              <a:rPr lang="zh-CN" altLang="zh-CN" sz="2000" dirty="0"/>
              <a:t>五年制、六年制、八年制、</a:t>
            </a:r>
            <a:r>
              <a:rPr lang="en-US" altLang="zh-CN" sz="2000" dirty="0"/>
              <a:t>5+3</a:t>
            </a:r>
            <a:r>
              <a:rPr lang="zh-CN" altLang="zh-CN" sz="2000" dirty="0"/>
              <a:t>一体化</a:t>
            </a:r>
            <a:r>
              <a:rPr lang="zh-CN" altLang="en-US" sz="2000" dirty="0" smtClean="0"/>
              <a:t>；</a:t>
            </a:r>
            <a:endParaRPr lang="en-US" altLang="zh-CN" sz="2000" dirty="0" smtClean="0"/>
          </a:p>
          <a:p>
            <a:pPr marL="457189" indent="-457189" algn="just">
              <a:lnSpc>
                <a:spcPct val="150000"/>
              </a:lnSpc>
              <a:buFont typeface="Wingdings" panose="05000000000000000000" pitchFamily="2" charset="2"/>
              <a:buChar char="n"/>
              <a:defRPr/>
            </a:pPr>
            <a:r>
              <a:rPr lang="zh-CN" altLang="zh-CN" sz="2000" b="1" dirty="0"/>
              <a:t>整合模块：</a:t>
            </a:r>
            <a:r>
              <a:rPr lang="zh-CN" altLang="zh-CN" sz="2000" dirty="0"/>
              <a:t>生物医学类、公共卫生类、临床医学类</a:t>
            </a:r>
            <a:r>
              <a:rPr lang="zh-CN" altLang="en-US" sz="2000" dirty="0" smtClean="0"/>
              <a:t>；</a:t>
            </a:r>
            <a:endParaRPr lang="en-US" altLang="zh-CN" sz="2000" dirty="0" smtClean="0"/>
          </a:p>
          <a:p>
            <a:pPr marL="457189" indent="-457189" algn="just">
              <a:lnSpc>
                <a:spcPct val="150000"/>
              </a:lnSpc>
              <a:buFont typeface="Wingdings" panose="05000000000000000000" pitchFamily="2" charset="2"/>
              <a:buChar char="n"/>
              <a:defRPr/>
            </a:pPr>
            <a:r>
              <a:rPr lang="zh-CN" altLang="zh-CN" sz="2000" b="1" dirty="0"/>
              <a:t>主要课程：</a:t>
            </a:r>
            <a:r>
              <a:rPr lang="zh-CN" altLang="zh-CN" sz="2000" dirty="0"/>
              <a:t>以系统整合为基础课程体系根据专业课程的整合模块进行填报，并填报各个整合的模块名称</a:t>
            </a:r>
            <a:r>
              <a:rPr lang="zh-CN" altLang="en-US" sz="2000" dirty="0" smtClean="0"/>
              <a:t>；</a:t>
            </a:r>
            <a:endParaRPr lang="en-US" altLang="zh-CN" sz="2000" dirty="0" smtClean="0"/>
          </a:p>
          <a:p>
            <a:pPr marL="457189" indent="-457189" algn="just">
              <a:lnSpc>
                <a:spcPct val="150000"/>
              </a:lnSpc>
              <a:buFont typeface="Wingdings" panose="05000000000000000000" pitchFamily="2" charset="2"/>
              <a:buChar char="n"/>
              <a:defRPr/>
            </a:pPr>
            <a:r>
              <a:rPr lang="zh-CN" altLang="zh-CN" sz="2000" b="1" dirty="0"/>
              <a:t>学时、学分：</a:t>
            </a:r>
            <a:r>
              <a:rPr lang="zh-CN" altLang="zh-CN" sz="2000" dirty="0"/>
              <a:t>指该课程的总学时、学分；并统计该课程的理论学时、实验学时、见习学时，实习周数</a:t>
            </a:r>
            <a:endParaRPr lang="en-US" altLang="zh-CN" sz="2000" dirty="0" smtClean="0"/>
          </a:p>
        </p:txBody>
      </p:sp>
      <p:graphicFrame>
        <p:nvGraphicFramePr>
          <p:cNvPr id="3" name="表格 2"/>
          <p:cNvGraphicFramePr>
            <a:graphicFrameLocks noGrp="1"/>
          </p:cNvGraphicFramePr>
          <p:nvPr>
            <p:extLst>
              <p:ext uri="{D42A27DB-BD31-4B8C-83A1-F6EECF244321}">
                <p14:modId xmlns:p14="http://schemas.microsoft.com/office/powerpoint/2010/main" val="4247450589"/>
              </p:ext>
            </p:extLst>
          </p:nvPr>
        </p:nvGraphicFramePr>
        <p:xfrm>
          <a:off x="271307" y="888758"/>
          <a:ext cx="11736472" cy="2718600"/>
        </p:xfrm>
        <a:graphic>
          <a:graphicData uri="http://schemas.openxmlformats.org/drawingml/2006/table">
            <a:tbl>
              <a:tblPr firstRow="1" firstCol="1" bandRow="1">
                <a:tableStyleId>{5940675A-B579-460E-94D1-54222C63F5DA}</a:tableStyleId>
              </a:tblPr>
              <a:tblGrid>
                <a:gridCol w="906362"/>
                <a:gridCol w="934277"/>
                <a:gridCol w="641170"/>
                <a:gridCol w="910724"/>
                <a:gridCol w="1788299"/>
                <a:gridCol w="591447"/>
                <a:gridCol w="993596"/>
                <a:gridCol w="993596"/>
                <a:gridCol w="993596"/>
                <a:gridCol w="993596"/>
                <a:gridCol w="993596"/>
                <a:gridCol w="996213"/>
              </a:tblGrid>
              <a:tr h="1560563">
                <a:tc>
                  <a:txBody>
                    <a:bodyPr/>
                    <a:lstStyle/>
                    <a:p>
                      <a:pPr algn="ctr">
                        <a:spcAft>
                          <a:spcPts val="0"/>
                        </a:spcAft>
                      </a:pPr>
                      <a:r>
                        <a:rPr lang="zh-CN" sz="1600" kern="100" dirty="0">
                          <a:effectLst/>
                        </a:rPr>
                        <a:t>临床医学校内专业代码</a:t>
                      </a:r>
                      <a:endParaRPr lang="zh-CN" sz="1600" kern="100" dirty="0">
                        <a:effectLst/>
                        <a:latin typeface="Calibri"/>
                        <a:ea typeface="宋体"/>
                        <a:cs typeface="黑体"/>
                      </a:endParaRPr>
                    </a:p>
                  </a:txBody>
                  <a:tcPr marL="68580" marR="68580" marT="0" marB="0" anchor="ctr"/>
                </a:tc>
                <a:tc>
                  <a:txBody>
                    <a:bodyPr/>
                    <a:lstStyle/>
                    <a:p>
                      <a:pPr algn="ctr">
                        <a:spcAft>
                          <a:spcPts val="0"/>
                        </a:spcAft>
                      </a:pPr>
                      <a:r>
                        <a:rPr lang="zh-CN" sz="1600" kern="100">
                          <a:effectLst/>
                        </a:rPr>
                        <a:t>临床医学校内专业名称</a:t>
                      </a:r>
                      <a:endParaRPr lang="zh-CN" sz="1600" kern="100">
                        <a:effectLst/>
                        <a:latin typeface="Calibri"/>
                        <a:ea typeface="宋体"/>
                        <a:cs typeface="黑体"/>
                      </a:endParaRPr>
                    </a:p>
                  </a:txBody>
                  <a:tcPr marL="68580" marR="68580" marT="0" marB="0" anchor="ctr"/>
                </a:tc>
                <a:tc>
                  <a:txBody>
                    <a:bodyPr/>
                    <a:lstStyle/>
                    <a:p>
                      <a:pPr algn="ctr">
                        <a:spcAft>
                          <a:spcPts val="0"/>
                        </a:spcAft>
                      </a:pPr>
                      <a:r>
                        <a:rPr lang="zh-CN" sz="1600" kern="100">
                          <a:effectLst/>
                        </a:rPr>
                        <a:t>学制</a:t>
                      </a:r>
                      <a:endParaRPr lang="zh-CN" sz="1600" kern="100">
                        <a:effectLst/>
                        <a:latin typeface="Calibri"/>
                        <a:ea typeface="宋体"/>
                        <a:cs typeface="黑体"/>
                      </a:endParaRPr>
                    </a:p>
                  </a:txBody>
                  <a:tcPr marL="68580" marR="68580" marT="0" marB="0" anchor="ctr"/>
                </a:tc>
                <a:tc>
                  <a:txBody>
                    <a:bodyPr/>
                    <a:lstStyle/>
                    <a:p>
                      <a:pPr algn="ctr">
                        <a:spcAft>
                          <a:spcPts val="0"/>
                        </a:spcAft>
                      </a:pPr>
                      <a:r>
                        <a:rPr lang="zh-CN" altLang="en-US" sz="1600" kern="100" dirty="0" smtClean="0">
                          <a:effectLst/>
                        </a:rPr>
                        <a:t>整合模块</a:t>
                      </a:r>
                      <a:endParaRPr lang="zh-CN" sz="1600" kern="100" dirty="0">
                        <a:effectLst/>
                      </a:endParaRPr>
                    </a:p>
                  </a:txBody>
                  <a:tcPr marL="68580" marR="68580" marT="0" marB="0" anchor="ctr"/>
                </a:tc>
                <a:tc>
                  <a:txBody>
                    <a:bodyPr/>
                    <a:lstStyle/>
                    <a:p>
                      <a:pPr algn="ctr">
                        <a:spcAft>
                          <a:spcPts val="0"/>
                        </a:spcAft>
                      </a:pPr>
                      <a:r>
                        <a:rPr lang="zh-CN" sz="1600" kern="100" dirty="0">
                          <a:effectLst/>
                        </a:rPr>
                        <a:t>主要课程</a:t>
                      </a:r>
                    </a:p>
                    <a:p>
                      <a:pPr algn="ctr">
                        <a:spcAft>
                          <a:spcPts val="0"/>
                        </a:spcAft>
                      </a:pPr>
                      <a:r>
                        <a:rPr lang="zh-CN" sz="1600" kern="100" dirty="0" smtClean="0">
                          <a:effectLst/>
                        </a:rPr>
                        <a:t>【</a:t>
                      </a:r>
                      <a:r>
                        <a:rPr lang="zh-CN" altLang="en-US" sz="1600" kern="100" dirty="0" smtClean="0">
                          <a:effectLst/>
                        </a:rPr>
                        <a:t>系统整合</a:t>
                      </a:r>
                      <a:r>
                        <a:rPr lang="zh-CN" sz="1600" kern="100" dirty="0" smtClean="0">
                          <a:effectLst/>
                        </a:rPr>
                        <a:t>为基础的课程体系】</a:t>
                      </a:r>
                      <a:endParaRPr lang="zh-CN" sz="1600" kern="100" dirty="0">
                        <a:effectLst/>
                        <a:latin typeface="Calibri"/>
                        <a:ea typeface="宋体"/>
                        <a:cs typeface="黑体"/>
                      </a:endParaRPr>
                    </a:p>
                  </a:txBody>
                  <a:tcPr marL="68580" marR="68580" marT="0" marB="0" anchor="ctr"/>
                </a:tc>
                <a:tc>
                  <a:txBody>
                    <a:bodyPr/>
                    <a:lstStyle/>
                    <a:p>
                      <a:pPr algn="ctr">
                        <a:spcAft>
                          <a:spcPts val="0"/>
                        </a:spcAft>
                      </a:pPr>
                      <a:r>
                        <a:rPr lang="zh-CN" sz="1600" kern="100">
                          <a:effectLst/>
                        </a:rPr>
                        <a:t>课程</a:t>
                      </a:r>
                    </a:p>
                    <a:p>
                      <a:pPr algn="ctr">
                        <a:spcAft>
                          <a:spcPts val="0"/>
                        </a:spcAft>
                      </a:pPr>
                      <a:r>
                        <a:rPr lang="zh-CN" sz="1600" kern="100">
                          <a:effectLst/>
                        </a:rPr>
                        <a:t>性质</a:t>
                      </a:r>
                      <a:endParaRPr lang="zh-CN" sz="1600" kern="100">
                        <a:effectLst/>
                        <a:latin typeface="Calibri"/>
                        <a:ea typeface="宋体"/>
                        <a:cs typeface="黑体"/>
                      </a:endParaRPr>
                    </a:p>
                  </a:txBody>
                  <a:tcPr marL="68580" marR="68580" marT="0" marB="0" anchor="ctr"/>
                </a:tc>
                <a:tc>
                  <a:txBody>
                    <a:bodyPr/>
                    <a:lstStyle/>
                    <a:p>
                      <a:pPr algn="ctr">
                        <a:spcAft>
                          <a:spcPts val="0"/>
                        </a:spcAft>
                      </a:pPr>
                      <a:r>
                        <a:rPr lang="zh-CN" sz="1600" kern="100">
                          <a:effectLst/>
                        </a:rPr>
                        <a:t>总学时</a:t>
                      </a:r>
                      <a:endParaRPr lang="zh-CN" sz="1600" kern="100">
                        <a:effectLst/>
                        <a:latin typeface="Calibri"/>
                        <a:ea typeface="宋体"/>
                        <a:cs typeface="黑体"/>
                      </a:endParaRPr>
                    </a:p>
                  </a:txBody>
                  <a:tcPr marL="68580" marR="68580" marT="0" marB="0" anchor="ctr"/>
                </a:tc>
                <a:tc>
                  <a:txBody>
                    <a:bodyPr/>
                    <a:lstStyle/>
                    <a:p>
                      <a:pPr algn="ctr">
                        <a:spcAft>
                          <a:spcPts val="0"/>
                        </a:spcAft>
                      </a:pPr>
                      <a:r>
                        <a:rPr lang="zh-CN" sz="1600" kern="100">
                          <a:effectLst/>
                        </a:rPr>
                        <a:t>总学分</a:t>
                      </a:r>
                      <a:endParaRPr lang="zh-CN" sz="1600" kern="100">
                        <a:effectLst/>
                        <a:latin typeface="Calibri"/>
                        <a:ea typeface="宋体"/>
                        <a:cs typeface="黑体"/>
                      </a:endParaRPr>
                    </a:p>
                  </a:txBody>
                  <a:tcPr marL="68580" marR="68580" marT="0" marB="0" anchor="ctr"/>
                </a:tc>
                <a:tc>
                  <a:txBody>
                    <a:bodyPr/>
                    <a:lstStyle/>
                    <a:p>
                      <a:pPr algn="ctr">
                        <a:spcAft>
                          <a:spcPts val="0"/>
                        </a:spcAft>
                      </a:pPr>
                      <a:r>
                        <a:rPr lang="zh-CN" sz="1600" kern="100">
                          <a:effectLst/>
                        </a:rPr>
                        <a:t>理论学时</a:t>
                      </a:r>
                      <a:endParaRPr lang="zh-CN" sz="1600" kern="100">
                        <a:effectLst/>
                        <a:latin typeface="Calibri"/>
                        <a:ea typeface="宋体"/>
                        <a:cs typeface="黑体"/>
                      </a:endParaRPr>
                    </a:p>
                  </a:txBody>
                  <a:tcPr marL="68580" marR="68580" marT="0" marB="0" anchor="ctr"/>
                </a:tc>
                <a:tc>
                  <a:txBody>
                    <a:bodyPr/>
                    <a:lstStyle/>
                    <a:p>
                      <a:pPr algn="ctr">
                        <a:spcAft>
                          <a:spcPts val="0"/>
                        </a:spcAft>
                      </a:pPr>
                      <a:r>
                        <a:rPr lang="zh-CN" sz="1600" kern="100">
                          <a:effectLst/>
                        </a:rPr>
                        <a:t>实验学时</a:t>
                      </a:r>
                      <a:endParaRPr lang="zh-CN" sz="1600" kern="100">
                        <a:effectLst/>
                        <a:latin typeface="Calibri"/>
                        <a:ea typeface="宋体"/>
                        <a:cs typeface="黑体"/>
                      </a:endParaRPr>
                    </a:p>
                  </a:txBody>
                  <a:tcPr marL="68580" marR="68580" marT="0" marB="0" anchor="ctr"/>
                </a:tc>
                <a:tc>
                  <a:txBody>
                    <a:bodyPr/>
                    <a:lstStyle/>
                    <a:p>
                      <a:pPr algn="ctr">
                        <a:spcAft>
                          <a:spcPts val="0"/>
                        </a:spcAft>
                      </a:pPr>
                      <a:r>
                        <a:rPr lang="zh-CN" sz="1600" kern="100">
                          <a:effectLst/>
                        </a:rPr>
                        <a:t>见习学时</a:t>
                      </a:r>
                      <a:endParaRPr lang="zh-CN" sz="1600" kern="100">
                        <a:effectLst/>
                        <a:latin typeface="Calibri"/>
                        <a:ea typeface="宋体"/>
                        <a:cs typeface="黑体"/>
                      </a:endParaRPr>
                    </a:p>
                  </a:txBody>
                  <a:tcPr marL="68580" marR="68580" marT="0" marB="0" anchor="ctr"/>
                </a:tc>
                <a:tc>
                  <a:txBody>
                    <a:bodyPr/>
                    <a:lstStyle/>
                    <a:p>
                      <a:pPr algn="ctr">
                        <a:spcAft>
                          <a:spcPts val="0"/>
                        </a:spcAft>
                      </a:pPr>
                      <a:r>
                        <a:rPr lang="zh-CN" sz="1600" kern="100">
                          <a:effectLst/>
                        </a:rPr>
                        <a:t>实习周数</a:t>
                      </a:r>
                      <a:endParaRPr lang="zh-CN" sz="1600" kern="100">
                        <a:effectLst/>
                        <a:latin typeface="Calibri"/>
                        <a:ea typeface="宋体"/>
                        <a:cs typeface="黑体"/>
                      </a:endParaRPr>
                    </a:p>
                  </a:txBody>
                  <a:tcPr marL="68580" marR="68580" marT="0" marB="0" anchor="ctr"/>
                </a:tc>
              </a:tr>
              <a:tr h="1158037">
                <a:tc>
                  <a:txBody>
                    <a:bodyPr/>
                    <a:lstStyle/>
                    <a:p>
                      <a:pPr algn="ctr">
                        <a:spcAft>
                          <a:spcPts val="0"/>
                        </a:spcAft>
                      </a:pPr>
                      <a:r>
                        <a:rPr lang="en-US" sz="1600" kern="100">
                          <a:effectLst/>
                        </a:rPr>
                        <a:t> </a:t>
                      </a:r>
                      <a:endParaRPr lang="zh-CN" sz="1600" kern="100">
                        <a:effectLst/>
                        <a:latin typeface="Calibri"/>
                        <a:ea typeface="宋体"/>
                        <a:cs typeface="黑体"/>
                      </a:endParaRPr>
                    </a:p>
                  </a:txBody>
                  <a:tcPr marL="68580" marR="68580" marT="0" marB="0" anchor="ctr"/>
                </a:tc>
                <a:tc>
                  <a:txBody>
                    <a:bodyPr/>
                    <a:lstStyle/>
                    <a:p>
                      <a:pPr algn="ctr">
                        <a:spcAft>
                          <a:spcPts val="0"/>
                        </a:spcAft>
                      </a:pPr>
                      <a:r>
                        <a:rPr lang="en-US" sz="1600" kern="100">
                          <a:effectLst/>
                        </a:rPr>
                        <a:t> </a:t>
                      </a:r>
                      <a:endParaRPr lang="zh-CN" sz="1600" kern="100">
                        <a:effectLst/>
                        <a:latin typeface="Calibri"/>
                        <a:ea typeface="宋体"/>
                        <a:cs typeface="黑体"/>
                      </a:endParaRPr>
                    </a:p>
                  </a:txBody>
                  <a:tcPr marL="68580" marR="68580" marT="0" marB="0" anchor="ctr"/>
                </a:tc>
                <a:tc>
                  <a:txBody>
                    <a:bodyPr/>
                    <a:lstStyle/>
                    <a:p>
                      <a:pPr algn="ctr">
                        <a:spcAft>
                          <a:spcPts val="0"/>
                        </a:spcAft>
                      </a:pPr>
                      <a:r>
                        <a:rPr lang="zh-CN" sz="1600" kern="100">
                          <a:effectLst/>
                        </a:rPr>
                        <a:t>下拉选择</a:t>
                      </a:r>
                      <a:endParaRPr lang="zh-CN" sz="1600" kern="100">
                        <a:effectLst/>
                        <a:latin typeface="Calibri"/>
                        <a:ea typeface="宋体"/>
                        <a:cs typeface="黑体"/>
                      </a:endParaRPr>
                    </a:p>
                  </a:txBody>
                  <a:tcPr marL="68580" marR="68580" marT="0" marB="0" anchor="ctr"/>
                </a:tc>
                <a:tc>
                  <a:txBody>
                    <a:bodyPr/>
                    <a:lstStyle/>
                    <a:p>
                      <a:pPr algn="ctr">
                        <a:spcAft>
                          <a:spcPts val="0"/>
                        </a:spcAft>
                      </a:pPr>
                      <a:endParaRPr lang="zh-CN" sz="1600" kern="100" dirty="0">
                        <a:effectLst/>
                        <a:latin typeface="Calibri"/>
                        <a:ea typeface="宋体"/>
                        <a:cs typeface="黑体"/>
                      </a:endParaRPr>
                    </a:p>
                  </a:txBody>
                  <a:tcPr marL="68580" marR="68580" marT="0" marB="0" anchor="ctr"/>
                </a:tc>
                <a:tc>
                  <a:txBody>
                    <a:bodyPr/>
                    <a:lstStyle/>
                    <a:p>
                      <a:pPr algn="ctr">
                        <a:spcAft>
                          <a:spcPts val="0"/>
                        </a:spcAft>
                      </a:pPr>
                      <a:r>
                        <a:rPr lang="en-US" sz="1600" kern="100">
                          <a:effectLst/>
                        </a:rPr>
                        <a:t> </a:t>
                      </a:r>
                      <a:endParaRPr lang="zh-CN" sz="1600" kern="100">
                        <a:effectLst/>
                        <a:latin typeface="Calibri"/>
                        <a:ea typeface="宋体"/>
                        <a:cs typeface="黑体"/>
                      </a:endParaRPr>
                    </a:p>
                  </a:txBody>
                  <a:tcPr marL="68580" marR="68580" marT="0" marB="0" anchor="ctr"/>
                </a:tc>
                <a:tc>
                  <a:txBody>
                    <a:bodyPr/>
                    <a:lstStyle/>
                    <a:p>
                      <a:pPr algn="ctr">
                        <a:spcAft>
                          <a:spcPts val="0"/>
                        </a:spcAft>
                      </a:pPr>
                      <a:r>
                        <a:rPr lang="zh-CN" altLang="en-US" sz="1600" kern="100" dirty="0" smtClean="0">
                          <a:effectLst/>
                        </a:rPr>
                        <a:t>下拉选择</a:t>
                      </a:r>
                      <a:r>
                        <a:rPr lang="en-US" sz="1600" kern="100" dirty="0">
                          <a:effectLst/>
                        </a:rPr>
                        <a:t> </a:t>
                      </a:r>
                      <a:endParaRPr lang="zh-CN" sz="1600" kern="100" dirty="0">
                        <a:effectLst/>
                        <a:latin typeface="Calibri"/>
                        <a:ea typeface="宋体"/>
                        <a:cs typeface="黑体"/>
                      </a:endParaRPr>
                    </a:p>
                  </a:txBody>
                  <a:tcPr marL="68580" marR="68580" marT="0" marB="0" anchor="ctr"/>
                </a:tc>
                <a:tc>
                  <a:txBody>
                    <a:bodyPr/>
                    <a:lstStyle/>
                    <a:p>
                      <a:pPr algn="ctr">
                        <a:spcAft>
                          <a:spcPts val="0"/>
                        </a:spcAft>
                      </a:pPr>
                      <a:r>
                        <a:rPr lang="en-US" sz="1600" kern="100" dirty="0">
                          <a:effectLst/>
                        </a:rPr>
                        <a:t> </a:t>
                      </a:r>
                      <a:endParaRPr lang="zh-CN" sz="1600" kern="100" dirty="0">
                        <a:effectLst/>
                        <a:latin typeface="Calibri"/>
                        <a:ea typeface="宋体"/>
                        <a:cs typeface="黑体"/>
                      </a:endParaRPr>
                    </a:p>
                  </a:txBody>
                  <a:tcPr marL="68580" marR="68580" marT="0" marB="0" anchor="ctr"/>
                </a:tc>
                <a:tc>
                  <a:txBody>
                    <a:bodyPr/>
                    <a:lstStyle/>
                    <a:p>
                      <a:pPr algn="ctr">
                        <a:spcAft>
                          <a:spcPts val="0"/>
                        </a:spcAft>
                      </a:pPr>
                      <a:r>
                        <a:rPr lang="en-US" sz="1600" kern="100" dirty="0">
                          <a:effectLst/>
                        </a:rPr>
                        <a:t> </a:t>
                      </a:r>
                      <a:endParaRPr lang="zh-CN" sz="1600" kern="100" dirty="0">
                        <a:effectLst/>
                        <a:latin typeface="Calibri"/>
                        <a:ea typeface="宋体"/>
                        <a:cs typeface="黑体"/>
                      </a:endParaRPr>
                    </a:p>
                  </a:txBody>
                  <a:tcPr marL="68580" marR="68580" marT="0" marB="0" anchor="ctr"/>
                </a:tc>
                <a:tc>
                  <a:txBody>
                    <a:bodyPr/>
                    <a:lstStyle/>
                    <a:p>
                      <a:pPr algn="ctr">
                        <a:spcAft>
                          <a:spcPts val="0"/>
                        </a:spcAft>
                      </a:pPr>
                      <a:r>
                        <a:rPr lang="en-US" sz="1600" kern="100" dirty="0">
                          <a:effectLst/>
                        </a:rPr>
                        <a:t> </a:t>
                      </a:r>
                      <a:endParaRPr lang="zh-CN" sz="1600" kern="100" dirty="0">
                        <a:effectLst/>
                        <a:latin typeface="Calibri"/>
                        <a:ea typeface="宋体"/>
                        <a:cs typeface="黑体"/>
                      </a:endParaRPr>
                    </a:p>
                  </a:txBody>
                  <a:tcPr marL="68580" marR="68580" marT="0" marB="0" anchor="ctr"/>
                </a:tc>
                <a:tc>
                  <a:txBody>
                    <a:bodyPr/>
                    <a:lstStyle/>
                    <a:p>
                      <a:pPr algn="ctr">
                        <a:spcAft>
                          <a:spcPts val="0"/>
                        </a:spcAft>
                      </a:pPr>
                      <a:r>
                        <a:rPr lang="en-US" sz="1600" kern="100" dirty="0">
                          <a:effectLst/>
                        </a:rPr>
                        <a:t> </a:t>
                      </a:r>
                      <a:endParaRPr lang="zh-CN" sz="1600" kern="100" dirty="0">
                        <a:effectLst/>
                        <a:latin typeface="Calibri"/>
                        <a:ea typeface="宋体"/>
                        <a:cs typeface="黑体"/>
                      </a:endParaRPr>
                    </a:p>
                  </a:txBody>
                  <a:tcPr marL="68580" marR="68580" marT="0" marB="0" anchor="ctr"/>
                </a:tc>
                <a:tc>
                  <a:txBody>
                    <a:bodyPr/>
                    <a:lstStyle/>
                    <a:p>
                      <a:pPr algn="ctr">
                        <a:spcAft>
                          <a:spcPts val="0"/>
                        </a:spcAft>
                      </a:pPr>
                      <a:r>
                        <a:rPr lang="en-US" sz="1600" kern="100">
                          <a:effectLst/>
                        </a:rPr>
                        <a:t> </a:t>
                      </a:r>
                      <a:endParaRPr lang="zh-CN" sz="1600" kern="100">
                        <a:effectLst/>
                        <a:latin typeface="Calibri"/>
                        <a:ea typeface="宋体"/>
                        <a:cs typeface="黑体"/>
                      </a:endParaRPr>
                    </a:p>
                  </a:txBody>
                  <a:tcPr marL="68580" marR="68580" marT="0" marB="0" anchor="ctr"/>
                </a:tc>
                <a:tc>
                  <a:txBody>
                    <a:bodyPr/>
                    <a:lstStyle/>
                    <a:p>
                      <a:pPr algn="ctr">
                        <a:spcAft>
                          <a:spcPts val="0"/>
                        </a:spcAft>
                      </a:pPr>
                      <a:r>
                        <a:rPr lang="en-US" sz="1600" kern="100" dirty="0">
                          <a:effectLst/>
                        </a:rPr>
                        <a:t> </a:t>
                      </a:r>
                      <a:endParaRPr lang="zh-CN" sz="1600" kern="100" dirty="0">
                        <a:effectLst/>
                        <a:latin typeface="Calibri"/>
                        <a:ea typeface="宋体"/>
                        <a:cs typeface="黑体"/>
                      </a:endParaRPr>
                    </a:p>
                  </a:txBody>
                  <a:tcPr marL="68580" marR="68580" marT="0" marB="0" anchor="ctr"/>
                </a:tc>
              </a:tr>
            </a:tbl>
          </a:graphicData>
        </a:graphic>
      </p:graphicFrame>
    </p:spTree>
    <p:extLst>
      <p:ext uri="{BB962C8B-B14F-4D97-AF65-F5344CB8AC3E}">
        <p14:creationId xmlns:p14="http://schemas.microsoft.com/office/powerpoint/2010/main" val="332763539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1305" y="180872"/>
            <a:ext cx="11177752" cy="707886"/>
          </a:xfrm>
          <a:prstGeom prst="rect">
            <a:avLst/>
          </a:prstGeom>
          <a:noFill/>
        </p:spPr>
        <p:txBody>
          <a:bodyPr wrap="square" lIns="91440" tIns="45720" rIns="91440" bIns="45720" rtlCol="0">
            <a:spAutoFit/>
          </a:bodyPr>
          <a:lstStyle/>
          <a:p>
            <a:r>
              <a:rPr lang="en-US" altLang="zh-CN" sz="4000" dirty="0" smtClean="0">
                <a:solidFill>
                  <a:srgbClr val="0033CC"/>
                </a:solidFill>
                <a:latin typeface="Times New Roman" panose="02020603050405020304" pitchFamily="18" charset="0"/>
                <a:ea typeface="仿宋" panose="02010609060101010101" pitchFamily="49" charset="-122"/>
              </a:rPr>
              <a:t>LC-10   </a:t>
            </a:r>
            <a:r>
              <a:rPr lang="zh-CN" altLang="en-US" sz="4000" dirty="0" smtClean="0">
                <a:solidFill>
                  <a:srgbClr val="0033CC"/>
                </a:solidFill>
                <a:latin typeface="Times New Roman" panose="02020603050405020304" pitchFamily="18" charset="0"/>
                <a:ea typeface="仿宋" panose="02010609060101010101" pitchFamily="49" charset="-122"/>
              </a:rPr>
              <a:t>临床医学</a:t>
            </a:r>
            <a:r>
              <a:rPr lang="zh-CN" altLang="en-US" sz="4000" dirty="0">
                <a:solidFill>
                  <a:srgbClr val="0033CC"/>
                </a:solidFill>
                <a:latin typeface="Times New Roman" panose="02020603050405020304" pitchFamily="18" charset="0"/>
                <a:ea typeface="仿宋" panose="02010609060101010101" pitchFamily="49" charset="-122"/>
              </a:rPr>
              <a:t>专业课程情况（学年</a:t>
            </a:r>
            <a:r>
              <a:rPr lang="zh-CN" altLang="en-US" sz="4000" dirty="0" smtClean="0">
                <a:solidFill>
                  <a:srgbClr val="0033CC"/>
                </a:solidFill>
                <a:latin typeface="Times New Roman" panose="02020603050405020304" pitchFamily="18" charset="0"/>
                <a:ea typeface="仿宋" panose="02010609060101010101" pitchFamily="49" charset="-122"/>
              </a:rPr>
              <a:t>）</a:t>
            </a:r>
            <a:endParaRPr lang="zh-CN" altLang="en-US" sz="4000" dirty="0">
              <a:solidFill>
                <a:srgbClr val="0033CC"/>
              </a:solidFill>
              <a:latin typeface="Times New Roman" panose="02020603050405020304" pitchFamily="18" charset="0"/>
              <a:ea typeface="仿宋" panose="02010609060101010101" pitchFamily="49" charset="-122"/>
            </a:endParaRPr>
          </a:p>
        </p:txBody>
      </p:sp>
      <p:sp>
        <p:nvSpPr>
          <p:cNvPr id="4" name="矩形 3"/>
          <p:cNvSpPr/>
          <p:nvPr/>
        </p:nvSpPr>
        <p:spPr>
          <a:xfrm>
            <a:off x="0" y="3964076"/>
            <a:ext cx="12192000" cy="2400657"/>
          </a:xfrm>
          <a:prstGeom prst="rect">
            <a:avLst/>
          </a:prstGeom>
        </p:spPr>
        <p:txBody>
          <a:bodyPr wrap="square" lIns="91440" tIns="45720" rIns="91440" bIns="45720">
            <a:spAutoFit/>
          </a:bodyPr>
          <a:lstStyle/>
          <a:p>
            <a:pPr marL="457189" indent="-457189" algn="just">
              <a:lnSpc>
                <a:spcPct val="150000"/>
              </a:lnSpc>
              <a:buFont typeface="Wingdings" panose="05000000000000000000" pitchFamily="2" charset="2"/>
              <a:buChar char="n"/>
              <a:defRPr/>
            </a:pPr>
            <a:r>
              <a:rPr lang="zh-CN" altLang="zh-CN" sz="2000" b="1" dirty="0" smtClean="0"/>
              <a:t>学制</a:t>
            </a:r>
            <a:r>
              <a:rPr lang="zh-CN" altLang="zh-CN" sz="2000" b="1" dirty="0"/>
              <a:t>：</a:t>
            </a:r>
            <a:r>
              <a:rPr lang="zh-CN" altLang="zh-CN" sz="2000" dirty="0"/>
              <a:t>五年制、六年制、八年制、</a:t>
            </a:r>
            <a:r>
              <a:rPr lang="en-US" altLang="zh-CN" sz="2000" dirty="0"/>
              <a:t>5+3</a:t>
            </a:r>
            <a:r>
              <a:rPr lang="zh-CN" altLang="zh-CN" sz="2000" dirty="0"/>
              <a:t>一体化</a:t>
            </a:r>
            <a:r>
              <a:rPr lang="zh-CN" altLang="en-US" sz="2000" dirty="0" smtClean="0"/>
              <a:t>；</a:t>
            </a:r>
            <a:endParaRPr lang="en-US" altLang="zh-CN" sz="2000" dirty="0" smtClean="0"/>
          </a:p>
          <a:p>
            <a:pPr marL="457189" indent="-457189" algn="just">
              <a:lnSpc>
                <a:spcPct val="150000"/>
              </a:lnSpc>
              <a:buFont typeface="Wingdings" panose="05000000000000000000" pitchFamily="2" charset="2"/>
              <a:buChar char="n"/>
              <a:defRPr/>
            </a:pPr>
            <a:r>
              <a:rPr lang="zh-CN" altLang="zh-CN" sz="2000" b="1" dirty="0"/>
              <a:t>课程计划模式：</a:t>
            </a:r>
            <a:r>
              <a:rPr lang="zh-CN" altLang="zh-CN" sz="2000" dirty="0"/>
              <a:t>以学科为基础，以问题为基础；以器官系统为基础；以模块化课程为基础；混合型（除学科以外）</a:t>
            </a:r>
            <a:r>
              <a:rPr lang="zh-CN" altLang="en-US" sz="2000" dirty="0" smtClean="0"/>
              <a:t>；</a:t>
            </a:r>
            <a:endParaRPr lang="en-US" altLang="zh-CN" sz="2000" dirty="0" smtClean="0"/>
          </a:p>
          <a:p>
            <a:pPr marL="457189" indent="-457189" algn="just">
              <a:lnSpc>
                <a:spcPct val="150000"/>
              </a:lnSpc>
              <a:buFont typeface="Wingdings" panose="05000000000000000000" pitchFamily="2" charset="2"/>
              <a:buChar char="n"/>
              <a:defRPr/>
            </a:pPr>
            <a:r>
              <a:rPr lang="zh-CN" altLang="zh-CN" sz="2000" b="1" dirty="0"/>
              <a:t>课程内容分类：</a:t>
            </a:r>
            <a:r>
              <a:rPr lang="zh-CN" altLang="zh-CN" sz="2000" dirty="0"/>
              <a:t>人文社会科学可以包括医学伦理学、卫生法学、医学心理学、医学</a:t>
            </a:r>
            <a:r>
              <a:rPr lang="zh-CN" altLang="zh-CN" sz="2000" dirty="0" smtClean="0"/>
              <a:t>社会学</a:t>
            </a:r>
            <a:r>
              <a:rPr lang="zh-CN" altLang="en-US" sz="2000" dirty="0" smtClean="0"/>
              <a:t>等，详细参考指南解释。</a:t>
            </a:r>
            <a:endParaRPr lang="en-US" altLang="zh-CN" sz="2000" dirty="0" smtClean="0"/>
          </a:p>
        </p:txBody>
      </p:sp>
      <p:graphicFrame>
        <p:nvGraphicFramePr>
          <p:cNvPr id="5" name="表格 4"/>
          <p:cNvGraphicFramePr>
            <a:graphicFrameLocks noGrp="1"/>
          </p:cNvGraphicFramePr>
          <p:nvPr>
            <p:extLst>
              <p:ext uri="{D42A27DB-BD31-4B8C-83A1-F6EECF244321}">
                <p14:modId xmlns:p14="http://schemas.microsoft.com/office/powerpoint/2010/main" val="2035814173"/>
              </p:ext>
            </p:extLst>
          </p:nvPr>
        </p:nvGraphicFramePr>
        <p:xfrm>
          <a:off x="148067" y="888758"/>
          <a:ext cx="12043932" cy="3105529"/>
        </p:xfrm>
        <a:graphic>
          <a:graphicData uri="http://schemas.openxmlformats.org/drawingml/2006/table">
            <a:tbl>
              <a:tblPr firstRow="1" firstCol="1" bandRow="1">
                <a:tableStyleId>{5940675A-B579-460E-94D1-54222C63F5DA}</a:tableStyleId>
              </a:tblPr>
              <a:tblGrid>
                <a:gridCol w="805888"/>
                <a:gridCol w="488232"/>
                <a:gridCol w="563077"/>
                <a:gridCol w="887695"/>
                <a:gridCol w="805888"/>
                <a:gridCol w="805888"/>
                <a:gridCol w="807628"/>
                <a:gridCol w="807628"/>
                <a:gridCol w="402944"/>
                <a:gridCol w="402944"/>
                <a:gridCol w="402944"/>
                <a:gridCol w="402944"/>
                <a:gridCol w="402944"/>
                <a:gridCol w="402944"/>
                <a:gridCol w="402944"/>
                <a:gridCol w="402944"/>
                <a:gridCol w="402944"/>
                <a:gridCol w="402944"/>
                <a:gridCol w="402944"/>
                <a:gridCol w="402944"/>
                <a:gridCol w="402944"/>
                <a:gridCol w="416868"/>
                <a:gridCol w="416868"/>
              </a:tblGrid>
              <a:tr h="476080">
                <a:tc rowSpan="3">
                  <a:txBody>
                    <a:bodyPr/>
                    <a:lstStyle/>
                    <a:p>
                      <a:pPr algn="ctr">
                        <a:spcAft>
                          <a:spcPts val="0"/>
                        </a:spcAft>
                      </a:pPr>
                      <a:r>
                        <a:rPr lang="zh-CN" sz="1800" kern="100" dirty="0">
                          <a:effectLst/>
                        </a:rPr>
                        <a:t>校内专业名称</a:t>
                      </a:r>
                      <a:endParaRPr lang="zh-CN" sz="1800" kern="100" dirty="0">
                        <a:effectLst/>
                        <a:latin typeface="Calibri"/>
                        <a:ea typeface="宋体"/>
                        <a:cs typeface="黑体"/>
                      </a:endParaRPr>
                    </a:p>
                  </a:txBody>
                  <a:tcPr marL="68580" marR="68580" marT="0" marB="0" anchor="ctr"/>
                </a:tc>
                <a:tc rowSpan="3">
                  <a:txBody>
                    <a:bodyPr/>
                    <a:lstStyle/>
                    <a:p>
                      <a:pPr algn="ctr">
                        <a:spcAft>
                          <a:spcPts val="0"/>
                        </a:spcAft>
                      </a:pPr>
                      <a:r>
                        <a:rPr lang="zh-CN" sz="1800" kern="100">
                          <a:effectLst/>
                        </a:rPr>
                        <a:t>校内专业代码</a:t>
                      </a:r>
                      <a:endParaRPr lang="zh-CN" sz="1800" kern="100">
                        <a:effectLst/>
                        <a:latin typeface="Calibri"/>
                        <a:ea typeface="宋体"/>
                        <a:cs typeface="黑体"/>
                      </a:endParaRPr>
                    </a:p>
                  </a:txBody>
                  <a:tcPr marL="68580" marR="68580" marT="0" marB="0" anchor="ctr"/>
                </a:tc>
                <a:tc rowSpan="3">
                  <a:txBody>
                    <a:bodyPr/>
                    <a:lstStyle/>
                    <a:p>
                      <a:pPr algn="ctr">
                        <a:spcAft>
                          <a:spcPts val="0"/>
                        </a:spcAft>
                      </a:pPr>
                      <a:r>
                        <a:rPr lang="zh-CN" sz="1800" kern="100">
                          <a:effectLst/>
                        </a:rPr>
                        <a:t>学制</a:t>
                      </a:r>
                      <a:endParaRPr lang="zh-CN" sz="1800" kern="100">
                        <a:effectLst/>
                        <a:latin typeface="Calibri"/>
                        <a:ea typeface="宋体"/>
                        <a:cs typeface="黑体"/>
                      </a:endParaRPr>
                    </a:p>
                  </a:txBody>
                  <a:tcPr marL="68580" marR="68580" marT="0" marB="0" anchor="ctr"/>
                </a:tc>
                <a:tc rowSpan="3">
                  <a:txBody>
                    <a:bodyPr/>
                    <a:lstStyle/>
                    <a:p>
                      <a:pPr algn="ctr">
                        <a:spcAft>
                          <a:spcPts val="0"/>
                        </a:spcAft>
                      </a:pPr>
                      <a:r>
                        <a:rPr lang="zh-CN" sz="1800" kern="100">
                          <a:effectLst/>
                        </a:rPr>
                        <a:t>课程计划</a:t>
                      </a:r>
                    </a:p>
                    <a:p>
                      <a:pPr algn="ctr">
                        <a:spcAft>
                          <a:spcPts val="0"/>
                        </a:spcAft>
                      </a:pPr>
                      <a:r>
                        <a:rPr lang="zh-CN" sz="1800" kern="100">
                          <a:effectLst/>
                        </a:rPr>
                        <a:t>模式</a:t>
                      </a:r>
                      <a:endParaRPr lang="zh-CN" sz="1800" kern="100">
                        <a:effectLst/>
                        <a:latin typeface="Calibri"/>
                        <a:ea typeface="宋体"/>
                        <a:cs typeface="黑体"/>
                      </a:endParaRPr>
                    </a:p>
                  </a:txBody>
                  <a:tcPr marL="68580" marR="68580" marT="0" marB="0" anchor="ctr"/>
                </a:tc>
                <a:tc gridSpan="4">
                  <a:txBody>
                    <a:bodyPr/>
                    <a:lstStyle/>
                    <a:p>
                      <a:pPr algn="ctr">
                        <a:spcAft>
                          <a:spcPts val="0"/>
                        </a:spcAft>
                      </a:pPr>
                      <a:r>
                        <a:rPr lang="zh-CN" sz="1800" kern="100">
                          <a:effectLst/>
                        </a:rPr>
                        <a:t>教学类型分类</a:t>
                      </a:r>
                      <a:endParaRPr lang="zh-CN" sz="1800" kern="100">
                        <a:effectLst/>
                        <a:latin typeface="Calibri"/>
                        <a:ea typeface="宋体"/>
                        <a:cs typeface="黑体"/>
                      </a:endParaRPr>
                    </a:p>
                  </a:txBody>
                  <a:tcPr marL="68580" marR="68580"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15">
                  <a:txBody>
                    <a:bodyPr/>
                    <a:lstStyle/>
                    <a:p>
                      <a:pPr algn="ctr">
                        <a:spcAft>
                          <a:spcPts val="0"/>
                        </a:spcAft>
                      </a:pPr>
                      <a:r>
                        <a:rPr lang="zh-CN" sz="1800" kern="100">
                          <a:effectLst/>
                        </a:rPr>
                        <a:t>课程内容分类</a:t>
                      </a:r>
                      <a:endParaRPr lang="zh-CN" sz="1800" kern="100">
                        <a:effectLst/>
                        <a:latin typeface="Calibri"/>
                        <a:ea typeface="宋体"/>
                        <a:cs typeface="黑体"/>
                      </a:endParaRPr>
                    </a:p>
                  </a:txBody>
                  <a:tcPr marL="68580" marR="68580"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85129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rowSpan="2">
                  <a:txBody>
                    <a:bodyPr/>
                    <a:lstStyle/>
                    <a:p>
                      <a:pPr algn="ctr">
                        <a:spcAft>
                          <a:spcPts val="0"/>
                        </a:spcAft>
                      </a:pPr>
                      <a:r>
                        <a:rPr lang="zh-CN" sz="1800" kern="100">
                          <a:effectLst/>
                        </a:rPr>
                        <a:t>理论</a:t>
                      </a:r>
                    </a:p>
                    <a:p>
                      <a:pPr algn="ctr">
                        <a:spcAft>
                          <a:spcPts val="0"/>
                        </a:spcAft>
                      </a:pPr>
                      <a:r>
                        <a:rPr lang="zh-CN" sz="1800" kern="100">
                          <a:effectLst/>
                        </a:rPr>
                        <a:t>授课</a:t>
                      </a:r>
                    </a:p>
                    <a:p>
                      <a:pPr algn="ctr">
                        <a:spcAft>
                          <a:spcPts val="0"/>
                        </a:spcAft>
                      </a:pPr>
                      <a:r>
                        <a:rPr lang="zh-CN" sz="1800" kern="100">
                          <a:effectLst/>
                        </a:rPr>
                        <a:t>学时</a:t>
                      </a:r>
                      <a:endParaRPr lang="zh-CN" sz="1800" kern="100">
                        <a:effectLst/>
                        <a:latin typeface="Calibri"/>
                        <a:ea typeface="宋体"/>
                        <a:cs typeface="黑体"/>
                      </a:endParaRPr>
                    </a:p>
                  </a:txBody>
                  <a:tcPr marL="68580" marR="68580" marT="0" marB="0" anchor="ctr"/>
                </a:tc>
                <a:tc rowSpan="2">
                  <a:txBody>
                    <a:bodyPr/>
                    <a:lstStyle/>
                    <a:p>
                      <a:pPr algn="ctr">
                        <a:spcAft>
                          <a:spcPts val="0"/>
                        </a:spcAft>
                      </a:pPr>
                      <a:r>
                        <a:rPr lang="zh-CN" sz="1800" kern="100">
                          <a:effectLst/>
                        </a:rPr>
                        <a:t>实验</a:t>
                      </a:r>
                      <a:r>
                        <a:rPr lang="en-US" sz="1800" kern="100">
                          <a:effectLst/>
                        </a:rPr>
                        <a:t>/</a:t>
                      </a:r>
                      <a:r>
                        <a:rPr lang="zh-CN" sz="1800" kern="100">
                          <a:effectLst/>
                        </a:rPr>
                        <a:t>上机学时</a:t>
                      </a:r>
                      <a:endParaRPr lang="zh-CN" sz="1800" kern="100">
                        <a:effectLst/>
                        <a:latin typeface="Calibri"/>
                        <a:ea typeface="宋体"/>
                        <a:cs typeface="黑体"/>
                      </a:endParaRPr>
                    </a:p>
                  </a:txBody>
                  <a:tcPr marL="68580" marR="68580" marT="0" marB="0" anchor="ctr"/>
                </a:tc>
                <a:tc rowSpan="2">
                  <a:txBody>
                    <a:bodyPr/>
                    <a:lstStyle/>
                    <a:p>
                      <a:pPr algn="ctr">
                        <a:spcAft>
                          <a:spcPts val="0"/>
                        </a:spcAft>
                      </a:pPr>
                      <a:r>
                        <a:rPr lang="zh-CN" sz="1800" kern="100">
                          <a:effectLst/>
                        </a:rPr>
                        <a:t>见习</a:t>
                      </a:r>
                    </a:p>
                    <a:p>
                      <a:pPr algn="ctr">
                        <a:spcAft>
                          <a:spcPts val="0"/>
                        </a:spcAft>
                      </a:pPr>
                      <a:r>
                        <a:rPr lang="zh-CN" sz="1800" kern="100">
                          <a:effectLst/>
                        </a:rPr>
                        <a:t>学时</a:t>
                      </a:r>
                      <a:endParaRPr lang="zh-CN" sz="1800" kern="100">
                        <a:effectLst/>
                        <a:latin typeface="Calibri"/>
                        <a:ea typeface="宋体"/>
                        <a:cs typeface="黑体"/>
                      </a:endParaRPr>
                    </a:p>
                  </a:txBody>
                  <a:tcPr marL="68580" marR="68580" marT="0" marB="0" anchor="ctr"/>
                </a:tc>
                <a:tc rowSpan="2">
                  <a:txBody>
                    <a:bodyPr/>
                    <a:lstStyle/>
                    <a:p>
                      <a:pPr algn="ctr">
                        <a:spcAft>
                          <a:spcPts val="0"/>
                        </a:spcAft>
                      </a:pPr>
                      <a:r>
                        <a:rPr lang="zh-CN" sz="1800" kern="100">
                          <a:effectLst/>
                        </a:rPr>
                        <a:t>实习</a:t>
                      </a:r>
                    </a:p>
                    <a:p>
                      <a:pPr algn="ctr">
                        <a:spcAft>
                          <a:spcPts val="0"/>
                        </a:spcAft>
                      </a:pPr>
                      <a:r>
                        <a:rPr lang="zh-CN" sz="1800" kern="100">
                          <a:effectLst/>
                        </a:rPr>
                        <a:t>周数</a:t>
                      </a:r>
                      <a:endParaRPr lang="zh-CN" sz="1800" kern="100">
                        <a:effectLst/>
                        <a:latin typeface="Calibri"/>
                        <a:ea typeface="宋体"/>
                        <a:cs typeface="黑体"/>
                      </a:endParaRPr>
                    </a:p>
                  </a:txBody>
                  <a:tcPr marL="68580" marR="68580" marT="0" marB="0" anchor="ctr"/>
                </a:tc>
                <a:tc gridSpan="3">
                  <a:txBody>
                    <a:bodyPr/>
                    <a:lstStyle/>
                    <a:p>
                      <a:pPr algn="ctr">
                        <a:spcAft>
                          <a:spcPts val="0"/>
                        </a:spcAft>
                      </a:pPr>
                      <a:r>
                        <a:rPr lang="zh-CN" sz="1800" kern="100">
                          <a:effectLst/>
                        </a:rPr>
                        <a:t>人文社会科学课程</a:t>
                      </a:r>
                      <a:endParaRPr lang="zh-CN" sz="1800" kern="100">
                        <a:effectLst/>
                        <a:latin typeface="Calibri"/>
                        <a:ea typeface="宋体"/>
                        <a:cs typeface="黑体"/>
                      </a:endParaRPr>
                    </a:p>
                  </a:txBody>
                  <a:tcPr marL="68580" marR="68580" marT="0" marB="0" anchor="ctr"/>
                </a:tc>
                <a:tc hMerge="1">
                  <a:txBody>
                    <a:bodyPr/>
                    <a:lstStyle/>
                    <a:p>
                      <a:endParaRPr lang="zh-CN" altLang="en-US"/>
                    </a:p>
                  </a:txBody>
                  <a:tcPr/>
                </a:tc>
                <a:tc hMerge="1">
                  <a:txBody>
                    <a:bodyPr/>
                    <a:lstStyle/>
                    <a:p>
                      <a:endParaRPr lang="zh-CN" altLang="en-US"/>
                    </a:p>
                  </a:txBody>
                  <a:tcPr/>
                </a:tc>
                <a:tc gridSpan="3">
                  <a:txBody>
                    <a:bodyPr/>
                    <a:lstStyle/>
                    <a:p>
                      <a:pPr algn="ctr">
                        <a:spcAft>
                          <a:spcPts val="0"/>
                        </a:spcAft>
                      </a:pPr>
                      <a:r>
                        <a:rPr lang="zh-CN" sz="1800" kern="100">
                          <a:effectLst/>
                        </a:rPr>
                        <a:t>自然科学</a:t>
                      </a:r>
                    </a:p>
                    <a:p>
                      <a:pPr algn="ctr">
                        <a:spcAft>
                          <a:spcPts val="0"/>
                        </a:spcAft>
                      </a:pPr>
                      <a:r>
                        <a:rPr lang="zh-CN" sz="1800" kern="100">
                          <a:effectLst/>
                        </a:rPr>
                        <a:t>课程</a:t>
                      </a:r>
                      <a:endParaRPr lang="zh-CN" sz="1800" kern="100">
                        <a:effectLst/>
                        <a:latin typeface="Calibri"/>
                        <a:ea typeface="宋体"/>
                        <a:cs typeface="黑体"/>
                      </a:endParaRPr>
                    </a:p>
                  </a:txBody>
                  <a:tcPr marL="68580" marR="68580" marT="0" marB="0" anchor="ctr"/>
                </a:tc>
                <a:tc hMerge="1">
                  <a:txBody>
                    <a:bodyPr/>
                    <a:lstStyle/>
                    <a:p>
                      <a:endParaRPr lang="zh-CN" altLang="en-US"/>
                    </a:p>
                  </a:txBody>
                  <a:tcPr/>
                </a:tc>
                <a:tc hMerge="1">
                  <a:txBody>
                    <a:bodyPr/>
                    <a:lstStyle/>
                    <a:p>
                      <a:endParaRPr lang="zh-CN" altLang="en-US"/>
                    </a:p>
                  </a:txBody>
                  <a:tcPr/>
                </a:tc>
                <a:tc gridSpan="3">
                  <a:txBody>
                    <a:bodyPr/>
                    <a:lstStyle/>
                    <a:p>
                      <a:pPr algn="ctr">
                        <a:spcAft>
                          <a:spcPts val="0"/>
                        </a:spcAft>
                      </a:pPr>
                      <a:r>
                        <a:rPr lang="zh-CN" sz="1800" kern="100">
                          <a:effectLst/>
                        </a:rPr>
                        <a:t>生物医学</a:t>
                      </a:r>
                    </a:p>
                    <a:p>
                      <a:pPr algn="ctr">
                        <a:spcAft>
                          <a:spcPts val="0"/>
                        </a:spcAft>
                      </a:pPr>
                      <a:r>
                        <a:rPr lang="zh-CN" sz="1800" kern="100">
                          <a:effectLst/>
                        </a:rPr>
                        <a:t>课程</a:t>
                      </a:r>
                      <a:endParaRPr lang="zh-CN" sz="1800" kern="100">
                        <a:effectLst/>
                        <a:latin typeface="Calibri"/>
                        <a:ea typeface="宋体"/>
                        <a:cs typeface="黑体"/>
                      </a:endParaRPr>
                    </a:p>
                  </a:txBody>
                  <a:tcPr marL="68580" marR="68580" marT="0" marB="0" anchor="ctr"/>
                </a:tc>
                <a:tc hMerge="1">
                  <a:txBody>
                    <a:bodyPr/>
                    <a:lstStyle/>
                    <a:p>
                      <a:endParaRPr lang="zh-CN" altLang="en-US"/>
                    </a:p>
                  </a:txBody>
                  <a:tcPr/>
                </a:tc>
                <a:tc hMerge="1">
                  <a:txBody>
                    <a:bodyPr/>
                    <a:lstStyle/>
                    <a:p>
                      <a:endParaRPr lang="zh-CN" altLang="en-US"/>
                    </a:p>
                  </a:txBody>
                  <a:tcPr/>
                </a:tc>
                <a:tc gridSpan="3">
                  <a:txBody>
                    <a:bodyPr/>
                    <a:lstStyle/>
                    <a:p>
                      <a:pPr algn="ctr">
                        <a:spcAft>
                          <a:spcPts val="0"/>
                        </a:spcAft>
                      </a:pPr>
                      <a:r>
                        <a:rPr lang="zh-CN" sz="1800" kern="100">
                          <a:effectLst/>
                        </a:rPr>
                        <a:t>公共卫生</a:t>
                      </a:r>
                    </a:p>
                    <a:p>
                      <a:pPr algn="ctr">
                        <a:spcAft>
                          <a:spcPts val="0"/>
                        </a:spcAft>
                      </a:pPr>
                      <a:r>
                        <a:rPr lang="zh-CN" sz="1800" kern="100">
                          <a:effectLst/>
                        </a:rPr>
                        <a:t>课程</a:t>
                      </a:r>
                      <a:endParaRPr lang="zh-CN" sz="1800" kern="100">
                        <a:effectLst/>
                        <a:latin typeface="Calibri"/>
                        <a:ea typeface="宋体"/>
                        <a:cs typeface="黑体"/>
                      </a:endParaRPr>
                    </a:p>
                  </a:txBody>
                  <a:tcPr marL="68580" marR="68580" marT="0" marB="0" anchor="ctr"/>
                </a:tc>
                <a:tc hMerge="1">
                  <a:txBody>
                    <a:bodyPr/>
                    <a:lstStyle/>
                    <a:p>
                      <a:endParaRPr lang="zh-CN" altLang="en-US"/>
                    </a:p>
                  </a:txBody>
                  <a:tcPr/>
                </a:tc>
                <a:tc hMerge="1">
                  <a:txBody>
                    <a:bodyPr/>
                    <a:lstStyle/>
                    <a:p>
                      <a:endParaRPr lang="zh-CN" altLang="en-US"/>
                    </a:p>
                  </a:txBody>
                  <a:tcPr/>
                </a:tc>
                <a:tc gridSpan="3">
                  <a:txBody>
                    <a:bodyPr/>
                    <a:lstStyle/>
                    <a:p>
                      <a:pPr algn="ctr">
                        <a:spcAft>
                          <a:spcPts val="0"/>
                        </a:spcAft>
                      </a:pPr>
                      <a:r>
                        <a:rPr lang="zh-CN" sz="1800" kern="100">
                          <a:effectLst/>
                        </a:rPr>
                        <a:t>临床医学</a:t>
                      </a:r>
                    </a:p>
                    <a:p>
                      <a:pPr algn="ctr">
                        <a:spcAft>
                          <a:spcPts val="0"/>
                        </a:spcAft>
                      </a:pPr>
                      <a:r>
                        <a:rPr lang="zh-CN" sz="1800" kern="100">
                          <a:effectLst/>
                        </a:rPr>
                        <a:t>课程</a:t>
                      </a:r>
                      <a:endParaRPr lang="zh-CN" sz="1800" kern="100">
                        <a:effectLst/>
                        <a:latin typeface="Calibri"/>
                        <a:ea typeface="宋体"/>
                        <a:cs typeface="黑体"/>
                      </a:endParaRPr>
                    </a:p>
                  </a:txBody>
                  <a:tcPr marL="68580" marR="68580" marT="0" marB="0" anchor="ctr"/>
                </a:tc>
                <a:tc hMerge="1">
                  <a:txBody>
                    <a:bodyPr/>
                    <a:lstStyle/>
                    <a:p>
                      <a:endParaRPr lang="zh-CN" altLang="en-US"/>
                    </a:p>
                  </a:txBody>
                  <a:tcPr/>
                </a:tc>
                <a:tc hMerge="1">
                  <a:txBody>
                    <a:bodyPr/>
                    <a:lstStyle/>
                    <a:p>
                      <a:endParaRPr lang="zh-CN" altLang="en-US"/>
                    </a:p>
                  </a:txBody>
                  <a:tcPr/>
                </a:tc>
              </a:tr>
              <a:tr h="680879">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a:spcAft>
                          <a:spcPts val="0"/>
                        </a:spcAft>
                      </a:pPr>
                      <a:r>
                        <a:rPr lang="zh-CN" sz="1800" kern="100">
                          <a:effectLst/>
                        </a:rPr>
                        <a:t>学时</a:t>
                      </a:r>
                      <a:endParaRPr lang="zh-CN" sz="1800" kern="100">
                        <a:effectLst/>
                        <a:latin typeface="Calibri"/>
                        <a:ea typeface="宋体"/>
                        <a:cs typeface="黑体"/>
                      </a:endParaRPr>
                    </a:p>
                  </a:txBody>
                  <a:tcPr marL="68580" marR="68580" marT="0" marB="0" anchor="ctr"/>
                </a:tc>
                <a:tc>
                  <a:txBody>
                    <a:bodyPr/>
                    <a:lstStyle/>
                    <a:p>
                      <a:pPr algn="ctr">
                        <a:spcAft>
                          <a:spcPts val="0"/>
                        </a:spcAft>
                      </a:pPr>
                      <a:r>
                        <a:rPr lang="zh-CN" sz="1800" kern="100">
                          <a:effectLst/>
                        </a:rPr>
                        <a:t>学分</a:t>
                      </a:r>
                      <a:endParaRPr lang="zh-CN" sz="1800" kern="100">
                        <a:effectLst/>
                        <a:latin typeface="Calibri"/>
                        <a:ea typeface="宋体"/>
                        <a:cs typeface="黑体"/>
                      </a:endParaRPr>
                    </a:p>
                  </a:txBody>
                  <a:tcPr marL="68580" marR="68580" marT="0" marB="0" anchor="ctr"/>
                </a:tc>
                <a:tc>
                  <a:txBody>
                    <a:bodyPr/>
                    <a:lstStyle/>
                    <a:p>
                      <a:pPr algn="ctr">
                        <a:spcAft>
                          <a:spcPts val="0"/>
                        </a:spcAft>
                      </a:pPr>
                      <a:r>
                        <a:rPr lang="zh-CN" sz="1800" kern="100">
                          <a:effectLst/>
                        </a:rPr>
                        <a:t>门数</a:t>
                      </a:r>
                      <a:endParaRPr lang="zh-CN" sz="1800" kern="100">
                        <a:effectLst/>
                        <a:latin typeface="Calibri"/>
                        <a:ea typeface="宋体"/>
                        <a:cs typeface="黑体"/>
                      </a:endParaRPr>
                    </a:p>
                  </a:txBody>
                  <a:tcPr marL="68580" marR="68580" marT="0" marB="0" anchor="ctr"/>
                </a:tc>
                <a:tc>
                  <a:txBody>
                    <a:bodyPr/>
                    <a:lstStyle/>
                    <a:p>
                      <a:pPr algn="ctr">
                        <a:spcAft>
                          <a:spcPts val="0"/>
                        </a:spcAft>
                      </a:pPr>
                      <a:r>
                        <a:rPr lang="zh-CN" sz="1800" kern="100">
                          <a:effectLst/>
                        </a:rPr>
                        <a:t>学时</a:t>
                      </a:r>
                      <a:endParaRPr lang="zh-CN" sz="1800" kern="100">
                        <a:effectLst/>
                        <a:latin typeface="Calibri"/>
                        <a:ea typeface="宋体"/>
                        <a:cs typeface="黑体"/>
                      </a:endParaRPr>
                    </a:p>
                  </a:txBody>
                  <a:tcPr marL="68580" marR="68580" marT="0" marB="0" anchor="ctr"/>
                </a:tc>
                <a:tc>
                  <a:txBody>
                    <a:bodyPr/>
                    <a:lstStyle/>
                    <a:p>
                      <a:pPr algn="ctr">
                        <a:spcAft>
                          <a:spcPts val="0"/>
                        </a:spcAft>
                      </a:pPr>
                      <a:r>
                        <a:rPr lang="zh-CN" sz="1800" kern="100">
                          <a:effectLst/>
                        </a:rPr>
                        <a:t>学分</a:t>
                      </a:r>
                      <a:endParaRPr lang="zh-CN" sz="1800" kern="100">
                        <a:effectLst/>
                        <a:latin typeface="Calibri"/>
                        <a:ea typeface="宋体"/>
                        <a:cs typeface="黑体"/>
                      </a:endParaRPr>
                    </a:p>
                  </a:txBody>
                  <a:tcPr marL="68580" marR="68580" marT="0" marB="0" anchor="ctr"/>
                </a:tc>
                <a:tc>
                  <a:txBody>
                    <a:bodyPr/>
                    <a:lstStyle/>
                    <a:p>
                      <a:pPr algn="ctr">
                        <a:spcAft>
                          <a:spcPts val="0"/>
                        </a:spcAft>
                      </a:pPr>
                      <a:r>
                        <a:rPr lang="zh-CN" sz="1800" kern="100">
                          <a:effectLst/>
                        </a:rPr>
                        <a:t>门数</a:t>
                      </a:r>
                      <a:endParaRPr lang="zh-CN" sz="1800" kern="100">
                        <a:effectLst/>
                        <a:latin typeface="Calibri"/>
                        <a:ea typeface="宋体"/>
                        <a:cs typeface="黑体"/>
                      </a:endParaRPr>
                    </a:p>
                  </a:txBody>
                  <a:tcPr marL="68580" marR="68580" marT="0" marB="0" anchor="ctr"/>
                </a:tc>
                <a:tc>
                  <a:txBody>
                    <a:bodyPr/>
                    <a:lstStyle/>
                    <a:p>
                      <a:pPr algn="ctr">
                        <a:spcAft>
                          <a:spcPts val="0"/>
                        </a:spcAft>
                      </a:pPr>
                      <a:r>
                        <a:rPr lang="zh-CN" sz="1800" kern="100">
                          <a:effectLst/>
                        </a:rPr>
                        <a:t>学时</a:t>
                      </a:r>
                      <a:endParaRPr lang="zh-CN" sz="1800" kern="100">
                        <a:effectLst/>
                        <a:latin typeface="Calibri"/>
                        <a:ea typeface="宋体"/>
                        <a:cs typeface="黑体"/>
                      </a:endParaRPr>
                    </a:p>
                  </a:txBody>
                  <a:tcPr marL="68580" marR="68580" marT="0" marB="0" anchor="ctr"/>
                </a:tc>
                <a:tc>
                  <a:txBody>
                    <a:bodyPr/>
                    <a:lstStyle/>
                    <a:p>
                      <a:pPr algn="ctr">
                        <a:spcAft>
                          <a:spcPts val="0"/>
                        </a:spcAft>
                      </a:pPr>
                      <a:r>
                        <a:rPr lang="zh-CN" sz="1800" kern="100">
                          <a:effectLst/>
                        </a:rPr>
                        <a:t>学分</a:t>
                      </a:r>
                      <a:endParaRPr lang="zh-CN" sz="1800" kern="100">
                        <a:effectLst/>
                        <a:latin typeface="Calibri"/>
                        <a:ea typeface="宋体"/>
                        <a:cs typeface="黑体"/>
                      </a:endParaRPr>
                    </a:p>
                  </a:txBody>
                  <a:tcPr marL="68580" marR="68580" marT="0" marB="0" anchor="ctr"/>
                </a:tc>
                <a:tc>
                  <a:txBody>
                    <a:bodyPr/>
                    <a:lstStyle/>
                    <a:p>
                      <a:pPr algn="ctr">
                        <a:spcAft>
                          <a:spcPts val="0"/>
                        </a:spcAft>
                      </a:pPr>
                      <a:r>
                        <a:rPr lang="zh-CN" sz="1800" kern="100">
                          <a:effectLst/>
                        </a:rPr>
                        <a:t>门数</a:t>
                      </a:r>
                      <a:endParaRPr lang="zh-CN" sz="1800" kern="100">
                        <a:effectLst/>
                        <a:latin typeface="Calibri"/>
                        <a:ea typeface="宋体"/>
                        <a:cs typeface="黑体"/>
                      </a:endParaRPr>
                    </a:p>
                  </a:txBody>
                  <a:tcPr marL="68580" marR="68580" marT="0" marB="0" anchor="ctr"/>
                </a:tc>
                <a:tc>
                  <a:txBody>
                    <a:bodyPr/>
                    <a:lstStyle/>
                    <a:p>
                      <a:pPr algn="ctr">
                        <a:spcAft>
                          <a:spcPts val="0"/>
                        </a:spcAft>
                      </a:pPr>
                      <a:r>
                        <a:rPr lang="zh-CN" sz="1800" kern="100">
                          <a:effectLst/>
                        </a:rPr>
                        <a:t>学时</a:t>
                      </a:r>
                      <a:endParaRPr lang="zh-CN" sz="1800" kern="100">
                        <a:effectLst/>
                        <a:latin typeface="Calibri"/>
                        <a:ea typeface="宋体"/>
                        <a:cs typeface="黑体"/>
                      </a:endParaRPr>
                    </a:p>
                  </a:txBody>
                  <a:tcPr marL="68580" marR="68580" marT="0" marB="0" anchor="ctr"/>
                </a:tc>
                <a:tc>
                  <a:txBody>
                    <a:bodyPr/>
                    <a:lstStyle/>
                    <a:p>
                      <a:pPr algn="ctr">
                        <a:spcAft>
                          <a:spcPts val="0"/>
                        </a:spcAft>
                      </a:pPr>
                      <a:r>
                        <a:rPr lang="zh-CN" sz="1800" kern="100">
                          <a:effectLst/>
                        </a:rPr>
                        <a:t>学分</a:t>
                      </a:r>
                      <a:endParaRPr lang="zh-CN" sz="1800" kern="100">
                        <a:effectLst/>
                        <a:latin typeface="Calibri"/>
                        <a:ea typeface="宋体"/>
                        <a:cs typeface="黑体"/>
                      </a:endParaRPr>
                    </a:p>
                  </a:txBody>
                  <a:tcPr marL="68580" marR="68580" marT="0" marB="0" anchor="ctr"/>
                </a:tc>
                <a:tc>
                  <a:txBody>
                    <a:bodyPr/>
                    <a:lstStyle/>
                    <a:p>
                      <a:pPr algn="ctr">
                        <a:spcAft>
                          <a:spcPts val="0"/>
                        </a:spcAft>
                      </a:pPr>
                      <a:r>
                        <a:rPr lang="zh-CN" sz="1800" kern="100">
                          <a:effectLst/>
                        </a:rPr>
                        <a:t>门数</a:t>
                      </a:r>
                      <a:endParaRPr lang="zh-CN" sz="1800" kern="100">
                        <a:effectLst/>
                        <a:latin typeface="Calibri"/>
                        <a:ea typeface="宋体"/>
                        <a:cs typeface="黑体"/>
                      </a:endParaRPr>
                    </a:p>
                  </a:txBody>
                  <a:tcPr marL="68580" marR="68580" marT="0" marB="0" anchor="ctr"/>
                </a:tc>
                <a:tc>
                  <a:txBody>
                    <a:bodyPr/>
                    <a:lstStyle/>
                    <a:p>
                      <a:pPr algn="ctr">
                        <a:spcAft>
                          <a:spcPts val="0"/>
                        </a:spcAft>
                      </a:pPr>
                      <a:r>
                        <a:rPr lang="zh-CN" sz="1800" kern="100">
                          <a:effectLst/>
                        </a:rPr>
                        <a:t>学时</a:t>
                      </a:r>
                      <a:endParaRPr lang="zh-CN" sz="1800" kern="100">
                        <a:effectLst/>
                        <a:latin typeface="Calibri"/>
                        <a:ea typeface="宋体"/>
                        <a:cs typeface="黑体"/>
                      </a:endParaRPr>
                    </a:p>
                  </a:txBody>
                  <a:tcPr marL="68580" marR="68580" marT="0" marB="0" anchor="ctr"/>
                </a:tc>
                <a:tc>
                  <a:txBody>
                    <a:bodyPr/>
                    <a:lstStyle/>
                    <a:p>
                      <a:pPr algn="ctr">
                        <a:spcAft>
                          <a:spcPts val="0"/>
                        </a:spcAft>
                      </a:pPr>
                      <a:r>
                        <a:rPr lang="zh-CN" sz="1800" kern="100">
                          <a:effectLst/>
                        </a:rPr>
                        <a:t>学分</a:t>
                      </a:r>
                      <a:endParaRPr lang="zh-CN" sz="1800" kern="100">
                        <a:effectLst/>
                        <a:latin typeface="Calibri"/>
                        <a:ea typeface="宋体"/>
                        <a:cs typeface="黑体"/>
                      </a:endParaRPr>
                    </a:p>
                  </a:txBody>
                  <a:tcPr marL="68580" marR="68580" marT="0" marB="0" anchor="ctr"/>
                </a:tc>
                <a:tc>
                  <a:txBody>
                    <a:bodyPr/>
                    <a:lstStyle/>
                    <a:p>
                      <a:pPr algn="ctr">
                        <a:spcAft>
                          <a:spcPts val="0"/>
                        </a:spcAft>
                      </a:pPr>
                      <a:r>
                        <a:rPr lang="zh-CN" sz="1800" kern="100">
                          <a:effectLst/>
                        </a:rPr>
                        <a:t>门数</a:t>
                      </a:r>
                      <a:endParaRPr lang="zh-CN" sz="1800" kern="100">
                        <a:effectLst/>
                        <a:latin typeface="Calibri"/>
                        <a:ea typeface="宋体"/>
                        <a:cs typeface="黑体"/>
                      </a:endParaRPr>
                    </a:p>
                  </a:txBody>
                  <a:tcPr marL="68580" marR="68580" marT="0" marB="0" anchor="ctr"/>
                </a:tc>
              </a:tr>
              <a:tr h="941462">
                <a:tc>
                  <a:txBody>
                    <a:bodyPr/>
                    <a:lstStyle/>
                    <a:p>
                      <a:pPr algn="ctr">
                        <a:spcAft>
                          <a:spcPts val="0"/>
                        </a:spcAft>
                      </a:pPr>
                      <a:r>
                        <a:rPr lang="en-US" sz="1800" kern="100">
                          <a:effectLst/>
                        </a:rPr>
                        <a:t> </a:t>
                      </a:r>
                      <a:endParaRPr lang="zh-CN" sz="1800" kern="100">
                        <a:effectLst/>
                        <a:latin typeface="Calibri"/>
                        <a:ea typeface="宋体"/>
                        <a:cs typeface="黑体"/>
                      </a:endParaRPr>
                    </a:p>
                  </a:txBody>
                  <a:tcPr marL="68580" marR="68580" marT="0" marB="0" anchor="ctr"/>
                </a:tc>
                <a:tc>
                  <a:txBody>
                    <a:bodyPr/>
                    <a:lstStyle/>
                    <a:p>
                      <a:pPr algn="ctr">
                        <a:spcAft>
                          <a:spcPts val="0"/>
                        </a:spcAft>
                      </a:pPr>
                      <a:r>
                        <a:rPr lang="en-US" sz="1800" kern="100">
                          <a:effectLst/>
                        </a:rPr>
                        <a:t> </a:t>
                      </a:r>
                      <a:endParaRPr lang="zh-CN" sz="1800" kern="100">
                        <a:effectLst/>
                      </a:endParaRPr>
                    </a:p>
                    <a:p>
                      <a:pPr algn="ctr">
                        <a:spcAft>
                          <a:spcPts val="0"/>
                        </a:spcAft>
                      </a:pPr>
                      <a:r>
                        <a:rPr lang="en-US" sz="1800" kern="100">
                          <a:effectLst/>
                        </a:rPr>
                        <a:t> </a:t>
                      </a:r>
                      <a:endParaRPr lang="zh-CN" sz="1800" kern="100">
                        <a:effectLst/>
                        <a:latin typeface="Calibri"/>
                        <a:ea typeface="宋体"/>
                        <a:cs typeface="黑体"/>
                      </a:endParaRPr>
                    </a:p>
                  </a:txBody>
                  <a:tcPr marL="68580" marR="68580" marT="0" marB="0" anchor="ctr"/>
                </a:tc>
                <a:tc>
                  <a:txBody>
                    <a:bodyPr/>
                    <a:lstStyle/>
                    <a:p>
                      <a:pPr algn="ctr">
                        <a:spcAft>
                          <a:spcPts val="0"/>
                        </a:spcAft>
                      </a:pPr>
                      <a:r>
                        <a:rPr lang="zh-CN" sz="1800" kern="100">
                          <a:effectLst/>
                        </a:rPr>
                        <a:t>下拉</a:t>
                      </a:r>
                    </a:p>
                    <a:p>
                      <a:pPr algn="ctr">
                        <a:spcAft>
                          <a:spcPts val="0"/>
                        </a:spcAft>
                      </a:pPr>
                      <a:r>
                        <a:rPr lang="zh-CN" sz="1800" kern="100">
                          <a:effectLst/>
                        </a:rPr>
                        <a:t>选择</a:t>
                      </a:r>
                      <a:endParaRPr lang="zh-CN" sz="1800" kern="100">
                        <a:effectLst/>
                        <a:latin typeface="Calibri"/>
                        <a:ea typeface="宋体"/>
                        <a:cs typeface="黑体"/>
                      </a:endParaRPr>
                    </a:p>
                  </a:txBody>
                  <a:tcPr marL="68580" marR="68580" marT="0" marB="0" anchor="ctr"/>
                </a:tc>
                <a:tc>
                  <a:txBody>
                    <a:bodyPr/>
                    <a:lstStyle/>
                    <a:p>
                      <a:pPr algn="ctr">
                        <a:spcAft>
                          <a:spcPts val="0"/>
                        </a:spcAft>
                      </a:pPr>
                      <a:r>
                        <a:rPr lang="en-US" sz="1800" kern="100">
                          <a:effectLst/>
                        </a:rPr>
                        <a:t> </a:t>
                      </a:r>
                      <a:endParaRPr lang="zh-CN" sz="1800" kern="100">
                        <a:effectLst/>
                      </a:endParaRPr>
                    </a:p>
                    <a:p>
                      <a:pPr algn="ctr">
                        <a:spcAft>
                          <a:spcPts val="0"/>
                        </a:spcAft>
                      </a:pPr>
                      <a:r>
                        <a:rPr lang="zh-CN" sz="1800" kern="100">
                          <a:effectLst/>
                        </a:rPr>
                        <a:t>下拉选择</a:t>
                      </a:r>
                    </a:p>
                    <a:p>
                      <a:pPr algn="ctr">
                        <a:spcAft>
                          <a:spcPts val="0"/>
                        </a:spcAft>
                      </a:pPr>
                      <a:r>
                        <a:rPr lang="en-US" sz="1800" kern="100">
                          <a:effectLst/>
                        </a:rPr>
                        <a:t> </a:t>
                      </a:r>
                      <a:endParaRPr lang="zh-CN" sz="1800" kern="100">
                        <a:effectLst/>
                        <a:latin typeface="Calibri"/>
                        <a:ea typeface="宋体"/>
                        <a:cs typeface="黑体"/>
                      </a:endParaRPr>
                    </a:p>
                  </a:txBody>
                  <a:tcPr marL="68580" marR="68580" marT="0" marB="0" anchor="ctr"/>
                </a:tc>
                <a:tc>
                  <a:txBody>
                    <a:bodyPr/>
                    <a:lstStyle/>
                    <a:p>
                      <a:pPr algn="ctr">
                        <a:spcAft>
                          <a:spcPts val="0"/>
                        </a:spcAft>
                      </a:pPr>
                      <a:r>
                        <a:rPr lang="en-US" sz="1800" kern="100">
                          <a:effectLst/>
                        </a:rPr>
                        <a:t> </a:t>
                      </a:r>
                      <a:endParaRPr lang="zh-CN" sz="1800" kern="100">
                        <a:effectLst/>
                        <a:latin typeface="Calibri"/>
                        <a:ea typeface="宋体"/>
                        <a:cs typeface="黑体"/>
                      </a:endParaRPr>
                    </a:p>
                  </a:txBody>
                  <a:tcPr marL="68580" marR="68580" marT="0" marB="0" anchor="ctr"/>
                </a:tc>
                <a:tc>
                  <a:txBody>
                    <a:bodyPr/>
                    <a:lstStyle/>
                    <a:p>
                      <a:pPr algn="ctr">
                        <a:spcAft>
                          <a:spcPts val="0"/>
                        </a:spcAft>
                      </a:pPr>
                      <a:r>
                        <a:rPr lang="en-US" sz="1800" kern="100">
                          <a:effectLst/>
                        </a:rPr>
                        <a:t> </a:t>
                      </a:r>
                      <a:endParaRPr lang="zh-CN" sz="1800" kern="100">
                        <a:effectLst/>
                        <a:latin typeface="Calibri"/>
                        <a:ea typeface="宋体"/>
                        <a:cs typeface="黑体"/>
                      </a:endParaRPr>
                    </a:p>
                  </a:txBody>
                  <a:tcPr marL="68580" marR="68580" marT="0" marB="0" anchor="ctr"/>
                </a:tc>
                <a:tc>
                  <a:txBody>
                    <a:bodyPr/>
                    <a:lstStyle/>
                    <a:p>
                      <a:pPr algn="ctr">
                        <a:spcAft>
                          <a:spcPts val="0"/>
                        </a:spcAft>
                      </a:pPr>
                      <a:r>
                        <a:rPr lang="en-US" sz="1800" kern="100">
                          <a:effectLst/>
                        </a:rPr>
                        <a:t> </a:t>
                      </a:r>
                      <a:endParaRPr lang="zh-CN" sz="1800" kern="100">
                        <a:effectLst/>
                        <a:latin typeface="Calibri"/>
                        <a:ea typeface="宋体"/>
                        <a:cs typeface="黑体"/>
                      </a:endParaRPr>
                    </a:p>
                  </a:txBody>
                  <a:tcPr marL="68580" marR="68580" marT="0" marB="0" anchor="ctr"/>
                </a:tc>
                <a:tc>
                  <a:txBody>
                    <a:bodyPr/>
                    <a:lstStyle/>
                    <a:p>
                      <a:pPr algn="ctr">
                        <a:spcAft>
                          <a:spcPts val="0"/>
                        </a:spcAft>
                      </a:pPr>
                      <a:r>
                        <a:rPr lang="en-US" sz="1800" kern="100">
                          <a:effectLst/>
                        </a:rPr>
                        <a:t> </a:t>
                      </a:r>
                      <a:endParaRPr lang="zh-CN" sz="1800" kern="100">
                        <a:effectLst/>
                        <a:latin typeface="Calibri"/>
                        <a:ea typeface="宋体"/>
                        <a:cs typeface="黑体"/>
                      </a:endParaRPr>
                    </a:p>
                  </a:txBody>
                  <a:tcPr marL="68580" marR="68580" marT="0" marB="0" anchor="ctr"/>
                </a:tc>
                <a:tc>
                  <a:txBody>
                    <a:bodyPr/>
                    <a:lstStyle/>
                    <a:p>
                      <a:pPr algn="ctr">
                        <a:spcAft>
                          <a:spcPts val="0"/>
                        </a:spcAft>
                      </a:pPr>
                      <a:r>
                        <a:rPr lang="en-US" sz="1800" kern="100">
                          <a:effectLst/>
                        </a:rPr>
                        <a:t> </a:t>
                      </a:r>
                      <a:endParaRPr lang="zh-CN" sz="1800" kern="100">
                        <a:effectLst/>
                        <a:latin typeface="Calibri"/>
                        <a:ea typeface="宋体"/>
                        <a:cs typeface="黑体"/>
                      </a:endParaRPr>
                    </a:p>
                  </a:txBody>
                  <a:tcPr marL="68580" marR="68580" marT="0" marB="0" anchor="ctr"/>
                </a:tc>
                <a:tc>
                  <a:txBody>
                    <a:bodyPr/>
                    <a:lstStyle/>
                    <a:p>
                      <a:pPr algn="ctr">
                        <a:spcAft>
                          <a:spcPts val="0"/>
                        </a:spcAft>
                      </a:pPr>
                      <a:r>
                        <a:rPr lang="en-US" sz="1800" kern="100">
                          <a:effectLst/>
                        </a:rPr>
                        <a:t> </a:t>
                      </a:r>
                      <a:endParaRPr lang="zh-CN" sz="1800" kern="100">
                        <a:effectLst/>
                        <a:latin typeface="Calibri"/>
                        <a:ea typeface="宋体"/>
                        <a:cs typeface="黑体"/>
                      </a:endParaRPr>
                    </a:p>
                  </a:txBody>
                  <a:tcPr marL="68580" marR="68580" marT="0" marB="0" anchor="ctr"/>
                </a:tc>
                <a:tc>
                  <a:txBody>
                    <a:bodyPr/>
                    <a:lstStyle/>
                    <a:p>
                      <a:pPr algn="ctr">
                        <a:spcAft>
                          <a:spcPts val="0"/>
                        </a:spcAft>
                      </a:pPr>
                      <a:r>
                        <a:rPr lang="en-US" sz="1800" kern="100">
                          <a:effectLst/>
                        </a:rPr>
                        <a:t> </a:t>
                      </a:r>
                      <a:endParaRPr lang="zh-CN" sz="1800" kern="100">
                        <a:effectLst/>
                        <a:latin typeface="Calibri"/>
                        <a:ea typeface="宋体"/>
                        <a:cs typeface="黑体"/>
                      </a:endParaRPr>
                    </a:p>
                  </a:txBody>
                  <a:tcPr marL="68580" marR="68580" marT="0" marB="0" anchor="ctr"/>
                </a:tc>
                <a:tc>
                  <a:txBody>
                    <a:bodyPr/>
                    <a:lstStyle/>
                    <a:p>
                      <a:pPr algn="ctr">
                        <a:spcAft>
                          <a:spcPts val="0"/>
                        </a:spcAft>
                      </a:pPr>
                      <a:r>
                        <a:rPr lang="en-US" sz="1800" kern="100">
                          <a:effectLst/>
                        </a:rPr>
                        <a:t> </a:t>
                      </a:r>
                      <a:endParaRPr lang="zh-CN" sz="1800" kern="100">
                        <a:effectLst/>
                        <a:latin typeface="Calibri"/>
                        <a:ea typeface="宋体"/>
                        <a:cs typeface="黑体"/>
                      </a:endParaRPr>
                    </a:p>
                  </a:txBody>
                  <a:tcPr marL="68580" marR="68580" marT="0" marB="0" anchor="ctr"/>
                </a:tc>
                <a:tc>
                  <a:txBody>
                    <a:bodyPr/>
                    <a:lstStyle/>
                    <a:p>
                      <a:pPr algn="ctr">
                        <a:spcAft>
                          <a:spcPts val="0"/>
                        </a:spcAft>
                      </a:pPr>
                      <a:r>
                        <a:rPr lang="en-US" sz="1800" kern="100">
                          <a:effectLst/>
                        </a:rPr>
                        <a:t> </a:t>
                      </a:r>
                      <a:endParaRPr lang="zh-CN" sz="1800" kern="100">
                        <a:effectLst/>
                        <a:latin typeface="Calibri"/>
                        <a:ea typeface="宋体"/>
                        <a:cs typeface="黑体"/>
                      </a:endParaRPr>
                    </a:p>
                  </a:txBody>
                  <a:tcPr marL="68580" marR="68580" marT="0" marB="0" anchor="ctr"/>
                </a:tc>
                <a:tc>
                  <a:txBody>
                    <a:bodyPr/>
                    <a:lstStyle/>
                    <a:p>
                      <a:pPr algn="ctr">
                        <a:spcAft>
                          <a:spcPts val="0"/>
                        </a:spcAft>
                      </a:pPr>
                      <a:r>
                        <a:rPr lang="en-US" sz="1800" kern="100">
                          <a:effectLst/>
                        </a:rPr>
                        <a:t> </a:t>
                      </a:r>
                      <a:endParaRPr lang="zh-CN" sz="1800" kern="100">
                        <a:effectLst/>
                        <a:latin typeface="Calibri"/>
                        <a:ea typeface="宋体"/>
                        <a:cs typeface="黑体"/>
                      </a:endParaRPr>
                    </a:p>
                  </a:txBody>
                  <a:tcPr marL="68580" marR="68580" marT="0" marB="0" anchor="ctr"/>
                </a:tc>
                <a:tc>
                  <a:txBody>
                    <a:bodyPr/>
                    <a:lstStyle/>
                    <a:p>
                      <a:pPr algn="ctr">
                        <a:spcAft>
                          <a:spcPts val="0"/>
                        </a:spcAft>
                      </a:pPr>
                      <a:r>
                        <a:rPr lang="en-US" sz="1800" kern="100">
                          <a:effectLst/>
                        </a:rPr>
                        <a:t> </a:t>
                      </a:r>
                      <a:endParaRPr lang="zh-CN" sz="1800" kern="100">
                        <a:effectLst/>
                        <a:latin typeface="Calibri"/>
                        <a:ea typeface="宋体"/>
                        <a:cs typeface="黑体"/>
                      </a:endParaRPr>
                    </a:p>
                  </a:txBody>
                  <a:tcPr marL="68580" marR="68580" marT="0" marB="0" anchor="ctr"/>
                </a:tc>
                <a:tc>
                  <a:txBody>
                    <a:bodyPr/>
                    <a:lstStyle/>
                    <a:p>
                      <a:pPr algn="ctr">
                        <a:spcAft>
                          <a:spcPts val="0"/>
                        </a:spcAft>
                      </a:pPr>
                      <a:r>
                        <a:rPr lang="en-US" sz="1800" kern="100">
                          <a:effectLst/>
                        </a:rPr>
                        <a:t> </a:t>
                      </a:r>
                      <a:endParaRPr lang="zh-CN" sz="1800" kern="100">
                        <a:effectLst/>
                        <a:latin typeface="Calibri"/>
                        <a:ea typeface="宋体"/>
                        <a:cs typeface="黑体"/>
                      </a:endParaRPr>
                    </a:p>
                  </a:txBody>
                  <a:tcPr marL="68580" marR="68580" marT="0" marB="0" anchor="ctr"/>
                </a:tc>
                <a:tc>
                  <a:txBody>
                    <a:bodyPr/>
                    <a:lstStyle/>
                    <a:p>
                      <a:pPr algn="ctr">
                        <a:spcAft>
                          <a:spcPts val="0"/>
                        </a:spcAft>
                      </a:pPr>
                      <a:r>
                        <a:rPr lang="en-US" sz="1800" kern="100">
                          <a:effectLst/>
                        </a:rPr>
                        <a:t> </a:t>
                      </a:r>
                      <a:endParaRPr lang="zh-CN" sz="1800" kern="100">
                        <a:effectLst/>
                        <a:latin typeface="Calibri"/>
                        <a:ea typeface="宋体"/>
                        <a:cs typeface="黑体"/>
                      </a:endParaRPr>
                    </a:p>
                  </a:txBody>
                  <a:tcPr marL="68580" marR="68580" marT="0" marB="0" anchor="ctr"/>
                </a:tc>
                <a:tc>
                  <a:txBody>
                    <a:bodyPr/>
                    <a:lstStyle/>
                    <a:p>
                      <a:pPr algn="ctr">
                        <a:spcAft>
                          <a:spcPts val="0"/>
                        </a:spcAft>
                      </a:pPr>
                      <a:r>
                        <a:rPr lang="en-US" sz="1800" kern="100">
                          <a:effectLst/>
                        </a:rPr>
                        <a:t> </a:t>
                      </a:r>
                      <a:endParaRPr lang="zh-CN" sz="1800" kern="100">
                        <a:effectLst/>
                        <a:latin typeface="Calibri"/>
                        <a:ea typeface="宋体"/>
                        <a:cs typeface="黑体"/>
                      </a:endParaRPr>
                    </a:p>
                  </a:txBody>
                  <a:tcPr marL="68580" marR="68580" marT="0" marB="0" anchor="ctr"/>
                </a:tc>
                <a:tc>
                  <a:txBody>
                    <a:bodyPr/>
                    <a:lstStyle/>
                    <a:p>
                      <a:pPr algn="ctr">
                        <a:spcAft>
                          <a:spcPts val="0"/>
                        </a:spcAft>
                      </a:pPr>
                      <a:r>
                        <a:rPr lang="en-US" sz="1800" kern="100">
                          <a:effectLst/>
                        </a:rPr>
                        <a:t> </a:t>
                      </a:r>
                      <a:endParaRPr lang="zh-CN" sz="1800" kern="100">
                        <a:effectLst/>
                        <a:latin typeface="Calibri"/>
                        <a:ea typeface="宋体"/>
                        <a:cs typeface="黑体"/>
                      </a:endParaRPr>
                    </a:p>
                  </a:txBody>
                  <a:tcPr marL="68580" marR="68580" marT="0" marB="0" anchor="ctr"/>
                </a:tc>
                <a:tc>
                  <a:txBody>
                    <a:bodyPr/>
                    <a:lstStyle/>
                    <a:p>
                      <a:pPr algn="ctr">
                        <a:spcAft>
                          <a:spcPts val="0"/>
                        </a:spcAft>
                      </a:pPr>
                      <a:r>
                        <a:rPr lang="en-US" sz="1800" kern="100">
                          <a:effectLst/>
                        </a:rPr>
                        <a:t> </a:t>
                      </a:r>
                      <a:endParaRPr lang="zh-CN" sz="1800" kern="100">
                        <a:effectLst/>
                        <a:latin typeface="Calibri"/>
                        <a:ea typeface="宋体"/>
                        <a:cs typeface="黑体"/>
                      </a:endParaRPr>
                    </a:p>
                  </a:txBody>
                  <a:tcPr marL="68580" marR="68580" marT="0" marB="0" anchor="ctr"/>
                </a:tc>
                <a:tc>
                  <a:txBody>
                    <a:bodyPr/>
                    <a:lstStyle/>
                    <a:p>
                      <a:pPr algn="ctr">
                        <a:spcAft>
                          <a:spcPts val="0"/>
                        </a:spcAft>
                      </a:pPr>
                      <a:r>
                        <a:rPr lang="en-US" sz="1800" kern="100">
                          <a:effectLst/>
                        </a:rPr>
                        <a:t> </a:t>
                      </a:r>
                      <a:endParaRPr lang="zh-CN" sz="1800" kern="100">
                        <a:effectLst/>
                        <a:latin typeface="Calibri"/>
                        <a:ea typeface="宋体"/>
                        <a:cs typeface="黑体"/>
                      </a:endParaRPr>
                    </a:p>
                  </a:txBody>
                  <a:tcPr marL="68580" marR="68580" marT="0" marB="0" anchor="ctr"/>
                </a:tc>
                <a:tc>
                  <a:txBody>
                    <a:bodyPr/>
                    <a:lstStyle/>
                    <a:p>
                      <a:pPr algn="ctr">
                        <a:spcAft>
                          <a:spcPts val="0"/>
                        </a:spcAft>
                      </a:pPr>
                      <a:r>
                        <a:rPr lang="en-US" sz="1800" kern="100">
                          <a:effectLst/>
                        </a:rPr>
                        <a:t> </a:t>
                      </a:r>
                      <a:endParaRPr lang="zh-CN" sz="1800" kern="100">
                        <a:effectLst/>
                        <a:latin typeface="Calibri"/>
                        <a:ea typeface="宋体"/>
                        <a:cs typeface="黑体"/>
                      </a:endParaRPr>
                    </a:p>
                  </a:txBody>
                  <a:tcPr marL="68580" marR="68580" marT="0" marB="0" anchor="ctr"/>
                </a:tc>
                <a:tc>
                  <a:txBody>
                    <a:bodyPr/>
                    <a:lstStyle/>
                    <a:p>
                      <a:pPr algn="ctr">
                        <a:spcAft>
                          <a:spcPts val="0"/>
                        </a:spcAft>
                      </a:pPr>
                      <a:r>
                        <a:rPr lang="en-US" sz="1800" kern="100" dirty="0">
                          <a:effectLst/>
                        </a:rPr>
                        <a:t> </a:t>
                      </a:r>
                      <a:endParaRPr lang="zh-CN" sz="1800" kern="100" dirty="0">
                        <a:effectLst/>
                        <a:latin typeface="Calibri"/>
                        <a:ea typeface="宋体"/>
                        <a:cs typeface="黑体"/>
                      </a:endParaRPr>
                    </a:p>
                  </a:txBody>
                  <a:tcPr marL="68580" marR="68580" marT="0" marB="0" anchor="ctr"/>
                </a:tc>
              </a:tr>
            </a:tbl>
          </a:graphicData>
        </a:graphic>
      </p:graphicFrame>
    </p:spTree>
    <p:extLst>
      <p:ext uri="{BB962C8B-B14F-4D97-AF65-F5344CB8AC3E}">
        <p14:creationId xmlns:p14="http://schemas.microsoft.com/office/powerpoint/2010/main" val="273042707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1305" y="180872"/>
            <a:ext cx="11177752" cy="707886"/>
          </a:xfrm>
          <a:prstGeom prst="rect">
            <a:avLst/>
          </a:prstGeom>
          <a:noFill/>
        </p:spPr>
        <p:txBody>
          <a:bodyPr wrap="square" lIns="91440" tIns="45720" rIns="91440" bIns="45720" rtlCol="0">
            <a:spAutoFit/>
          </a:bodyPr>
          <a:lstStyle/>
          <a:p>
            <a:r>
              <a:rPr lang="en-US" altLang="zh-CN" sz="4000" dirty="0" smtClean="0">
                <a:solidFill>
                  <a:srgbClr val="0033CC"/>
                </a:solidFill>
                <a:latin typeface="Times New Roman" panose="02020603050405020304" pitchFamily="18" charset="0"/>
                <a:ea typeface="仿宋" panose="02010609060101010101" pitchFamily="49" charset="-122"/>
              </a:rPr>
              <a:t>LC-11   </a:t>
            </a:r>
            <a:r>
              <a:rPr lang="zh-CN" altLang="en-US" sz="4000" dirty="0" smtClean="0">
                <a:solidFill>
                  <a:srgbClr val="0033CC"/>
                </a:solidFill>
                <a:latin typeface="Times New Roman" panose="02020603050405020304" pitchFamily="18" charset="0"/>
                <a:ea typeface="仿宋" panose="02010609060101010101" pitchFamily="49" charset="-122"/>
              </a:rPr>
              <a:t>临床医学</a:t>
            </a:r>
            <a:r>
              <a:rPr lang="zh-CN" altLang="en-US" sz="4000" dirty="0">
                <a:solidFill>
                  <a:srgbClr val="0033CC"/>
                </a:solidFill>
                <a:latin typeface="Times New Roman" panose="02020603050405020304" pitchFamily="18" charset="0"/>
                <a:ea typeface="仿宋" panose="02010609060101010101" pitchFamily="49" charset="-122"/>
              </a:rPr>
              <a:t>专业实习情况（学年）</a:t>
            </a:r>
          </a:p>
        </p:txBody>
      </p:sp>
      <p:sp>
        <p:nvSpPr>
          <p:cNvPr id="4" name="矩形 3"/>
          <p:cNvSpPr/>
          <p:nvPr/>
        </p:nvSpPr>
        <p:spPr>
          <a:xfrm>
            <a:off x="0" y="3964076"/>
            <a:ext cx="12192000" cy="2236574"/>
          </a:xfrm>
          <a:prstGeom prst="rect">
            <a:avLst/>
          </a:prstGeom>
        </p:spPr>
        <p:txBody>
          <a:bodyPr wrap="square" lIns="91440" tIns="45720" rIns="91440" bIns="45720">
            <a:spAutoFit/>
          </a:bodyPr>
          <a:lstStyle/>
          <a:p>
            <a:pPr marL="457189" indent="-457189" algn="just">
              <a:lnSpc>
                <a:spcPct val="150000"/>
              </a:lnSpc>
              <a:buFont typeface="Wingdings" panose="05000000000000000000" pitchFamily="2" charset="2"/>
              <a:buChar char="n"/>
              <a:defRPr/>
            </a:pPr>
            <a:r>
              <a:rPr lang="zh-CN" altLang="zh-CN" sz="2400" b="1" dirty="0" smtClean="0"/>
              <a:t>学制</a:t>
            </a:r>
            <a:r>
              <a:rPr lang="zh-CN" altLang="zh-CN" sz="2400" b="1" dirty="0"/>
              <a:t>：</a:t>
            </a:r>
            <a:r>
              <a:rPr lang="zh-CN" altLang="zh-CN" sz="2400" dirty="0"/>
              <a:t>五年制、六年制、八年制、</a:t>
            </a:r>
            <a:r>
              <a:rPr lang="en-US" altLang="zh-CN" sz="2400" dirty="0"/>
              <a:t>5+3</a:t>
            </a:r>
            <a:r>
              <a:rPr lang="zh-CN" altLang="zh-CN" sz="2400" dirty="0"/>
              <a:t>一体化</a:t>
            </a:r>
            <a:r>
              <a:rPr lang="zh-CN" altLang="en-US" sz="2400" dirty="0" smtClean="0"/>
              <a:t>；</a:t>
            </a:r>
            <a:r>
              <a:rPr lang="zh-CN" altLang="zh-CN" sz="2400" dirty="0"/>
              <a:t>（只填写本科生阶段的生产实习）</a:t>
            </a:r>
            <a:endParaRPr lang="en-US" altLang="zh-CN" sz="2400" dirty="0" smtClean="0"/>
          </a:p>
          <a:p>
            <a:pPr marL="457189" indent="-457189" algn="just">
              <a:lnSpc>
                <a:spcPct val="150000"/>
              </a:lnSpc>
              <a:buFont typeface="Wingdings" panose="05000000000000000000" pitchFamily="2" charset="2"/>
              <a:buChar char="n"/>
              <a:defRPr/>
            </a:pPr>
            <a:r>
              <a:rPr lang="zh-CN" altLang="zh-CN" sz="2400" b="1" dirty="0"/>
              <a:t>临床实习周数：</a:t>
            </a:r>
            <a:r>
              <a:rPr lang="zh-CN" altLang="zh-CN" sz="2400" dirty="0"/>
              <a:t>只需填写本科</a:t>
            </a:r>
            <a:r>
              <a:rPr lang="zh-CN" altLang="zh-CN" sz="2400" dirty="0" smtClean="0"/>
              <a:t>阶段</a:t>
            </a:r>
            <a:r>
              <a:rPr lang="zh-CN" altLang="en-US" sz="2400" dirty="0" smtClean="0"/>
              <a:t>；</a:t>
            </a:r>
            <a:endParaRPr lang="en-US" altLang="zh-CN" sz="2400" dirty="0" smtClean="0"/>
          </a:p>
          <a:p>
            <a:pPr marL="457189" indent="-457189" algn="just">
              <a:lnSpc>
                <a:spcPct val="150000"/>
              </a:lnSpc>
              <a:buFont typeface="Wingdings" panose="05000000000000000000" pitchFamily="2" charset="2"/>
              <a:buChar char="n"/>
              <a:defRPr/>
            </a:pPr>
            <a:r>
              <a:rPr lang="zh-CN" altLang="zh-CN" sz="2400" b="1" dirty="0"/>
              <a:t>实习科室：</a:t>
            </a:r>
            <a:r>
              <a:rPr lang="zh-CN" altLang="zh-CN" sz="2400" dirty="0"/>
              <a:t>内科实习、外科实习、妇产科实习、儿科实习、其他科室、社区</a:t>
            </a:r>
            <a:r>
              <a:rPr lang="zh-CN" altLang="zh-CN" sz="2400" dirty="0" smtClean="0"/>
              <a:t>实习</a:t>
            </a:r>
            <a:r>
              <a:rPr lang="zh-CN" altLang="en-US" sz="2400" dirty="0" smtClean="0"/>
              <a:t>；</a:t>
            </a:r>
            <a:endParaRPr lang="en-US" altLang="zh-CN" sz="2400" dirty="0" smtClean="0"/>
          </a:p>
          <a:p>
            <a:pPr marL="457189" indent="-457189" algn="just">
              <a:lnSpc>
                <a:spcPct val="150000"/>
              </a:lnSpc>
              <a:buFont typeface="Wingdings" panose="05000000000000000000" pitchFamily="2" charset="2"/>
              <a:buChar char="n"/>
              <a:defRPr/>
            </a:pPr>
            <a:r>
              <a:rPr lang="zh-CN" altLang="zh-CN" sz="2400" b="1" dirty="0"/>
              <a:t>实习性质：</a:t>
            </a:r>
            <a:r>
              <a:rPr lang="zh-CN" altLang="zh-CN" sz="2400" dirty="0"/>
              <a:t>指必修实习、三级学科科室选修、</a:t>
            </a:r>
            <a:r>
              <a:rPr lang="en-US" altLang="zh-CN" sz="2400" dirty="0"/>
              <a:t>48</a:t>
            </a:r>
            <a:r>
              <a:rPr lang="zh-CN" altLang="zh-CN" sz="2400" dirty="0"/>
              <a:t>周之外的科室</a:t>
            </a:r>
            <a:r>
              <a:rPr lang="zh-CN" altLang="zh-CN" sz="2400" dirty="0" smtClean="0"/>
              <a:t>选修</a:t>
            </a:r>
            <a:r>
              <a:rPr lang="zh-CN" altLang="en-US" sz="2400" dirty="0" smtClean="0"/>
              <a:t>。</a:t>
            </a:r>
            <a:endParaRPr lang="en-US" altLang="zh-CN" sz="2400" dirty="0" smtClean="0"/>
          </a:p>
        </p:txBody>
      </p:sp>
      <p:graphicFrame>
        <p:nvGraphicFramePr>
          <p:cNvPr id="3" name="表格 2"/>
          <p:cNvGraphicFramePr>
            <a:graphicFrameLocks noGrp="1"/>
          </p:cNvGraphicFramePr>
          <p:nvPr>
            <p:extLst>
              <p:ext uri="{D42A27DB-BD31-4B8C-83A1-F6EECF244321}">
                <p14:modId xmlns:p14="http://schemas.microsoft.com/office/powerpoint/2010/main" val="4170448250"/>
              </p:ext>
            </p:extLst>
          </p:nvPr>
        </p:nvGraphicFramePr>
        <p:xfrm>
          <a:off x="271305" y="888758"/>
          <a:ext cx="11847006" cy="2758794"/>
        </p:xfrm>
        <a:graphic>
          <a:graphicData uri="http://schemas.openxmlformats.org/drawingml/2006/table">
            <a:tbl>
              <a:tblPr firstRow="1" firstCol="1" bandRow="1">
                <a:tableStyleId>{5940675A-B579-460E-94D1-54222C63F5DA}</a:tableStyleId>
              </a:tblPr>
              <a:tblGrid>
                <a:gridCol w="2349324"/>
                <a:gridCol w="2348443"/>
                <a:gridCol w="1426501"/>
                <a:gridCol w="1573555"/>
                <a:gridCol w="1732055"/>
                <a:gridCol w="2417128"/>
              </a:tblGrid>
              <a:tr h="923860">
                <a:tc>
                  <a:txBody>
                    <a:bodyPr/>
                    <a:lstStyle/>
                    <a:p>
                      <a:pPr algn="ctr">
                        <a:spcAft>
                          <a:spcPts val="0"/>
                        </a:spcAft>
                      </a:pPr>
                      <a:r>
                        <a:rPr lang="zh-CN" sz="2000" kern="100" dirty="0">
                          <a:effectLst/>
                        </a:rPr>
                        <a:t>临床医学校内</a:t>
                      </a:r>
                    </a:p>
                    <a:p>
                      <a:pPr algn="ctr">
                        <a:spcAft>
                          <a:spcPts val="0"/>
                        </a:spcAft>
                      </a:pPr>
                      <a:r>
                        <a:rPr lang="zh-CN" sz="2000" kern="100" dirty="0">
                          <a:effectLst/>
                        </a:rPr>
                        <a:t>专业代码</a:t>
                      </a:r>
                      <a:endParaRPr lang="zh-CN" sz="2000" kern="100" dirty="0">
                        <a:effectLst/>
                        <a:latin typeface="Calibri"/>
                        <a:ea typeface="宋体"/>
                        <a:cs typeface="黑体"/>
                      </a:endParaRPr>
                    </a:p>
                  </a:txBody>
                  <a:tcPr marL="68580" marR="68580" marT="0" marB="0" anchor="ctr"/>
                </a:tc>
                <a:tc>
                  <a:txBody>
                    <a:bodyPr/>
                    <a:lstStyle/>
                    <a:p>
                      <a:pPr algn="ctr">
                        <a:spcAft>
                          <a:spcPts val="0"/>
                        </a:spcAft>
                      </a:pPr>
                      <a:r>
                        <a:rPr lang="zh-CN" sz="2000" kern="100">
                          <a:effectLst/>
                        </a:rPr>
                        <a:t>临床医学校内</a:t>
                      </a:r>
                    </a:p>
                    <a:p>
                      <a:pPr algn="ctr">
                        <a:spcAft>
                          <a:spcPts val="0"/>
                        </a:spcAft>
                      </a:pPr>
                      <a:r>
                        <a:rPr lang="zh-CN" sz="2000" kern="100">
                          <a:effectLst/>
                        </a:rPr>
                        <a:t>专业名称</a:t>
                      </a:r>
                      <a:endParaRPr lang="zh-CN" sz="2000" kern="100">
                        <a:effectLst/>
                        <a:latin typeface="Calibri"/>
                        <a:ea typeface="宋体"/>
                        <a:cs typeface="黑体"/>
                      </a:endParaRPr>
                    </a:p>
                  </a:txBody>
                  <a:tcPr marL="68580" marR="68580" marT="0" marB="0" anchor="ctr"/>
                </a:tc>
                <a:tc>
                  <a:txBody>
                    <a:bodyPr/>
                    <a:lstStyle/>
                    <a:p>
                      <a:pPr algn="ctr">
                        <a:spcAft>
                          <a:spcPts val="0"/>
                        </a:spcAft>
                      </a:pPr>
                      <a:r>
                        <a:rPr lang="zh-CN" sz="2000" kern="100">
                          <a:effectLst/>
                        </a:rPr>
                        <a:t>学制</a:t>
                      </a:r>
                      <a:endParaRPr lang="zh-CN" sz="2000" kern="100">
                        <a:effectLst/>
                        <a:latin typeface="Calibri"/>
                        <a:ea typeface="宋体"/>
                        <a:cs typeface="黑体"/>
                      </a:endParaRPr>
                    </a:p>
                  </a:txBody>
                  <a:tcPr marL="68580" marR="68580" marT="0" marB="0" anchor="ctr"/>
                </a:tc>
                <a:tc>
                  <a:txBody>
                    <a:bodyPr/>
                    <a:lstStyle/>
                    <a:p>
                      <a:pPr algn="ctr">
                        <a:spcAft>
                          <a:spcPts val="0"/>
                        </a:spcAft>
                      </a:pPr>
                      <a:r>
                        <a:rPr lang="zh-CN" sz="2000" kern="100">
                          <a:effectLst/>
                        </a:rPr>
                        <a:t>实习科室</a:t>
                      </a:r>
                      <a:endParaRPr lang="zh-CN" sz="2000" kern="100">
                        <a:effectLst/>
                        <a:latin typeface="Calibri"/>
                        <a:ea typeface="宋体"/>
                        <a:cs typeface="黑体"/>
                      </a:endParaRPr>
                    </a:p>
                  </a:txBody>
                  <a:tcPr marL="68580" marR="68580" marT="0" marB="0" anchor="ctr"/>
                </a:tc>
                <a:tc>
                  <a:txBody>
                    <a:bodyPr/>
                    <a:lstStyle/>
                    <a:p>
                      <a:pPr algn="ctr">
                        <a:spcAft>
                          <a:spcPts val="0"/>
                        </a:spcAft>
                      </a:pPr>
                      <a:r>
                        <a:rPr lang="zh-CN" sz="2000" kern="100">
                          <a:effectLst/>
                        </a:rPr>
                        <a:t>周数</a:t>
                      </a:r>
                      <a:endParaRPr lang="zh-CN" sz="2000" kern="100">
                        <a:effectLst/>
                        <a:latin typeface="Calibri"/>
                        <a:ea typeface="宋体"/>
                        <a:cs typeface="黑体"/>
                      </a:endParaRPr>
                    </a:p>
                  </a:txBody>
                  <a:tcPr marL="68580" marR="68580" marT="0" marB="0" anchor="ctr"/>
                </a:tc>
                <a:tc>
                  <a:txBody>
                    <a:bodyPr/>
                    <a:lstStyle/>
                    <a:p>
                      <a:pPr algn="ctr">
                        <a:spcAft>
                          <a:spcPts val="0"/>
                        </a:spcAft>
                      </a:pPr>
                      <a:r>
                        <a:rPr lang="zh-CN" sz="2000" kern="100">
                          <a:effectLst/>
                        </a:rPr>
                        <a:t>实习性质</a:t>
                      </a:r>
                      <a:endParaRPr lang="zh-CN" sz="2000" kern="100">
                        <a:effectLst/>
                        <a:latin typeface="Calibri"/>
                        <a:ea typeface="宋体"/>
                        <a:cs typeface="黑体"/>
                      </a:endParaRPr>
                    </a:p>
                  </a:txBody>
                  <a:tcPr marL="68580" marR="68580" marT="0" marB="0" anchor="ctr"/>
                </a:tc>
              </a:tr>
              <a:tr h="1834934">
                <a:tc>
                  <a:txBody>
                    <a:bodyPr/>
                    <a:lstStyle/>
                    <a:p>
                      <a:pPr algn="ctr">
                        <a:spcAft>
                          <a:spcPts val="0"/>
                        </a:spcAft>
                      </a:pPr>
                      <a:r>
                        <a:rPr lang="en-US" sz="2000" kern="100">
                          <a:effectLst/>
                        </a:rPr>
                        <a:t> </a:t>
                      </a:r>
                      <a:endParaRPr lang="zh-CN" sz="2000" kern="100">
                        <a:effectLst/>
                        <a:latin typeface="Calibri"/>
                        <a:ea typeface="宋体"/>
                        <a:cs typeface="黑体"/>
                      </a:endParaRPr>
                    </a:p>
                  </a:txBody>
                  <a:tcPr marL="68580" marR="68580" marT="0" marB="0" anchor="ctr"/>
                </a:tc>
                <a:tc>
                  <a:txBody>
                    <a:bodyPr/>
                    <a:lstStyle/>
                    <a:p>
                      <a:pPr algn="ctr">
                        <a:spcAft>
                          <a:spcPts val="0"/>
                        </a:spcAft>
                      </a:pPr>
                      <a:r>
                        <a:rPr lang="en-US" sz="2000" kern="100">
                          <a:effectLst/>
                        </a:rPr>
                        <a:t> </a:t>
                      </a:r>
                      <a:endParaRPr lang="zh-CN" sz="2000" kern="100">
                        <a:effectLst/>
                        <a:latin typeface="Calibri"/>
                        <a:ea typeface="宋体"/>
                        <a:cs typeface="黑体"/>
                      </a:endParaRPr>
                    </a:p>
                  </a:txBody>
                  <a:tcPr marL="68580" marR="68580" marT="0" marB="0" anchor="ctr"/>
                </a:tc>
                <a:tc>
                  <a:txBody>
                    <a:bodyPr/>
                    <a:lstStyle/>
                    <a:p>
                      <a:pPr algn="ctr">
                        <a:spcAft>
                          <a:spcPts val="0"/>
                        </a:spcAft>
                      </a:pPr>
                      <a:r>
                        <a:rPr lang="zh-CN" sz="2000" kern="100">
                          <a:effectLst/>
                        </a:rPr>
                        <a:t>下拉选择</a:t>
                      </a:r>
                      <a:endParaRPr lang="zh-CN" sz="2000" kern="100">
                        <a:effectLst/>
                        <a:latin typeface="Calibri"/>
                        <a:ea typeface="宋体"/>
                        <a:cs typeface="黑体"/>
                      </a:endParaRPr>
                    </a:p>
                  </a:txBody>
                  <a:tcPr marL="68580" marR="68580" marT="0" marB="0" anchor="ctr"/>
                </a:tc>
                <a:tc>
                  <a:txBody>
                    <a:bodyPr/>
                    <a:lstStyle/>
                    <a:p>
                      <a:pPr algn="ctr">
                        <a:spcAft>
                          <a:spcPts val="0"/>
                        </a:spcAft>
                      </a:pPr>
                      <a:r>
                        <a:rPr lang="zh-CN" sz="2000" kern="100">
                          <a:effectLst/>
                        </a:rPr>
                        <a:t>下拉选择</a:t>
                      </a:r>
                      <a:endParaRPr lang="zh-CN" sz="2000" kern="100">
                        <a:effectLst/>
                        <a:latin typeface="Calibri"/>
                        <a:ea typeface="宋体"/>
                        <a:cs typeface="黑体"/>
                      </a:endParaRPr>
                    </a:p>
                  </a:txBody>
                  <a:tcPr marL="68580" marR="68580" marT="0" marB="0" anchor="ctr"/>
                </a:tc>
                <a:tc>
                  <a:txBody>
                    <a:bodyPr/>
                    <a:lstStyle/>
                    <a:p>
                      <a:pPr algn="ctr">
                        <a:spcAft>
                          <a:spcPts val="0"/>
                        </a:spcAft>
                      </a:pPr>
                      <a:r>
                        <a:rPr lang="en-US" sz="2000" kern="100">
                          <a:effectLst/>
                        </a:rPr>
                        <a:t> </a:t>
                      </a:r>
                      <a:endParaRPr lang="zh-CN" sz="2000" kern="100">
                        <a:effectLst/>
                        <a:latin typeface="Calibri"/>
                        <a:ea typeface="宋体"/>
                        <a:cs typeface="黑体"/>
                      </a:endParaRPr>
                    </a:p>
                  </a:txBody>
                  <a:tcPr marL="68580" marR="68580" marT="0" marB="0" anchor="ctr"/>
                </a:tc>
                <a:tc>
                  <a:txBody>
                    <a:bodyPr/>
                    <a:lstStyle/>
                    <a:p>
                      <a:pPr algn="ctr">
                        <a:spcAft>
                          <a:spcPts val="0"/>
                        </a:spcAft>
                      </a:pPr>
                      <a:r>
                        <a:rPr lang="zh-CN" sz="2000" kern="100" dirty="0">
                          <a:effectLst/>
                        </a:rPr>
                        <a:t>下拉选择</a:t>
                      </a:r>
                      <a:endParaRPr lang="zh-CN" sz="2000" kern="100" dirty="0">
                        <a:effectLst/>
                        <a:latin typeface="Calibri"/>
                        <a:ea typeface="宋体"/>
                        <a:cs typeface="黑体"/>
                      </a:endParaRPr>
                    </a:p>
                  </a:txBody>
                  <a:tcPr marL="68580" marR="68580" marT="0" marB="0" anchor="ctr"/>
                </a:tc>
              </a:tr>
            </a:tbl>
          </a:graphicData>
        </a:graphic>
      </p:graphicFrame>
    </p:spTree>
    <p:extLst>
      <p:ext uri="{BB962C8B-B14F-4D97-AF65-F5344CB8AC3E}">
        <p14:creationId xmlns:p14="http://schemas.microsoft.com/office/powerpoint/2010/main" val="376753455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
            <a:ext cx="11177752" cy="748988"/>
          </a:xfrm>
          <a:prstGeom prst="rect">
            <a:avLst/>
          </a:prstGeom>
          <a:noFill/>
        </p:spPr>
        <p:txBody>
          <a:bodyPr wrap="square" lIns="91440" tIns="45720" rIns="91440" bIns="45720" rtlCol="0">
            <a:spAutoFit/>
          </a:bodyPr>
          <a:lstStyle/>
          <a:p>
            <a:r>
              <a:rPr lang="en-US" altLang="zh-CN" sz="4267" dirty="0">
                <a:solidFill>
                  <a:srgbClr val="0033CC"/>
                </a:solidFill>
                <a:latin typeface="Times New Roman" panose="02020603050405020304" pitchFamily="18" charset="0"/>
                <a:ea typeface="仿宋" panose="02010609060101010101" pitchFamily="49" charset="-122"/>
              </a:rPr>
              <a:t>GK-1 </a:t>
            </a:r>
            <a:r>
              <a:rPr lang="zh-CN" altLang="en-US" sz="4267" dirty="0">
                <a:solidFill>
                  <a:srgbClr val="0033CC"/>
                </a:solidFill>
                <a:latin typeface="Times New Roman" panose="02020603050405020304" pitchFamily="18" charset="0"/>
                <a:ea typeface="仿宋" panose="02010609060101010101" pitchFamily="49" charset="-122"/>
              </a:rPr>
              <a:t>工科类专业毕业设计</a:t>
            </a:r>
            <a:r>
              <a:rPr lang="en-US" altLang="en-US" sz="4267" dirty="0">
                <a:solidFill>
                  <a:srgbClr val="0033CC"/>
                </a:solidFill>
                <a:latin typeface="Times New Roman" panose="02020603050405020304" pitchFamily="18" charset="0"/>
                <a:ea typeface="仿宋" panose="02010609060101010101" pitchFamily="49" charset="-122"/>
              </a:rPr>
              <a:t>/</a:t>
            </a:r>
            <a:r>
              <a:rPr lang="zh-CN" altLang="en-US" sz="4267" dirty="0">
                <a:solidFill>
                  <a:srgbClr val="0033CC"/>
                </a:solidFill>
                <a:latin typeface="Times New Roman" panose="02020603050405020304" pitchFamily="18" charset="0"/>
                <a:ea typeface="仿宋" panose="02010609060101010101" pitchFamily="49" charset="-122"/>
              </a:rPr>
              <a:t>论文情况（学年）</a:t>
            </a:r>
          </a:p>
        </p:txBody>
      </p:sp>
      <p:sp>
        <p:nvSpPr>
          <p:cNvPr id="9" name="矩形 8"/>
          <p:cNvSpPr/>
          <p:nvPr/>
        </p:nvSpPr>
        <p:spPr>
          <a:xfrm>
            <a:off x="761963" y="3714752"/>
            <a:ext cx="10657491" cy="3416320"/>
          </a:xfrm>
          <a:prstGeom prst="rect">
            <a:avLst/>
          </a:prstGeom>
        </p:spPr>
        <p:txBody>
          <a:bodyPr wrap="square" lIns="91440" tIns="45720" rIns="91440" bIns="45720">
            <a:spAutoFit/>
          </a:bodyPr>
          <a:lstStyle/>
          <a:p>
            <a:pPr marL="457189" indent="-457189" algn="just">
              <a:lnSpc>
                <a:spcPct val="150000"/>
              </a:lnSpc>
              <a:buFont typeface="Wingdings" panose="05000000000000000000" pitchFamily="2" charset="2"/>
              <a:buChar char="n"/>
              <a:defRPr/>
            </a:pPr>
            <a:r>
              <a:rPr lang="zh-CN" altLang="en-US" sz="2400" dirty="0">
                <a:latin typeface="Times New Roman" panose="02020603050405020304" pitchFamily="18" charset="0"/>
                <a:ea typeface="仿宋" panose="02010609060101010101" pitchFamily="49" charset="-122"/>
              </a:rPr>
              <a:t>凡是高校开设有工科类专业，均需填报</a:t>
            </a:r>
            <a:r>
              <a:rPr lang="en-US" altLang="zh-CN" sz="2400" dirty="0">
                <a:latin typeface="Times New Roman" panose="02020603050405020304" pitchFamily="18" charset="0"/>
                <a:ea typeface="仿宋" panose="02010609060101010101" pitchFamily="49" charset="-122"/>
              </a:rPr>
              <a:t>GK1-4</a:t>
            </a:r>
            <a:r>
              <a:rPr lang="zh-CN" altLang="en-US" sz="2400" dirty="0">
                <a:latin typeface="Times New Roman" panose="02020603050405020304" pitchFamily="18" charset="0"/>
                <a:ea typeface="仿宋" panose="02010609060101010101" pitchFamily="49" charset="-122"/>
              </a:rPr>
              <a:t>。</a:t>
            </a:r>
            <a:endParaRPr lang="en-US" altLang="zh-CN" sz="2400" dirty="0">
              <a:latin typeface="Times New Roman" panose="02020603050405020304" pitchFamily="18" charset="0"/>
              <a:ea typeface="仿宋" panose="02010609060101010101" pitchFamily="49" charset="-122"/>
            </a:endParaRPr>
          </a:p>
          <a:p>
            <a:pPr marL="457189" indent="-457189" algn="just">
              <a:lnSpc>
                <a:spcPct val="150000"/>
              </a:lnSpc>
              <a:buFont typeface="Wingdings" panose="05000000000000000000" pitchFamily="2" charset="2"/>
              <a:buChar char="n"/>
              <a:defRPr/>
            </a:pPr>
            <a:endParaRPr lang="en-US" altLang="zh-CN" sz="2400" dirty="0">
              <a:latin typeface="Times New Roman" panose="02020603050405020304" pitchFamily="18" charset="0"/>
              <a:ea typeface="仿宋" panose="02010609060101010101" pitchFamily="49" charset="-122"/>
            </a:endParaRPr>
          </a:p>
          <a:p>
            <a:pPr marL="457189" indent="-457189" algn="just">
              <a:lnSpc>
                <a:spcPct val="150000"/>
              </a:lnSpc>
              <a:buFont typeface="Wingdings" panose="05000000000000000000" pitchFamily="2" charset="2"/>
              <a:buChar char="n"/>
              <a:defRPr/>
            </a:pPr>
            <a:r>
              <a:rPr lang="zh-CN" altLang="en-US" sz="2400" dirty="0">
                <a:latin typeface="Times New Roman" panose="02020603050405020304" pitchFamily="18" charset="0"/>
                <a:ea typeface="仿宋" panose="02010609060101010101" pitchFamily="49" charset="-122"/>
              </a:rPr>
              <a:t>指导教师只需填报一位即可。如填报无工号的校外教师，可用</a:t>
            </a:r>
            <a:r>
              <a:rPr lang="en-US" altLang="zh-CN" sz="2400" dirty="0">
                <a:latin typeface="Times New Roman" panose="02020603050405020304" pitchFamily="18" charset="0"/>
                <a:ea typeface="仿宋" panose="02010609060101010101" pitchFamily="49" charset="-122"/>
              </a:rPr>
              <a:t>000000</a:t>
            </a:r>
            <a:r>
              <a:rPr lang="zh-CN" altLang="en-US" sz="2400" dirty="0">
                <a:latin typeface="Times New Roman" panose="02020603050405020304" pitchFamily="18" charset="0"/>
                <a:ea typeface="仿宋" panose="02010609060101010101" pitchFamily="49" charset="-122"/>
              </a:rPr>
              <a:t>作为工号。</a:t>
            </a:r>
            <a:endParaRPr lang="en-US" altLang="zh-CN" sz="2400" dirty="0">
              <a:latin typeface="Times New Roman" panose="02020603050405020304" pitchFamily="18" charset="0"/>
              <a:ea typeface="仿宋" panose="02010609060101010101" pitchFamily="49" charset="-122"/>
            </a:endParaRPr>
          </a:p>
          <a:p>
            <a:pPr marL="457189" indent="-457189" algn="just">
              <a:lnSpc>
                <a:spcPct val="150000"/>
              </a:lnSpc>
              <a:buFont typeface="Wingdings" panose="05000000000000000000" pitchFamily="2" charset="2"/>
              <a:buChar char="n"/>
              <a:defRPr/>
            </a:pPr>
            <a:endParaRPr lang="en-US" altLang="zh-CN" sz="2400" dirty="0" bmk="_Toc392188109">
              <a:latin typeface="Times New Roman" panose="02020603050405020304" pitchFamily="18" charset="0"/>
              <a:ea typeface="仿宋" panose="02010609060101010101" pitchFamily="49" charset="-122"/>
              <a:cs typeface="楷体" panose="02010609060101010101" pitchFamily="49" charset="-122"/>
            </a:endParaRPr>
          </a:p>
          <a:p>
            <a:pPr marL="457189" indent="-457189" algn="just">
              <a:lnSpc>
                <a:spcPct val="150000"/>
              </a:lnSpc>
              <a:buFont typeface="Wingdings" panose="05000000000000000000" pitchFamily="2" charset="2"/>
              <a:buChar char="n"/>
              <a:defRPr/>
            </a:pPr>
            <a:endParaRPr lang="en-US" altLang="zh-CN" sz="2400" dirty="0" bmk="_Toc392188109">
              <a:latin typeface="Times New Roman" panose="02020603050405020304" pitchFamily="18" charset="0"/>
              <a:ea typeface="仿宋" panose="02010609060101010101" pitchFamily="49" charset="-122"/>
              <a:cs typeface="楷体" panose="02010609060101010101" pitchFamily="49" charset="-122"/>
            </a:endParaRPr>
          </a:p>
        </p:txBody>
      </p:sp>
      <p:graphicFrame>
        <p:nvGraphicFramePr>
          <p:cNvPr id="6" name="表格 5"/>
          <p:cNvGraphicFramePr>
            <a:graphicFrameLocks noGrp="1"/>
          </p:cNvGraphicFramePr>
          <p:nvPr>
            <p:extLst>
              <p:ext uri="{D42A27DB-BD31-4B8C-83A1-F6EECF244321}">
                <p14:modId xmlns:p14="http://schemas.microsoft.com/office/powerpoint/2010/main" val="1727631412"/>
              </p:ext>
            </p:extLst>
          </p:nvPr>
        </p:nvGraphicFramePr>
        <p:xfrm>
          <a:off x="698735" y="1064596"/>
          <a:ext cx="9591675" cy="1924264"/>
        </p:xfrm>
        <a:graphic>
          <a:graphicData uri="http://schemas.openxmlformats.org/drawingml/2006/table">
            <a:tbl>
              <a:tblPr/>
              <a:tblGrid>
                <a:gridCol w="1476813">
                  <a:extLst>
                    <a:ext uri="{9D8B030D-6E8A-4147-A177-3AD203B41FA5}">
                      <a16:colId xmlns:a16="http://schemas.microsoft.com/office/drawing/2014/main" xmlns="" val="20000"/>
                    </a:ext>
                  </a:extLst>
                </a:gridCol>
                <a:gridCol w="1317353">
                  <a:extLst>
                    <a:ext uri="{9D8B030D-6E8A-4147-A177-3AD203B41FA5}">
                      <a16:colId xmlns:a16="http://schemas.microsoft.com/office/drawing/2014/main" xmlns="" val="20001"/>
                    </a:ext>
                  </a:extLst>
                </a:gridCol>
                <a:gridCol w="2177158">
                  <a:extLst>
                    <a:ext uri="{9D8B030D-6E8A-4147-A177-3AD203B41FA5}">
                      <a16:colId xmlns:a16="http://schemas.microsoft.com/office/drawing/2014/main" xmlns="" val="20002"/>
                    </a:ext>
                  </a:extLst>
                </a:gridCol>
                <a:gridCol w="1702783">
                  <a:extLst>
                    <a:ext uri="{9D8B030D-6E8A-4147-A177-3AD203B41FA5}">
                      <a16:colId xmlns:a16="http://schemas.microsoft.com/office/drawing/2014/main" xmlns="" val="20003"/>
                    </a:ext>
                  </a:extLst>
                </a:gridCol>
                <a:gridCol w="1545726">
                  <a:extLst>
                    <a:ext uri="{9D8B030D-6E8A-4147-A177-3AD203B41FA5}">
                      <a16:colId xmlns:a16="http://schemas.microsoft.com/office/drawing/2014/main" xmlns="" val="20004"/>
                    </a:ext>
                  </a:extLst>
                </a:gridCol>
                <a:gridCol w="1371842">
                  <a:extLst>
                    <a:ext uri="{9D8B030D-6E8A-4147-A177-3AD203B41FA5}">
                      <a16:colId xmlns:a16="http://schemas.microsoft.com/office/drawing/2014/main" xmlns="" val="20005"/>
                    </a:ext>
                  </a:extLst>
                </a:gridCol>
              </a:tblGrid>
              <a:tr h="872587">
                <a:tc>
                  <a:txBody>
                    <a:bodyPr/>
                    <a:lstStyle/>
                    <a:p>
                      <a:pPr algn="ctr">
                        <a:spcAft>
                          <a:spcPts val="0"/>
                        </a:spcAft>
                      </a:pPr>
                      <a:r>
                        <a:rPr lang="zh-CN" sz="1600" b="1" kern="100" dirty="0">
                          <a:solidFill>
                            <a:srgbClr val="000000"/>
                          </a:solidFill>
                          <a:latin typeface="Times New Roman" panose="02020603050405020304" pitchFamily="18" charset="0"/>
                          <a:ea typeface="仿宋" panose="02010609060101010101" pitchFamily="49" charset="-122"/>
                          <a:cs typeface="Times New Roman"/>
                        </a:rPr>
                        <a:t>学号</a:t>
                      </a:r>
                      <a:endParaRPr lang="zh-CN" sz="1600" kern="100" dirty="0">
                        <a:latin typeface="Times New Roman" panose="02020603050405020304" pitchFamily="18" charset="0"/>
                        <a:ea typeface="仿宋" panose="02010609060101010101" pitchFamily="49" charset="-122"/>
                        <a:cs typeface="黑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dirty="0">
                          <a:solidFill>
                            <a:srgbClr val="000000"/>
                          </a:solidFill>
                          <a:latin typeface="Times New Roman" panose="02020603050405020304" pitchFamily="18" charset="0"/>
                          <a:ea typeface="仿宋" panose="02010609060101010101" pitchFamily="49" charset="-122"/>
                          <a:cs typeface="Times New Roman"/>
                        </a:rPr>
                        <a:t>学生姓名</a:t>
                      </a:r>
                      <a:endParaRPr lang="zh-CN" sz="1600" kern="100" dirty="0">
                        <a:latin typeface="Times New Roman" panose="02020603050405020304" pitchFamily="18" charset="0"/>
                        <a:ea typeface="仿宋" panose="02010609060101010101" pitchFamily="49" charset="-122"/>
                        <a:cs typeface="黑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dirty="0">
                          <a:solidFill>
                            <a:srgbClr val="000000"/>
                          </a:solidFill>
                          <a:latin typeface="Times New Roman" panose="02020603050405020304" pitchFamily="18" charset="0"/>
                          <a:ea typeface="仿宋" panose="02010609060101010101" pitchFamily="49" charset="-122"/>
                          <a:cs typeface="Times New Roman"/>
                        </a:rPr>
                        <a:t>毕业设计</a:t>
                      </a:r>
                      <a:r>
                        <a:rPr lang="en-US" sz="1600" b="1" kern="100" dirty="0">
                          <a:solidFill>
                            <a:srgbClr val="000000"/>
                          </a:solidFill>
                          <a:latin typeface="Times New Roman" panose="02020603050405020304" pitchFamily="18" charset="0"/>
                          <a:ea typeface="仿宋" panose="02010609060101010101" pitchFamily="49" charset="-122"/>
                          <a:cs typeface="黑体"/>
                        </a:rPr>
                        <a:t>/</a:t>
                      </a:r>
                      <a:r>
                        <a:rPr lang="zh-CN" sz="1600" b="1" kern="100" dirty="0">
                          <a:solidFill>
                            <a:srgbClr val="000000"/>
                          </a:solidFill>
                          <a:latin typeface="Times New Roman" panose="02020603050405020304" pitchFamily="18" charset="0"/>
                          <a:ea typeface="仿宋" panose="02010609060101010101" pitchFamily="49" charset="-122"/>
                          <a:cs typeface="Times New Roman"/>
                        </a:rPr>
                        <a:t>论文题目</a:t>
                      </a:r>
                      <a:endParaRPr lang="zh-CN" sz="1600" kern="100" dirty="0">
                        <a:latin typeface="Times New Roman" panose="02020603050405020304" pitchFamily="18" charset="0"/>
                        <a:ea typeface="仿宋" panose="02010609060101010101" pitchFamily="49" charset="-122"/>
                        <a:cs typeface="黑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solidFill>
                            <a:srgbClr val="000000"/>
                          </a:solidFill>
                          <a:latin typeface="Times New Roman" panose="02020603050405020304" pitchFamily="18" charset="0"/>
                          <a:ea typeface="仿宋" panose="02010609060101010101" pitchFamily="49" charset="-122"/>
                          <a:cs typeface="Times New Roman"/>
                        </a:rPr>
                        <a:t>毕业设计</a:t>
                      </a:r>
                      <a:r>
                        <a:rPr lang="en-US" sz="1600" b="1" kern="100">
                          <a:solidFill>
                            <a:srgbClr val="000000"/>
                          </a:solidFill>
                          <a:latin typeface="Times New Roman" panose="02020603050405020304" pitchFamily="18" charset="0"/>
                          <a:ea typeface="仿宋" panose="02010609060101010101" pitchFamily="49" charset="-122"/>
                          <a:cs typeface="黑体"/>
                        </a:rPr>
                        <a:t>/</a:t>
                      </a:r>
                      <a:r>
                        <a:rPr lang="zh-CN" sz="1600" b="1" kern="100">
                          <a:solidFill>
                            <a:srgbClr val="000000"/>
                          </a:solidFill>
                          <a:latin typeface="Times New Roman" panose="02020603050405020304" pitchFamily="18" charset="0"/>
                          <a:ea typeface="仿宋" panose="02010609060101010101" pitchFamily="49" charset="-122"/>
                          <a:cs typeface="Times New Roman"/>
                        </a:rPr>
                        <a:t>论文类别</a:t>
                      </a:r>
                      <a:endParaRPr lang="zh-CN" sz="1600" kern="100">
                        <a:latin typeface="Times New Roman" panose="02020603050405020304" pitchFamily="18" charset="0"/>
                        <a:ea typeface="仿宋" panose="02010609060101010101" pitchFamily="49" charset="-122"/>
                        <a:cs typeface="黑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solidFill>
                            <a:srgbClr val="000000"/>
                          </a:solidFill>
                          <a:latin typeface="Times New Roman" panose="02020603050405020304" pitchFamily="18" charset="0"/>
                          <a:ea typeface="仿宋" panose="02010609060101010101" pitchFamily="49" charset="-122"/>
                          <a:cs typeface="Times New Roman"/>
                        </a:rPr>
                        <a:t>指导教师姓名</a:t>
                      </a:r>
                      <a:endParaRPr lang="zh-CN" sz="1600" kern="100">
                        <a:latin typeface="Times New Roman" panose="02020603050405020304" pitchFamily="18" charset="0"/>
                        <a:ea typeface="仿宋" panose="02010609060101010101" pitchFamily="49" charset="-122"/>
                        <a:cs typeface="黑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solidFill>
                            <a:srgbClr val="000000"/>
                          </a:solidFill>
                          <a:latin typeface="Times New Roman" panose="02020603050405020304" pitchFamily="18" charset="0"/>
                          <a:ea typeface="仿宋" panose="02010609060101010101" pitchFamily="49" charset="-122"/>
                          <a:cs typeface="Times New Roman"/>
                        </a:rPr>
                        <a:t>工号</a:t>
                      </a:r>
                      <a:endParaRPr lang="zh-CN" sz="1600" kern="100">
                        <a:latin typeface="Times New Roman" panose="02020603050405020304" pitchFamily="18" charset="0"/>
                        <a:ea typeface="仿宋" panose="02010609060101010101" pitchFamily="49" charset="-122"/>
                        <a:cs typeface="黑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051677">
                <a:tc>
                  <a:txBody>
                    <a:bodyPr/>
                    <a:lstStyle/>
                    <a:p>
                      <a:pPr algn="ctr">
                        <a:spcAft>
                          <a:spcPts val="0"/>
                        </a:spcAft>
                      </a:pPr>
                      <a:endParaRPr lang="en-US" sz="1600" kern="100">
                        <a:solidFill>
                          <a:srgbClr val="000000"/>
                        </a:solidFill>
                        <a:latin typeface="Times New Roman" panose="02020603050405020304" pitchFamily="18" charset="0"/>
                        <a:ea typeface="仿宋" panose="02010609060101010101" pitchFamily="49" charset="-122"/>
                        <a:cs typeface="黑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endParaRPr lang="en-US" sz="1600" kern="100">
                        <a:solidFill>
                          <a:srgbClr val="000000"/>
                        </a:solidFill>
                        <a:latin typeface="Times New Roman" panose="02020603050405020304" pitchFamily="18" charset="0"/>
                        <a:ea typeface="仿宋" panose="02010609060101010101" pitchFamily="49" charset="-122"/>
                        <a:cs typeface="黑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endParaRPr lang="en-US" sz="1600" kern="100" dirty="0">
                        <a:solidFill>
                          <a:srgbClr val="000000"/>
                        </a:solidFill>
                        <a:latin typeface="Times New Roman" panose="02020603050405020304" pitchFamily="18" charset="0"/>
                        <a:ea typeface="仿宋" panose="02010609060101010101" pitchFamily="49" charset="-122"/>
                        <a:cs typeface="黑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dirty="0">
                          <a:solidFill>
                            <a:srgbClr val="000000"/>
                          </a:solidFill>
                          <a:latin typeface="Times New Roman" panose="02020603050405020304" pitchFamily="18" charset="0"/>
                          <a:ea typeface="仿宋" panose="02010609060101010101" pitchFamily="49" charset="-122"/>
                          <a:cs typeface="Times New Roman"/>
                        </a:rPr>
                        <a:t>下拉选择</a:t>
                      </a:r>
                      <a:endParaRPr lang="zh-CN" sz="1600" kern="100" dirty="0">
                        <a:latin typeface="Times New Roman" panose="02020603050405020304" pitchFamily="18" charset="0"/>
                        <a:ea typeface="仿宋" panose="02010609060101010101" pitchFamily="49" charset="-122"/>
                        <a:cs typeface="黑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endParaRPr lang="en-US" sz="1600" kern="100" dirty="0">
                        <a:solidFill>
                          <a:srgbClr val="000000"/>
                        </a:solidFill>
                        <a:latin typeface="Times New Roman" panose="02020603050405020304" pitchFamily="18" charset="0"/>
                        <a:ea typeface="仿宋" panose="02010609060101010101" pitchFamily="49" charset="-122"/>
                        <a:cs typeface="黑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endParaRPr lang="en-US" sz="1600" kern="100" dirty="0">
                        <a:solidFill>
                          <a:srgbClr val="000000"/>
                        </a:solidFill>
                        <a:latin typeface="Times New Roman" panose="02020603050405020304" pitchFamily="18" charset="0"/>
                        <a:ea typeface="仿宋" panose="02010609060101010101" pitchFamily="49" charset="-122"/>
                        <a:cs typeface="黑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4853578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
            <a:ext cx="11177752" cy="748988"/>
          </a:xfrm>
          <a:prstGeom prst="rect">
            <a:avLst/>
          </a:prstGeom>
          <a:noFill/>
        </p:spPr>
        <p:txBody>
          <a:bodyPr wrap="square" lIns="91440" tIns="45720" rIns="91440" bIns="45720" rtlCol="0">
            <a:spAutoFit/>
          </a:bodyPr>
          <a:lstStyle/>
          <a:p>
            <a:r>
              <a:rPr lang="en-US" altLang="zh-CN" sz="4267" dirty="0">
                <a:solidFill>
                  <a:srgbClr val="0033CC"/>
                </a:solidFill>
                <a:latin typeface="Times New Roman" panose="02020603050405020304" pitchFamily="18" charset="0"/>
                <a:ea typeface="仿宋" panose="02010609060101010101" pitchFamily="49" charset="-122"/>
              </a:rPr>
              <a:t>GK-2 </a:t>
            </a:r>
            <a:r>
              <a:rPr lang="zh-CN" altLang="en-US" sz="4267" dirty="0">
                <a:solidFill>
                  <a:srgbClr val="0033CC"/>
                </a:solidFill>
                <a:latin typeface="Times New Roman" panose="02020603050405020304" pitchFamily="18" charset="0"/>
                <a:ea typeface="仿宋" panose="02010609060101010101" pitchFamily="49" charset="-122"/>
              </a:rPr>
              <a:t>工科类专业课程（学年）</a:t>
            </a:r>
          </a:p>
        </p:txBody>
      </p:sp>
      <p:sp>
        <p:nvSpPr>
          <p:cNvPr id="9" name="矩形 8"/>
          <p:cNvSpPr/>
          <p:nvPr/>
        </p:nvSpPr>
        <p:spPr>
          <a:xfrm>
            <a:off x="761963" y="3714752"/>
            <a:ext cx="10657491" cy="2308324"/>
          </a:xfrm>
          <a:prstGeom prst="rect">
            <a:avLst/>
          </a:prstGeom>
        </p:spPr>
        <p:txBody>
          <a:bodyPr wrap="square" lIns="91440" tIns="45720" rIns="91440" bIns="45720">
            <a:spAutoFit/>
          </a:bodyPr>
          <a:lstStyle/>
          <a:p>
            <a:pPr marL="457189" indent="-457189" algn="just">
              <a:lnSpc>
                <a:spcPct val="150000"/>
              </a:lnSpc>
              <a:buFont typeface="Wingdings" panose="05000000000000000000" pitchFamily="2" charset="2"/>
              <a:buChar char="n"/>
              <a:defRPr/>
            </a:pPr>
            <a:r>
              <a:rPr lang="zh-CN" altLang="en-US" sz="2400" dirty="0">
                <a:latin typeface="Times New Roman" panose="02020603050405020304" pitchFamily="18" charset="0"/>
                <a:ea typeface="仿宋" panose="02010609060101010101" pitchFamily="49" charset="-122"/>
              </a:rPr>
              <a:t>如部分基础课程是在专业大类阶段开设，专业大类包含此专业，则课程也可计入该专业的课程统计。</a:t>
            </a:r>
            <a:endParaRPr lang="en-US" altLang="zh-CN" sz="2400" dirty="0">
              <a:latin typeface="Times New Roman" panose="02020603050405020304" pitchFamily="18" charset="0"/>
              <a:ea typeface="仿宋" panose="02010609060101010101" pitchFamily="49" charset="-122"/>
            </a:endParaRPr>
          </a:p>
          <a:p>
            <a:pPr marL="457189" indent="-457189" algn="just">
              <a:lnSpc>
                <a:spcPct val="150000"/>
              </a:lnSpc>
              <a:buFont typeface="Wingdings" panose="05000000000000000000" pitchFamily="2" charset="2"/>
              <a:buChar char="n"/>
              <a:defRPr/>
            </a:pPr>
            <a:endParaRPr lang="en-US" altLang="zh-CN" sz="2400" dirty="0" bmk="_Toc392188109">
              <a:latin typeface="Times New Roman" panose="02020603050405020304" pitchFamily="18" charset="0"/>
              <a:ea typeface="仿宋" panose="02010609060101010101" pitchFamily="49" charset="-122"/>
              <a:cs typeface="楷体" panose="02010609060101010101" pitchFamily="49" charset="-122"/>
            </a:endParaRPr>
          </a:p>
          <a:p>
            <a:pPr marL="457189" indent="-457189" algn="just">
              <a:lnSpc>
                <a:spcPct val="150000"/>
              </a:lnSpc>
              <a:buFont typeface="Wingdings" panose="05000000000000000000" pitchFamily="2" charset="2"/>
              <a:buChar char="n"/>
              <a:defRPr/>
            </a:pPr>
            <a:endParaRPr lang="en-US" altLang="zh-CN" sz="2400" dirty="0" bmk="_Toc392188109">
              <a:latin typeface="Times New Roman" panose="02020603050405020304" pitchFamily="18" charset="0"/>
              <a:ea typeface="仿宋" panose="02010609060101010101" pitchFamily="49" charset="-122"/>
              <a:cs typeface="楷体" panose="02010609060101010101" pitchFamily="49" charset="-122"/>
            </a:endParaRPr>
          </a:p>
        </p:txBody>
      </p:sp>
      <p:graphicFrame>
        <p:nvGraphicFramePr>
          <p:cNvPr id="7" name="表格 6"/>
          <p:cNvGraphicFramePr>
            <a:graphicFrameLocks noGrp="1"/>
          </p:cNvGraphicFramePr>
          <p:nvPr>
            <p:extLst>
              <p:ext uri="{D42A27DB-BD31-4B8C-83A1-F6EECF244321}">
                <p14:modId xmlns:p14="http://schemas.microsoft.com/office/powerpoint/2010/main" val="3319100234"/>
              </p:ext>
            </p:extLst>
          </p:nvPr>
        </p:nvGraphicFramePr>
        <p:xfrm>
          <a:off x="846161" y="1292532"/>
          <a:ext cx="9444251" cy="1941987"/>
        </p:xfrm>
        <a:graphic>
          <a:graphicData uri="http://schemas.openxmlformats.org/drawingml/2006/table">
            <a:tbl>
              <a:tblPr/>
              <a:tblGrid>
                <a:gridCol w="1493711">
                  <a:extLst>
                    <a:ext uri="{9D8B030D-6E8A-4147-A177-3AD203B41FA5}">
                      <a16:colId xmlns:a16="http://schemas.microsoft.com/office/drawing/2014/main" xmlns="" val="20000"/>
                    </a:ext>
                  </a:extLst>
                </a:gridCol>
                <a:gridCol w="1722979">
                  <a:extLst>
                    <a:ext uri="{9D8B030D-6E8A-4147-A177-3AD203B41FA5}">
                      <a16:colId xmlns:a16="http://schemas.microsoft.com/office/drawing/2014/main" xmlns="" val="20001"/>
                    </a:ext>
                  </a:extLst>
                </a:gridCol>
                <a:gridCol w="1353893">
                  <a:extLst>
                    <a:ext uri="{9D8B030D-6E8A-4147-A177-3AD203B41FA5}">
                      <a16:colId xmlns:a16="http://schemas.microsoft.com/office/drawing/2014/main" xmlns="" val="20002"/>
                    </a:ext>
                  </a:extLst>
                </a:gridCol>
                <a:gridCol w="2512388">
                  <a:extLst>
                    <a:ext uri="{9D8B030D-6E8A-4147-A177-3AD203B41FA5}">
                      <a16:colId xmlns:a16="http://schemas.microsoft.com/office/drawing/2014/main" xmlns="" val="20003"/>
                    </a:ext>
                  </a:extLst>
                </a:gridCol>
                <a:gridCol w="2361280">
                  <a:extLst>
                    <a:ext uri="{9D8B030D-6E8A-4147-A177-3AD203B41FA5}">
                      <a16:colId xmlns:a16="http://schemas.microsoft.com/office/drawing/2014/main" xmlns="" val="20004"/>
                    </a:ext>
                  </a:extLst>
                </a:gridCol>
              </a:tblGrid>
              <a:tr h="1062110">
                <a:tc>
                  <a:txBody>
                    <a:bodyPr/>
                    <a:lstStyle/>
                    <a:p>
                      <a:pPr algn="ctr">
                        <a:spcAft>
                          <a:spcPts val="0"/>
                        </a:spcAft>
                      </a:pPr>
                      <a:r>
                        <a:rPr lang="zh-CN" sz="1600" b="1" kern="0" dirty="0">
                          <a:solidFill>
                            <a:srgbClr val="000000"/>
                          </a:solidFill>
                          <a:latin typeface="Times New Roman" panose="02020603050405020304" pitchFamily="18" charset="0"/>
                          <a:ea typeface="仿宋" panose="02010609060101010101" pitchFamily="49" charset="-122"/>
                          <a:cs typeface="Times New Roman"/>
                        </a:rPr>
                        <a:t>校内专业代码</a:t>
                      </a:r>
                      <a:endParaRPr lang="zh-CN" sz="1600" kern="100" dirty="0">
                        <a:latin typeface="Times New Roman" panose="02020603050405020304" pitchFamily="18" charset="0"/>
                        <a:ea typeface="仿宋" panose="02010609060101010101" pitchFamily="49" charset="-122"/>
                        <a:cs typeface="黑体"/>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0" dirty="0">
                          <a:solidFill>
                            <a:srgbClr val="000000"/>
                          </a:solidFill>
                          <a:latin typeface="Times New Roman" panose="02020603050405020304" pitchFamily="18" charset="0"/>
                          <a:ea typeface="仿宋" panose="02010609060101010101" pitchFamily="49" charset="-122"/>
                          <a:cs typeface="Times New Roman"/>
                        </a:rPr>
                        <a:t>校内专业名称</a:t>
                      </a:r>
                      <a:endParaRPr lang="zh-CN" sz="1600" kern="100" dirty="0">
                        <a:latin typeface="Times New Roman" panose="02020603050405020304" pitchFamily="18" charset="0"/>
                        <a:ea typeface="仿宋" panose="02010609060101010101" pitchFamily="49" charset="-122"/>
                        <a:cs typeface="黑体"/>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0" dirty="0">
                          <a:solidFill>
                            <a:srgbClr val="000000"/>
                          </a:solidFill>
                          <a:highlight>
                            <a:srgbClr val="FFFF00"/>
                          </a:highlight>
                          <a:latin typeface="Times New Roman" panose="02020603050405020304" pitchFamily="18" charset="0"/>
                          <a:ea typeface="仿宋" panose="02010609060101010101" pitchFamily="49" charset="-122"/>
                          <a:cs typeface="Times New Roman"/>
                        </a:rPr>
                        <a:t>课程号</a:t>
                      </a:r>
                      <a:endParaRPr lang="zh-CN" sz="1600" kern="100" dirty="0">
                        <a:latin typeface="Times New Roman" panose="02020603050405020304" pitchFamily="18" charset="0"/>
                        <a:ea typeface="仿宋" panose="02010609060101010101" pitchFamily="49" charset="-122"/>
                        <a:cs typeface="黑体"/>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0">
                          <a:solidFill>
                            <a:srgbClr val="000000"/>
                          </a:solidFill>
                          <a:latin typeface="Times New Roman" panose="02020603050405020304" pitchFamily="18" charset="0"/>
                          <a:ea typeface="仿宋" panose="02010609060101010101" pitchFamily="49" charset="-122"/>
                          <a:cs typeface="Times New Roman"/>
                        </a:rPr>
                        <a:t>课程名称</a:t>
                      </a:r>
                      <a:endParaRPr lang="zh-CN" sz="1600" kern="100">
                        <a:latin typeface="Times New Roman" panose="02020603050405020304" pitchFamily="18" charset="0"/>
                        <a:ea typeface="仿宋" panose="02010609060101010101" pitchFamily="49" charset="-122"/>
                        <a:cs typeface="黑体"/>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0">
                          <a:solidFill>
                            <a:srgbClr val="000000"/>
                          </a:solidFill>
                          <a:latin typeface="Times New Roman" panose="02020603050405020304" pitchFamily="18" charset="0"/>
                          <a:ea typeface="仿宋" panose="02010609060101010101" pitchFamily="49" charset="-122"/>
                          <a:cs typeface="Times New Roman"/>
                        </a:rPr>
                        <a:t>课程类别</a:t>
                      </a:r>
                      <a:endParaRPr lang="zh-CN" sz="1600" kern="100">
                        <a:latin typeface="Times New Roman" panose="02020603050405020304" pitchFamily="18" charset="0"/>
                        <a:ea typeface="仿宋" panose="02010609060101010101" pitchFamily="49" charset="-122"/>
                        <a:cs typeface="黑体"/>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879877">
                <a:tc>
                  <a:txBody>
                    <a:bodyPr/>
                    <a:lstStyle/>
                    <a:p>
                      <a:pPr algn="just">
                        <a:spcAft>
                          <a:spcPts val="0"/>
                        </a:spcAft>
                      </a:pPr>
                      <a:endParaRPr lang="en-US" sz="1600" kern="100">
                        <a:solidFill>
                          <a:srgbClr val="000000"/>
                        </a:solidFill>
                        <a:latin typeface="Times New Roman" panose="02020603050405020304" pitchFamily="18" charset="0"/>
                        <a:ea typeface="仿宋" panose="02010609060101010101" pitchFamily="49" charset="-122"/>
                        <a:cs typeface="黑体"/>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0"/>
                        </a:spcAft>
                      </a:pPr>
                      <a:endParaRPr lang="en-US" sz="1600" kern="100">
                        <a:solidFill>
                          <a:srgbClr val="000000"/>
                        </a:solidFill>
                        <a:latin typeface="Times New Roman" panose="02020603050405020304" pitchFamily="18" charset="0"/>
                        <a:ea typeface="仿宋" panose="02010609060101010101" pitchFamily="49" charset="-122"/>
                        <a:cs typeface="黑体"/>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0"/>
                        </a:spcAft>
                      </a:pPr>
                      <a:endParaRPr lang="en-US" sz="1600" kern="100" dirty="0">
                        <a:solidFill>
                          <a:srgbClr val="000000"/>
                        </a:solidFill>
                        <a:latin typeface="Times New Roman" panose="02020603050405020304" pitchFamily="18" charset="0"/>
                        <a:ea typeface="仿宋" panose="02010609060101010101" pitchFamily="49" charset="-122"/>
                        <a:cs typeface="黑体"/>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endParaRPr lang="zh-CN" sz="1600" kern="100" dirty="0">
                        <a:latin typeface="Times New Roman" panose="02020603050405020304" pitchFamily="18" charset="0"/>
                        <a:ea typeface="仿宋" panose="02010609060101010101" pitchFamily="49" charset="-122"/>
                        <a:cs typeface="黑体"/>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dirty="0">
                          <a:solidFill>
                            <a:srgbClr val="000000"/>
                          </a:solidFill>
                          <a:latin typeface="Times New Roman" panose="02020603050405020304" pitchFamily="18" charset="0"/>
                          <a:ea typeface="仿宋" panose="02010609060101010101" pitchFamily="49" charset="-122"/>
                          <a:cs typeface="黑体"/>
                        </a:rPr>
                        <a:t>下拉选择</a:t>
                      </a:r>
                      <a:endParaRPr lang="zh-CN" sz="1600" kern="100" dirty="0">
                        <a:latin typeface="Times New Roman" panose="02020603050405020304" pitchFamily="18" charset="0"/>
                        <a:ea typeface="仿宋" panose="02010609060101010101" pitchFamily="49" charset="-122"/>
                        <a:cs typeface="黑体"/>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523565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
            <a:ext cx="11177752" cy="748988"/>
          </a:xfrm>
          <a:prstGeom prst="rect">
            <a:avLst/>
          </a:prstGeom>
          <a:noFill/>
        </p:spPr>
        <p:txBody>
          <a:bodyPr wrap="square" lIns="91440" tIns="45720" rIns="91440" bIns="45720" rtlCol="0">
            <a:spAutoFit/>
          </a:bodyPr>
          <a:lstStyle/>
          <a:p>
            <a:r>
              <a:rPr lang="en-US" altLang="zh-CN" sz="4267" dirty="0">
                <a:solidFill>
                  <a:srgbClr val="0033CC"/>
                </a:solidFill>
                <a:latin typeface="Times New Roman" panose="02020603050405020304" pitchFamily="18" charset="0"/>
                <a:ea typeface="仿宋" panose="02010609060101010101" pitchFamily="49" charset="-122"/>
              </a:rPr>
              <a:t>GK-3 </a:t>
            </a:r>
            <a:r>
              <a:rPr lang="zh-CN" altLang="en-US" sz="4267" dirty="0">
                <a:solidFill>
                  <a:srgbClr val="0033CC"/>
                </a:solidFill>
                <a:latin typeface="Times New Roman" panose="02020603050405020304" pitchFamily="18" charset="0"/>
                <a:ea typeface="仿宋" panose="02010609060101010101" pitchFamily="49" charset="-122"/>
              </a:rPr>
              <a:t>工科类专业经费（自然年）</a:t>
            </a:r>
          </a:p>
        </p:txBody>
      </p:sp>
      <p:sp>
        <p:nvSpPr>
          <p:cNvPr id="9" name="矩形 8"/>
          <p:cNvSpPr/>
          <p:nvPr/>
        </p:nvSpPr>
        <p:spPr>
          <a:xfrm>
            <a:off x="761963" y="3714752"/>
            <a:ext cx="10657491" cy="2308324"/>
          </a:xfrm>
          <a:prstGeom prst="rect">
            <a:avLst/>
          </a:prstGeom>
        </p:spPr>
        <p:txBody>
          <a:bodyPr wrap="square" lIns="91440" tIns="45720" rIns="91440" bIns="45720">
            <a:spAutoFit/>
          </a:bodyPr>
          <a:lstStyle/>
          <a:p>
            <a:pPr marL="457189" indent="-457189" algn="just">
              <a:lnSpc>
                <a:spcPct val="150000"/>
              </a:lnSpc>
              <a:buFont typeface="Wingdings" panose="05000000000000000000" pitchFamily="2" charset="2"/>
              <a:buChar char="n"/>
              <a:defRPr/>
            </a:pPr>
            <a:r>
              <a:rPr lang="zh-CN" altLang="en-US" sz="2400" dirty="0" bmk="_Toc392188109">
                <a:latin typeface="Times New Roman" panose="02020603050405020304" pitchFamily="18" charset="0"/>
                <a:ea typeface="仿宋" panose="02010609060101010101" pitchFamily="49" charset="-122"/>
                <a:cs typeface="楷体" panose="02010609060101010101" pitchFamily="49" charset="-122"/>
              </a:rPr>
              <a:t>实验经费支出仅指专业基础课和专业课的实验经费支出情况</a:t>
            </a:r>
            <a:endParaRPr lang="en-US" altLang="zh-CN" sz="2400" dirty="0" bmk="_Toc392188109">
              <a:latin typeface="Times New Roman" panose="02020603050405020304" pitchFamily="18" charset="0"/>
              <a:ea typeface="仿宋" panose="02010609060101010101" pitchFamily="49" charset="-122"/>
              <a:cs typeface="楷体" panose="02010609060101010101" pitchFamily="49" charset="-122"/>
            </a:endParaRPr>
          </a:p>
          <a:p>
            <a:pPr marL="457189" indent="-457189" algn="just">
              <a:lnSpc>
                <a:spcPct val="150000"/>
              </a:lnSpc>
              <a:buFont typeface="Wingdings" panose="05000000000000000000" pitchFamily="2" charset="2"/>
              <a:buChar char="n"/>
              <a:defRPr/>
            </a:pPr>
            <a:endParaRPr lang="en-US" altLang="zh-CN" sz="2400" dirty="0" bmk="_Toc392188109">
              <a:latin typeface="Times New Roman" panose="02020603050405020304" pitchFamily="18" charset="0"/>
              <a:ea typeface="仿宋" panose="02010609060101010101" pitchFamily="49" charset="-122"/>
              <a:cs typeface="楷体" panose="02010609060101010101" pitchFamily="49" charset="-122"/>
            </a:endParaRPr>
          </a:p>
          <a:p>
            <a:pPr marL="457189" indent="-457189" algn="just">
              <a:lnSpc>
                <a:spcPct val="150000"/>
              </a:lnSpc>
              <a:buFont typeface="Wingdings" panose="05000000000000000000" pitchFamily="2" charset="2"/>
              <a:buChar char="n"/>
              <a:defRPr/>
            </a:pPr>
            <a:endParaRPr lang="en-US" altLang="zh-CN" sz="2400" dirty="0" bmk="_Toc392188109">
              <a:latin typeface="Times New Roman" panose="02020603050405020304" pitchFamily="18" charset="0"/>
              <a:ea typeface="仿宋" panose="02010609060101010101" pitchFamily="49" charset="-122"/>
              <a:cs typeface="楷体" panose="02010609060101010101" pitchFamily="49" charset="-122"/>
            </a:endParaRPr>
          </a:p>
          <a:p>
            <a:pPr marL="457189" indent="-457189" algn="just">
              <a:lnSpc>
                <a:spcPct val="150000"/>
              </a:lnSpc>
              <a:buFont typeface="Wingdings" panose="05000000000000000000" pitchFamily="2" charset="2"/>
              <a:buChar char="n"/>
              <a:defRPr/>
            </a:pPr>
            <a:endParaRPr lang="en-US" altLang="zh-CN" sz="2400" dirty="0" bmk="_Toc392188109">
              <a:latin typeface="Times New Roman" panose="02020603050405020304" pitchFamily="18" charset="0"/>
              <a:ea typeface="仿宋" panose="02010609060101010101" pitchFamily="49" charset="-122"/>
              <a:cs typeface="楷体" panose="02010609060101010101" pitchFamily="49" charset="-122"/>
            </a:endParaRPr>
          </a:p>
        </p:txBody>
      </p:sp>
      <p:graphicFrame>
        <p:nvGraphicFramePr>
          <p:cNvPr id="8" name="表格 7"/>
          <p:cNvGraphicFramePr>
            <a:graphicFrameLocks noGrp="1"/>
          </p:cNvGraphicFramePr>
          <p:nvPr>
            <p:extLst>
              <p:ext uri="{D42A27DB-BD31-4B8C-83A1-F6EECF244321}">
                <p14:modId xmlns:p14="http://schemas.microsoft.com/office/powerpoint/2010/main" val="2777429529"/>
              </p:ext>
            </p:extLst>
          </p:nvPr>
        </p:nvGraphicFramePr>
        <p:xfrm>
          <a:off x="723331" y="1157305"/>
          <a:ext cx="10208525" cy="1981680"/>
        </p:xfrm>
        <a:graphic>
          <a:graphicData uri="http://schemas.openxmlformats.org/drawingml/2006/table">
            <a:tbl>
              <a:tblPr/>
              <a:tblGrid>
                <a:gridCol w="1893320">
                  <a:extLst>
                    <a:ext uri="{9D8B030D-6E8A-4147-A177-3AD203B41FA5}">
                      <a16:colId xmlns:a16="http://schemas.microsoft.com/office/drawing/2014/main" xmlns="" val="20000"/>
                    </a:ext>
                  </a:extLst>
                </a:gridCol>
                <a:gridCol w="1921495">
                  <a:extLst>
                    <a:ext uri="{9D8B030D-6E8A-4147-A177-3AD203B41FA5}">
                      <a16:colId xmlns:a16="http://schemas.microsoft.com/office/drawing/2014/main" xmlns="" val="20001"/>
                    </a:ext>
                  </a:extLst>
                </a:gridCol>
                <a:gridCol w="3229725">
                  <a:extLst>
                    <a:ext uri="{9D8B030D-6E8A-4147-A177-3AD203B41FA5}">
                      <a16:colId xmlns:a16="http://schemas.microsoft.com/office/drawing/2014/main" xmlns="" val="20002"/>
                    </a:ext>
                  </a:extLst>
                </a:gridCol>
                <a:gridCol w="3163985">
                  <a:extLst>
                    <a:ext uri="{9D8B030D-6E8A-4147-A177-3AD203B41FA5}">
                      <a16:colId xmlns:a16="http://schemas.microsoft.com/office/drawing/2014/main" xmlns="" val="20003"/>
                    </a:ext>
                  </a:extLst>
                </a:gridCol>
              </a:tblGrid>
              <a:tr h="1134240">
                <a:tc>
                  <a:txBody>
                    <a:bodyPr/>
                    <a:lstStyle/>
                    <a:p>
                      <a:pPr algn="ctr">
                        <a:spcAft>
                          <a:spcPts val="0"/>
                        </a:spcAft>
                      </a:pPr>
                      <a:r>
                        <a:rPr lang="zh-CN" sz="1600" b="1" kern="100" dirty="0">
                          <a:latin typeface="Times New Roman" panose="02020603050405020304" pitchFamily="18" charset="0"/>
                          <a:ea typeface="仿宋" panose="02010609060101010101" pitchFamily="49" charset="-122"/>
                          <a:cs typeface="黑体"/>
                        </a:rPr>
                        <a:t>校内专业代码</a:t>
                      </a:r>
                      <a:endParaRPr lang="zh-CN" sz="1600" kern="100" dirty="0">
                        <a:latin typeface="Times New Roman" panose="02020603050405020304" pitchFamily="18" charset="0"/>
                        <a:ea typeface="仿宋" panose="02010609060101010101" pitchFamily="49" charset="-122"/>
                        <a:cs typeface="黑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dirty="0">
                          <a:latin typeface="Times New Roman" panose="02020603050405020304" pitchFamily="18" charset="0"/>
                          <a:ea typeface="仿宋" panose="02010609060101010101" pitchFamily="49" charset="-122"/>
                          <a:cs typeface="黑体"/>
                        </a:rPr>
                        <a:t>校内专业名称</a:t>
                      </a:r>
                      <a:endParaRPr lang="zh-CN" sz="1600" kern="100" dirty="0">
                        <a:latin typeface="Times New Roman" panose="02020603050405020304" pitchFamily="18" charset="0"/>
                        <a:ea typeface="仿宋" panose="02010609060101010101" pitchFamily="49" charset="-122"/>
                        <a:cs typeface="黑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dirty="0">
                          <a:latin typeface="Times New Roman" panose="02020603050405020304" pitchFamily="18" charset="0"/>
                          <a:ea typeface="仿宋" panose="02010609060101010101" pitchFamily="49" charset="-122"/>
                          <a:cs typeface="黑体"/>
                        </a:rPr>
                        <a:t>专业实验经费支出（万元）</a:t>
                      </a:r>
                      <a:endParaRPr lang="zh-CN" sz="1600" kern="100" dirty="0">
                        <a:latin typeface="Times New Roman" panose="02020603050405020304" pitchFamily="18" charset="0"/>
                        <a:ea typeface="仿宋" panose="02010609060101010101" pitchFamily="49" charset="-122"/>
                        <a:cs typeface="黑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latin typeface="Times New Roman" panose="02020603050405020304" pitchFamily="18" charset="0"/>
                          <a:ea typeface="仿宋" panose="02010609060101010101" pitchFamily="49" charset="-122"/>
                          <a:cs typeface="黑体"/>
                        </a:rPr>
                        <a:t>实习经费支出（万元）</a:t>
                      </a:r>
                      <a:endParaRPr lang="zh-CN" sz="1600" kern="100">
                        <a:latin typeface="Times New Roman" panose="02020603050405020304" pitchFamily="18" charset="0"/>
                        <a:ea typeface="仿宋" panose="02010609060101010101" pitchFamily="49" charset="-122"/>
                        <a:cs typeface="黑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847440">
                <a:tc>
                  <a:txBody>
                    <a:bodyPr/>
                    <a:lstStyle/>
                    <a:p>
                      <a:pPr algn="ctr">
                        <a:spcAft>
                          <a:spcPts val="0"/>
                        </a:spcAft>
                      </a:pPr>
                      <a:endParaRPr lang="zh-CN" sz="1600" kern="100">
                        <a:latin typeface="Times New Roman" panose="02020603050405020304" pitchFamily="18" charset="0"/>
                        <a:ea typeface="仿宋" panose="02010609060101010101" pitchFamily="49" charset="-122"/>
                        <a:cs typeface="黑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endParaRPr lang="zh-CN" sz="1600" kern="100">
                        <a:latin typeface="Times New Roman" panose="02020603050405020304" pitchFamily="18" charset="0"/>
                        <a:ea typeface="仿宋" panose="02010609060101010101" pitchFamily="49" charset="-122"/>
                        <a:cs typeface="黑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endParaRPr lang="zh-CN" sz="1600" kern="100" dirty="0">
                        <a:latin typeface="Times New Roman" panose="02020603050405020304" pitchFamily="18" charset="0"/>
                        <a:ea typeface="仿宋" panose="02010609060101010101" pitchFamily="49" charset="-122"/>
                        <a:cs typeface="黑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endParaRPr lang="zh-CN" sz="1600" kern="100" dirty="0">
                        <a:latin typeface="Times New Roman" panose="02020603050405020304" pitchFamily="18" charset="0"/>
                        <a:ea typeface="仿宋" panose="02010609060101010101" pitchFamily="49" charset="-122"/>
                        <a:cs typeface="黑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7483455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
            <a:ext cx="11177752" cy="748988"/>
          </a:xfrm>
          <a:prstGeom prst="rect">
            <a:avLst/>
          </a:prstGeom>
          <a:noFill/>
        </p:spPr>
        <p:txBody>
          <a:bodyPr wrap="square" lIns="91440" tIns="45720" rIns="91440" bIns="45720" rtlCol="0">
            <a:spAutoFit/>
          </a:bodyPr>
          <a:lstStyle/>
          <a:p>
            <a:r>
              <a:rPr lang="en-US" altLang="zh-CN" sz="4267" dirty="0">
                <a:solidFill>
                  <a:srgbClr val="0033CC"/>
                </a:solidFill>
                <a:latin typeface="Times New Roman" panose="02020603050405020304" pitchFamily="18" charset="0"/>
                <a:ea typeface="仿宋" panose="02010609060101010101" pitchFamily="49" charset="-122"/>
              </a:rPr>
              <a:t>GK-4 </a:t>
            </a:r>
            <a:r>
              <a:rPr lang="zh-CN" altLang="en-US" sz="4267" dirty="0">
                <a:solidFill>
                  <a:srgbClr val="0033CC"/>
                </a:solidFill>
                <a:latin typeface="Times New Roman" panose="02020603050405020304" pitchFamily="18" charset="0"/>
                <a:ea typeface="仿宋" panose="02010609060101010101" pitchFamily="49" charset="-122"/>
              </a:rPr>
              <a:t>工科类专业本科教学实验室情况（学年）</a:t>
            </a:r>
          </a:p>
        </p:txBody>
      </p:sp>
      <p:sp>
        <p:nvSpPr>
          <p:cNvPr id="9" name="矩形 8"/>
          <p:cNvSpPr/>
          <p:nvPr/>
        </p:nvSpPr>
        <p:spPr>
          <a:xfrm>
            <a:off x="489007" y="3441796"/>
            <a:ext cx="11430037" cy="3416320"/>
          </a:xfrm>
          <a:prstGeom prst="rect">
            <a:avLst/>
          </a:prstGeom>
        </p:spPr>
        <p:txBody>
          <a:bodyPr wrap="square" lIns="91440" tIns="45720" rIns="91440" bIns="45720">
            <a:spAutoFit/>
          </a:bodyPr>
          <a:lstStyle/>
          <a:p>
            <a:pPr marL="457189" indent="-457189" algn="just">
              <a:lnSpc>
                <a:spcPct val="150000"/>
              </a:lnSpc>
              <a:buFont typeface="Wingdings" panose="05000000000000000000" pitchFamily="2" charset="2"/>
              <a:buChar char="n"/>
              <a:defRPr/>
            </a:pPr>
            <a:r>
              <a:rPr lang="zh-CN" altLang="en-US" sz="2400" dirty="0" bmk="_Toc392188109">
                <a:latin typeface="Times New Roman" panose="02020603050405020304" pitchFamily="18" charset="0"/>
                <a:ea typeface="仿宋" panose="02010609060101010101" pitchFamily="49" charset="-122"/>
                <a:cs typeface="楷体" panose="02010609060101010101" pitchFamily="49" charset="-122"/>
              </a:rPr>
              <a:t>课程仅指该专业的专业基础课和专业课。如</a:t>
            </a:r>
            <a:r>
              <a:rPr lang="en-US" altLang="en-US" sz="2400" dirty="0" bmk="_Toc392188109">
                <a:latin typeface="Times New Roman" panose="02020603050405020304" pitchFamily="18" charset="0"/>
                <a:ea typeface="仿宋" panose="02010609060101010101" pitchFamily="49" charset="-122"/>
                <a:cs typeface="楷体" panose="02010609060101010101" pitchFamily="49" charset="-122"/>
              </a:rPr>
              <a:t>5-1-1</a:t>
            </a:r>
            <a:r>
              <a:rPr lang="zh-CN" altLang="en-US" sz="2400" dirty="0" bmk="_Toc392188109">
                <a:latin typeface="Times New Roman" panose="02020603050405020304" pitchFamily="18" charset="0"/>
                <a:ea typeface="仿宋" panose="02010609060101010101" pitchFamily="49" charset="-122"/>
                <a:cs typeface="楷体" panose="02010609060101010101" pitchFamily="49" charset="-122"/>
              </a:rPr>
              <a:t>无此课程，课程代码用</a:t>
            </a:r>
            <a:r>
              <a:rPr lang="en-US" altLang="en-US" sz="2400" dirty="0" bmk="_Toc392188109">
                <a:latin typeface="Times New Roman" panose="02020603050405020304" pitchFamily="18" charset="0"/>
                <a:ea typeface="仿宋" panose="02010609060101010101" pitchFamily="49" charset="-122"/>
                <a:cs typeface="楷体" panose="02010609060101010101" pitchFamily="49" charset="-122"/>
              </a:rPr>
              <a:t>“000”</a:t>
            </a:r>
            <a:endParaRPr lang="zh-CN" altLang="en-US" sz="2400" dirty="0" bmk="_Toc392188109">
              <a:latin typeface="Times New Roman" panose="02020603050405020304" pitchFamily="18" charset="0"/>
              <a:ea typeface="仿宋" panose="02010609060101010101" pitchFamily="49" charset="-122"/>
              <a:cs typeface="楷体" panose="02010609060101010101" pitchFamily="49" charset="-122"/>
            </a:endParaRPr>
          </a:p>
          <a:p>
            <a:pPr marL="457189" indent="-457189" algn="just">
              <a:lnSpc>
                <a:spcPct val="150000"/>
              </a:lnSpc>
              <a:buFont typeface="Wingdings" panose="05000000000000000000" pitchFamily="2" charset="2"/>
              <a:buChar char="n"/>
              <a:defRPr/>
            </a:pPr>
            <a:endParaRPr lang="en-US" altLang="zh-CN" sz="2400" dirty="0" bmk="_Toc392188109">
              <a:latin typeface="Times New Roman" panose="02020603050405020304" pitchFamily="18" charset="0"/>
              <a:ea typeface="仿宋" panose="02010609060101010101" pitchFamily="49" charset="-122"/>
              <a:cs typeface="楷体" panose="02010609060101010101" pitchFamily="49" charset="-122"/>
            </a:endParaRPr>
          </a:p>
          <a:p>
            <a:pPr marL="457189" indent="-457189" algn="just">
              <a:lnSpc>
                <a:spcPct val="150000"/>
              </a:lnSpc>
              <a:buFont typeface="Wingdings" panose="05000000000000000000" pitchFamily="2" charset="2"/>
              <a:buChar char="n"/>
              <a:defRPr/>
            </a:pPr>
            <a:r>
              <a:rPr lang="zh-CN" altLang="en-US" sz="2400" dirty="0">
                <a:latin typeface="Times New Roman" panose="02020603050405020304" pitchFamily="18" charset="0"/>
                <a:ea typeface="仿宋" panose="02010609060101010101" pitchFamily="49" charset="-122"/>
              </a:rPr>
              <a:t>若本专业课程或实践活动使用多个场所，或每门课程或实践活动学时数、学生人数不同，分行填写。</a:t>
            </a:r>
            <a:endParaRPr lang="en-US" altLang="zh-CN" sz="2400" dirty="0">
              <a:latin typeface="Times New Roman" panose="02020603050405020304" pitchFamily="18" charset="0"/>
              <a:ea typeface="仿宋" panose="02010609060101010101" pitchFamily="49" charset="-122"/>
            </a:endParaRPr>
          </a:p>
          <a:p>
            <a:pPr marL="457189" indent="-457189" algn="just">
              <a:lnSpc>
                <a:spcPct val="150000"/>
              </a:lnSpc>
              <a:buFont typeface="Wingdings" panose="05000000000000000000" pitchFamily="2" charset="2"/>
              <a:buChar char="n"/>
              <a:defRPr/>
            </a:pPr>
            <a:r>
              <a:rPr lang="zh-CN" altLang="en-US" sz="2400" dirty="0">
                <a:latin typeface="Times New Roman" panose="02020603050405020304" pitchFamily="18" charset="0"/>
                <a:ea typeface="仿宋" panose="02010609060101010101" pitchFamily="49" charset="-122"/>
              </a:rPr>
              <a:t>“学年度本专业使用学生人数”：如果每个课时授课人数不一，则采用平均数授课人数。</a:t>
            </a:r>
            <a:endParaRPr lang="en-US" altLang="zh-CN" sz="2400" dirty="0" bmk="_Toc392188109">
              <a:latin typeface="Times New Roman" panose="02020603050405020304" pitchFamily="18" charset="0"/>
              <a:ea typeface="仿宋" panose="02010609060101010101" pitchFamily="49" charset="-122"/>
              <a:cs typeface="楷体" panose="02010609060101010101" pitchFamily="49" charset="-122"/>
            </a:endParaRPr>
          </a:p>
        </p:txBody>
      </p:sp>
      <p:graphicFrame>
        <p:nvGraphicFramePr>
          <p:cNvPr id="6" name="表格 5"/>
          <p:cNvGraphicFramePr>
            <a:graphicFrameLocks noGrp="1"/>
          </p:cNvGraphicFramePr>
          <p:nvPr>
            <p:extLst>
              <p:ext uri="{D42A27DB-BD31-4B8C-83A1-F6EECF244321}">
                <p14:modId xmlns:p14="http://schemas.microsoft.com/office/powerpoint/2010/main" val="3238044411"/>
              </p:ext>
            </p:extLst>
          </p:nvPr>
        </p:nvGraphicFramePr>
        <p:xfrm>
          <a:off x="1172191" y="1233188"/>
          <a:ext cx="9759665" cy="2083218"/>
        </p:xfrm>
        <a:graphic>
          <a:graphicData uri="http://schemas.openxmlformats.org/drawingml/2006/table">
            <a:tbl>
              <a:tblPr/>
              <a:tblGrid>
                <a:gridCol w="1310009">
                  <a:extLst>
                    <a:ext uri="{9D8B030D-6E8A-4147-A177-3AD203B41FA5}">
                      <a16:colId xmlns:a16="http://schemas.microsoft.com/office/drawing/2014/main" xmlns="" val="20000"/>
                    </a:ext>
                  </a:extLst>
                </a:gridCol>
                <a:gridCol w="1310009">
                  <a:extLst>
                    <a:ext uri="{9D8B030D-6E8A-4147-A177-3AD203B41FA5}">
                      <a16:colId xmlns:a16="http://schemas.microsoft.com/office/drawing/2014/main" xmlns="" val="20001"/>
                    </a:ext>
                  </a:extLst>
                </a:gridCol>
                <a:gridCol w="1310009">
                  <a:extLst>
                    <a:ext uri="{9D8B030D-6E8A-4147-A177-3AD203B41FA5}">
                      <a16:colId xmlns:a16="http://schemas.microsoft.com/office/drawing/2014/main" xmlns="" val="20002"/>
                    </a:ext>
                  </a:extLst>
                </a:gridCol>
                <a:gridCol w="1284629">
                  <a:extLst>
                    <a:ext uri="{9D8B030D-6E8A-4147-A177-3AD203B41FA5}">
                      <a16:colId xmlns:a16="http://schemas.microsoft.com/office/drawing/2014/main" xmlns="" val="20003"/>
                    </a:ext>
                  </a:extLst>
                </a:gridCol>
                <a:gridCol w="1272915">
                  <a:extLst>
                    <a:ext uri="{9D8B030D-6E8A-4147-A177-3AD203B41FA5}">
                      <a16:colId xmlns:a16="http://schemas.microsoft.com/office/drawing/2014/main" xmlns="" val="20004"/>
                    </a:ext>
                  </a:extLst>
                </a:gridCol>
                <a:gridCol w="1272915">
                  <a:extLst>
                    <a:ext uri="{9D8B030D-6E8A-4147-A177-3AD203B41FA5}">
                      <a16:colId xmlns:a16="http://schemas.microsoft.com/office/drawing/2014/main" xmlns="" val="20005"/>
                    </a:ext>
                  </a:extLst>
                </a:gridCol>
                <a:gridCol w="946877">
                  <a:extLst>
                    <a:ext uri="{9D8B030D-6E8A-4147-A177-3AD203B41FA5}">
                      <a16:colId xmlns:a16="http://schemas.microsoft.com/office/drawing/2014/main" xmlns="" val="20006"/>
                    </a:ext>
                  </a:extLst>
                </a:gridCol>
                <a:gridCol w="1052302">
                  <a:extLst>
                    <a:ext uri="{9D8B030D-6E8A-4147-A177-3AD203B41FA5}">
                      <a16:colId xmlns:a16="http://schemas.microsoft.com/office/drawing/2014/main" xmlns="" val="20007"/>
                    </a:ext>
                  </a:extLst>
                </a:gridCol>
              </a:tblGrid>
              <a:tr h="1308363">
                <a:tc>
                  <a:txBody>
                    <a:bodyPr/>
                    <a:lstStyle/>
                    <a:p>
                      <a:pPr algn="ctr">
                        <a:spcAft>
                          <a:spcPts val="0"/>
                        </a:spcAft>
                      </a:pPr>
                      <a:r>
                        <a:rPr lang="zh-CN" sz="1600" b="1" kern="100" dirty="0">
                          <a:solidFill>
                            <a:srgbClr val="000000"/>
                          </a:solidFill>
                          <a:latin typeface="Times New Roman" panose="02020603050405020304" pitchFamily="18" charset="0"/>
                          <a:ea typeface="仿宋" panose="02010609060101010101" pitchFamily="49" charset="-122"/>
                          <a:cs typeface="Times New Roman"/>
                        </a:rPr>
                        <a:t>校内专业代码</a:t>
                      </a:r>
                      <a:endParaRPr lang="zh-CN" sz="1600" kern="100" dirty="0">
                        <a:latin typeface="Times New Roman" panose="02020603050405020304" pitchFamily="18" charset="0"/>
                        <a:ea typeface="仿宋" panose="02010609060101010101" pitchFamily="49" charset="-122"/>
                        <a:cs typeface="黑体"/>
                      </a:endParaRPr>
                    </a:p>
                  </a:txBody>
                  <a:tcPr marL="19050" marR="1905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dirty="0">
                          <a:solidFill>
                            <a:srgbClr val="000000"/>
                          </a:solidFill>
                          <a:latin typeface="Times New Roman" panose="02020603050405020304" pitchFamily="18" charset="0"/>
                          <a:ea typeface="仿宋" panose="02010609060101010101" pitchFamily="49" charset="-122"/>
                          <a:cs typeface="Times New Roman"/>
                        </a:rPr>
                        <a:t>校内专业名称</a:t>
                      </a:r>
                      <a:endParaRPr lang="zh-CN" sz="1600" kern="100" dirty="0">
                        <a:latin typeface="Times New Roman" panose="02020603050405020304" pitchFamily="18" charset="0"/>
                        <a:ea typeface="仿宋" panose="02010609060101010101" pitchFamily="49" charset="-122"/>
                        <a:cs typeface="黑体"/>
                      </a:endParaRPr>
                    </a:p>
                  </a:txBody>
                  <a:tcPr marL="19050" marR="1905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dirty="0">
                          <a:solidFill>
                            <a:srgbClr val="000000"/>
                          </a:solidFill>
                          <a:latin typeface="Times New Roman" panose="02020603050405020304" pitchFamily="18" charset="0"/>
                          <a:ea typeface="仿宋" panose="02010609060101010101" pitchFamily="49" charset="-122"/>
                          <a:cs typeface="Times New Roman"/>
                        </a:rPr>
                        <a:t>课程号</a:t>
                      </a:r>
                      <a:endParaRPr lang="zh-CN" sz="1600" kern="100" dirty="0">
                        <a:latin typeface="Times New Roman" panose="02020603050405020304" pitchFamily="18" charset="0"/>
                        <a:ea typeface="仿宋" panose="02010609060101010101" pitchFamily="49" charset="-122"/>
                        <a:cs typeface="黑体"/>
                      </a:endParaRPr>
                    </a:p>
                  </a:txBody>
                  <a:tcPr marL="19050" marR="1905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solidFill>
                            <a:srgbClr val="000000"/>
                          </a:solidFill>
                          <a:latin typeface="Times New Roman" panose="02020603050405020304" pitchFamily="18" charset="0"/>
                          <a:ea typeface="仿宋" panose="02010609060101010101" pitchFamily="49" charset="-122"/>
                          <a:cs typeface="Times New Roman"/>
                        </a:rPr>
                        <a:t>课程名称</a:t>
                      </a:r>
                      <a:endParaRPr lang="zh-CN" sz="1600" kern="100">
                        <a:latin typeface="Times New Roman" panose="02020603050405020304" pitchFamily="18" charset="0"/>
                        <a:ea typeface="仿宋" panose="02010609060101010101" pitchFamily="49" charset="-122"/>
                        <a:cs typeface="黑体"/>
                      </a:endParaRPr>
                    </a:p>
                  </a:txBody>
                  <a:tcPr marL="19050" marR="1905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solidFill>
                            <a:srgbClr val="000000"/>
                          </a:solidFill>
                          <a:latin typeface="Times New Roman" panose="02020603050405020304" pitchFamily="18" charset="0"/>
                          <a:ea typeface="仿宋" panose="02010609060101010101" pitchFamily="49" charset="-122"/>
                          <a:cs typeface="Times New Roman"/>
                        </a:rPr>
                        <a:t>所用实验场所</a:t>
                      </a:r>
                      <a:endParaRPr lang="zh-CN" sz="1600" kern="100">
                        <a:latin typeface="Times New Roman" panose="02020603050405020304" pitchFamily="18" charset="0"/>
                        <a:ea typeface="仿宋" panose="02010609060101010101" pitchFamily="49" charset="-122"/>
                        <a:cs typeface="黑体"/>
                      </a:endParaRPr>
                    </a:p>
                    <a:p>
                      <a:pPr algn="ctr">
                        <a:spcAft>
                          <a:spcPts val="0"/>
                        </a:spcAft>
                      </a:pPr>
                      <a:r>
                        <a:rPr lang="zh-CN" sz="1600" b="1" kern="100">
                          <a:solidFill>
                            <a:srgbClr val="000000"/>
                          </a:solidFill>
                          <a:latin typeface="Times New Roman" panose="02020603050405020304" pitchFamily="18" charset="0"/>
                          <a:ea typeface="仿宋" panose="02010609060101010101" pitchFamily="49" charset="-122"/>
                          <a:cs typeface="Times New Roman"/>
                        </a:rPr>
                        <a:t>名称</a:t>
                      </a:r>
                      <a:endParaRPr lang="zh-CN" sz="1600" kern="100">
                        <a:latin typeface="Times New Roman" panose="02020603050405020304" pitchFamily="18" charset="0"/>
                        <a:ea typeface="仿宋" panose="02010609060101010101" pitchFamily="49" charset="-122"/>
                        <a:cs typeface="黑体"/>
                      </a:endParaRPr>
                    </a:p>
                  </a:txBody>
                  <a:tcPr marL="19050" marR="1905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solidFill>
                            <a:srgbClr val="000000"/>
                          </a:solidFill>
                          <a:latin typeface="Times New Roman" panose="02020603050405020304" pitchFamily="18" charset="0"/>
                          <a:ea typeface="仿宋" panose="02010609060101010101" pitchFamily="49" charset="-122"/>
                          <a:cs typeface="Times New Roman"/>
                        </a:rPr>
                        <a:t>实验场所代码</a:t>
                      </a:r>
                      <a:endParaRPr lang="zh-CN" sz="1600" kern="100">
                        <a:latin typeface="Times New Roman" panose="02020603050405020304" pitchFamily="18" charset="0"/>
                        <a:ea typeface="仿宋" panose="02010609060101010101" pitchFamily="49" charset="-122"/>
                        <a:cs typeface="黑体"/>
                      </a:endParaRPr>
                    </a:p>
                  </a:txBody>
                  <a:tcPr marL="19050" marR="1905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solidFill>
                            <a:srgbClr val="000000"/>
                          </a:solidFill>
                          <a:latin typeface="Times New Roman" panose="02020603050405020304" pitchFamily="18" charset="0"/>
                          <a:ea typeface="仿宋" panose="02010609060101010101" pitchFamily="49" charset="-122"/>
                          <a:cs typeface="Times New Roman"/>
                        </a:rPr>
                        <a:t>本专业使用学生人数</a:t>
                      </a:r>
                      <a:endParaRPr lang="zh-CN" sz="1600" kern="100">
                        <a:latin typeface="Times New Roman" panose="02020603050405020304" pitchFamily="18" charset="0"/>
                        <a:ea typeface="仿宋" panose="02010609060101010101" pitchFamily="49" charset="-122"/>
                        <a:cs typeface="黑体"/>
                      </a:endParaRPr>
                    </a:p>
                  </a:txBody>
                  <a:tcPr marL="19050" marR="1905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solidFill>
                            <a:srgbClr val="000000"/>
                          </a:solidFill>
                          <a:latin typeface="Times New Roman" panose="02020603050405020304" pitchFamily="18" charset="0"/>
                          <a:ea typeface="仿宋" panose="02010609060101010101" pitchFamily="49" charset="-122"/>
                          <a:cs typeface="Times New Roman"/>
                        </a:rPr>
                        <a:t>学年度本专业使用学时数</a:t>
                      </a:r>
                      <a:endParaRPr lang="zh-CN" sz="1600" kern="100">
                        <a:latin typeface="Times New Roman" panose="02020603050405020304" pitchFamily="18" charset="0"/>
                        <a:ea typeface="仿宋" panose="02010609060101010101" pitchFamily="49" charset="-122"/>
                        <a:cs typeface="黑体"/>
                      </a:endParaRPr>
                    </a:p>
                  </a:txBody>
                  <a:tcPr marL="19050" marR="1905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774855">
                <a:tc>
                  <a:txBody>
                    <a:bodyPr/>
                    <a:lstStyle/>
                    <a:p>
                      <a:pPr algn="ctr">
                        <a:spcAft>
                          <a:spcPts val="0"/>
                        </a:spcAft>
                      </a:pPr>
                      <a:endParaRPr lang="zh-CN" sz="1600" kern="100">
                        <a:latin typeface="Times New Roman" panose="02020603050405020304" pitchFamily="18" charset="0"/>
                        <a:ea typeface="仿宋" panose="02010609060101010101" pitchFamily="49" charset="-122"/>
                        <a:cs typeface="黑体"/>
                      </a:endParaRPr>
                    </a:p>
                  </a:txBody>
                  <a:tcPr marL="19050" marR="1905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endParaRPr lang="zh-CN" sz="1600" kern="100">
                        <a:latin typeface="Times New Roman" panose="02020603050405020304" pitchFamily="18" charset="0"/>
                        <a:ea typeface="仿宋" panose="02010609060101010101" pitchFamily="49" charset="-122"/>
                        <a:cs typeface="黑体"/>
                      </a:endParaRPr>
                    </a:p>
                  </a:txBody>
                  <a:tcPr marL="19050" marR="1905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endParaRPr lang="zh-CN" sz="1600" kern="100">
                        <a:latin typeface="Times New Roman" panose="02020603050405020304" pitchFamily="18" charset="0"/>
                        <a:ea typeface="仿宋" panose="02010609060101010101" pitchFamily="49" charset="-122"/>
                        <a:cs typeface="黑体"/>
                      </a:endParaRPr>
                    </a:p>
                  </a:txBody>
                  <a:tcPr marL="19050" marR="1905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endParaRPr lang="en-US" sz="1600" kern="100" dirty="0">
                        <a:solidFill>
                          <a:srgbClr val="000000"/>
                        </a:solidFill>
                        <a:latin typeface="Times New Roman" panose="02020603050405020304" pitchFamily="18" charset="0"/>
                        <a:ea typeface="仿宋" panose="02010609060101010101" pitchFamily="49" charset="-122"/>
                        <a:cs typeface="黑体"/>
                      </a:endParaRPr>
                    </a:p>
                  </a:txBody>
                  <a:tcPr marL="19050" marR="1905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endParaRPr lang="en-US" sz="1600" kern="100" dirty="0">
                        <a:solidFill>
                          <a:srgbClr val="000000"/>
                        </a:solidFill>
                        <a:latin typeface="Times New Roman" panose="02020603050405020304" pitchFamily="18" charset="0"/>
                        <a:ea typeface="仿宋" panose="02010609060101010101" pitchFamily="49" charset="-122"/>
                        <a:cs typeface="黑体"/>
                      </a:endParaRPr>
                    </a:p>
                  </a:txBody>
                  <a:tcPr marL="19050" marR="1905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endParaRPr lang="en-US" sz="1600" kern="100" dirty="0">
                        <a:solidFill>
                          <a:srgbClr val="000000"/>
                        </a:solidFill>
                        <a:latin typeface="Times New Roman" panose="02020603050405020304" pitchFamily="18" charset="0"/>
                        <a:ea typeface="仿宋" panose="02010609060101010101" pitchFamily="49" charset="-122"/>
                        <a:cs typeface="黑体"/>
                      </a:endParaRPr>
                    </a:p>
                  </a:txBody>
                  <a:tcPr marL="19050" marR="1905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endParaRPr lang="en-US" sz="1600" kern="100" dirty="0">
                        <a:solidFill>
                          <a:srgbClr val="000000"/>
                        </a:solidFill>
                        <a:latin typeface="Times New Roman" panose="02020603050405020304" pitchFamily="18" charset="0"/>
                        <a:ea typeface="仿宋" panose="02010609060101010101" pitchFamily="49" charset="-122"/>
                        <a:cs typeface="黑体"/>
                      </a:endParaRPr>
                    </a:p>
                  </a:txBody>
                  <a:tcPr marL="19050" marR="1905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endParaRPr lang="en-US" sz="1600" kern="100" dirty="0">
                        <a:solidFill>
                          <a:srgbClr val="000000"/>
                        </a:solidFill>
                        <a:latin typeface="Times New Roman" panose="02020603050405020304" pitchFamily="18" charset="0"/>
                        <a:ea typeface="仿宋" panose="02010609060101010101" pitchFamily="49" charset="-122"/>
                        <a:cs typeface="黑体"/>
                      </a:endParaRPr>
                    </a:p>
                  </a:txBody>
                  <a:tcPr marL="19050" marR="1905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0868073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3166597589"/>
              </p:ext>
            </p:extLst>
          </p:nvPr>
        </p:nvGraphicFramePr>
        <p:xfrm>
          <a:off x="341644" y="814619"/>
          <a:ext cx="11756571" cy="5791200"/>
        </p:xfrm>
        <a:graphic>
          <a:graphicData uri="http://schemas.openxmlformats.org/drawingml/2006/table">
            <a:tbl>
              <a:tblPr firstRow="1" firstCol="1" bandRow="1">
                <a:tableStyleId>{5C22544A-7EE6-4342-B048-85BDC9FD1C3A}</a:tableStyleId>
              </a:tblPr>
              <a:tblGrid>
                <a:gridCol w="1126280">
                  <a:extLst>
                    <a:ext uri="{9D8B030D-6E8A-4147-A177-3AD203B41FA5}">
                      <a16:colId xmlns:a16="http://schemas.microsoft.com/office/drawing/2014/main" xmlns="" val="20000"/>
                    </a:ext>
                  </a:extLst>
                </a:gridCol>
                <a:gridCol w="1953942">
                  <a:extLst>
                    <a:ext uri="{9D8B030D-6E8A-4147-A177-3AD203B41FA5}">
                      <a16:colId xmlns:a16="http://schemas.microsoft.com/office/drawing/2014/main" xmlns="" val="20001"/>
                    </a:ext>
                  </a:extLst>
                </a:gridCol>
                <a:gridCol w="8676349">
                  <a:extLst>
                    <a:ext uri="{9D8B030D-6E8A-4147-A177-3AD203B41FA5}">
                      <a16:colId xmlns:a16="http://schemas.microsoft.com/office/drawing/2014/main" xmlns="" val="20002"/>
                    </a:ext>
                  </a:extLst>
                </a:gridCol>
              </a:tblGrid>
              <a:tr h="284191">
                <a:tc>
                  <a:txBody>
                    <a:bodyPr/>
                    <a:lstStyle/>
                    <a:p>
                      <a:pPr algn="ctr">
                        <a:spcAft>
                          <a:spcPts val="0"/>
                        </a:spcAft>
                      </a:pPr>
                      <a:r>
                        <a:rPr lang="zh-CN" sz="2000" kern="0" dirty="0">
                          <a:effectLst/>
                          <a:latin typeface="Times New Roman" panose="02020603050405020304" pitchFamily="18" charset="0"/>
                          <a:ea typeface="仿宋" panose="02010609060101010101" pitchFamily="49" charset="-122"/>
                        </a:rPr>
                        <a:t>序号</a:t>
                      </a:r>
                      <a:endParaRPr lang="zh-CN" sz="1200" kern="100" dirty="0">
                        <a:effectLst/>
                        <a:latin typeface="Times New Roman" panose="02020603050405020304" pitchFamily="18" charset="0"/>
                        <a:ea typeface="仿宋" panose="02010609060101010101" pitchFamily="49" charset="-122"/>
                        <a:cs typeface="Times New Roman"/>
                      </a:endParaRPr>
                    </a:p>
                  </a:txBody>
                  <a:tcPr marL="59675" marR="59675" marT="0" marB="0" anchor="ctr"/>
                </a:tc>
                <a:tc>
                  <a:txBody>
                    <a:bodyPr/>
                    <a:lstStyle/>
                    <a:p>
                      <a:pPr algn="ctr">
                        <a:spcAft>
                          <a:spcPts val="0"/>
                        </a:spcAft>
                      </a:pPr>
                      <a:r>
                        <a:rPr lang="zh-CN" sz="2000" kern="0">
                          <a:effectLst/>
                          <a:latin typeface="Times New Roman" panose="02020603050405020304" pitchFamily="18" charset="0"/>
                          <a:ea typeface="仿宋" panose="02010609060101010101" pitchFamily="49" charset="-122"/>
                        </a:rPr>
                        <a:t>表格位置</a:t>
                      </a:r>
                      <a:endParaRPr lang="zh-CN" sz="1200" kern="100">
                        <a:effectLst/>
                        <a:latin typeface="Times New Roman" panose="02020603050405020304" pitchFamily="18" charset="0"/>
                        <a:ea typeface="仿宋" panose="02010609060101010101" pitchFamily="49" charset="-122"/>
                        <a:cs typeface="Times New Roman"/>
                      </a:endParaRPr>
                    </a:p>
                  </a:txBody>
                  <a:tcPr marL="59675" marR="59675" marT="0" marB="0" anchor="ctr"/>
                </a:tc>
                <a:tc>
                  <a:txBody>
                    <a:bodyPr/>
                    <a:lstStyle/>
                    <a:p>
                      <a:pPr algn="ctr">
                        <a:spcAft>
                          <a:spcPts val="0"/>
                        </a:spcAft>
                      </a:pPr>
                      <a:r>
                        <a:rPr lang="zh-CN" sz="2000" kern="0">
                          <a:effectLst/>
                          <a:latin typeface="Times New Roman" panose="02020603050405020304" pitchFamily="18" charset="0"/>
                          <a:ea typeface="仿宋" panose="02010609060101010101" pitchFamily="49" charset="-122"/>
                        </a:rPr>
                        <a:t>异常描述</a:t>
                      </a:r>
                      <a:endParaRPr lang="zh-CN" sz="1200" kern="100">
                        <a:effectLst/>
                        <a:latin typeface="Times New Roman" panose="02020603050405020304" pitchFamily="18" charset="0"/>
                        <a:ea typeface="仿宋" panose="02010609060101010101" pitchFamily="49" charset="-122"/>
                        <a:cs typeface="Times New Roman"/>
                      </a:endParaRPr>
                    </a:p>
                  </a:txBody>
                  <a:tcPr marL="59675" marR="59675" marT="0" marB="0" anchor="ctr"/>
                </a:tc>
                <a:extLst>
                  <a:ext uri="{0D108BD9-81ED-4DB2-BD59-A6C34878D82A}">
                    <a16:rowId xmlns:a16="http://schemas.microsoft.com/office/drawing/2014/main" xmlns="" val="10000"/>
                  </a:ext>
                </a:extLst>
              </a:tr>
              <a:tr h="284191">
                <a:tc>
                  <a:txBody>
                    <a:bodyPr/>
                    <a:lstStyle/>
                    <a:p>
                      <a:pPr algn="ctr">
                        <a:spcAft>
                          <a:spcPts val="0"/>
                        </a:spcAft>
                      </a:pPr>
                      <a:r>
                        <a:rPr lang="en-US" sz="2000" kern="0">
                          <a:effectLst/>
                          <a:latin typeface="Times New Roman" panose="02020603050405020304" pitchFamily="18" charset="0"/>
                          <a:ea typeface="仿宋" panose="02010609060101010101" pitchFamily="49" charset="-122"/>
                        </a:rPr>
                        <a:t>1</a:t>
                      </a:r>
                      <a:endParaRPr lang="zh-CN" sz="1200" kern="100">
                        <a:effectLst/>
                        <a:latin typeface="Times New Roman" panose="02020603050405020304" pitchFamily="18" charset="0"/>
                        <a:ea typeface="仿宋" panose="02010609060101010101" pitchFamily="49" charset="-122"/>
                        <a:cs typeface="Times New Roman"/>
                      </a:endParaRPr>
                    </a:p>
                  </a:txBody>
                  <a:tcPr marL="59675" marR="59675" marT="0" marB="0" anchor="ctr"/>
                </a:tc>
                <a:tc>
                  <a:txBody>
                    <a:bodyPr/>
                    <a:lstStyle/>
                    <a:p>
                      <a:pPr algn="ctr">
                        <a:spcAft>
                          <a:spcPts val="0"/>
                        </a:spcAft>
                      </a:pPr>
                      <a:r>
                        <a:rPr lang="en-US" sz="2000" kern="0" dirty="0">
                          <a:effectLst/>
                          <a:latin typeface="Times New Roman" panose="02020603050405020304" pitchFamily="18" charset="0"/>
                          <a:ea typeface="仿宋" panose="02010609060101010101" pitchFamily="49" charset="-122"/>
                        </a:rPr>
                        <a:t>1-6-1</a:t>
                      </a:r>
                      <a:r>
                        <a:rPr lang="zh-CN" altLang="en-US" sz="2000" kern="0" dirty="0">
                          <a:effectLst/>
                          <a:latin typeface="Times New Roman" panose="02020603050405020304" pitchFamily="18" charset="0"/>
                          <a:ea typeface="仿宋" panose="02010609060101010101" pitchFamily="49" charset="-122"/>
                        </a:rPr>
                        <a:t>（</a:t>
                      </a:r>
                      <a:r>
                        <a:rPr lang="en-US" altLang="zh-CN" sz="2000" kern="0" dirty="0">
                          <a:effectLst/>
                          <a:latin typeface="Times New Roman" panose="02020603050405020304" pitchFamily="18" charset="0"/>
                          <a:ea typeface="仿宋" panose="02010609060101010101" pitchFamily="49" charset="-122"/>
                        </a:rPr>
                        <a:t>1-5-1</a:t>
                      </a:r>
                      <a:r>
                        <a:rPr lang="zh-CN" altLang="en-US" sz="2000" kern="0" dirty="0">
                          <a:effectLst/>
                          <a:latin typeface="Times New Roman" panose="02020603050405020304" pitchFamily="18" charset="0"/>
                          <a:ea typeface="仿宋" panose="02010609060101010101" pitchFamily="49" charset="-122"/>
                        </a:rPr>
                        <a:t>）</a:t>
                      </a:r>
                      <a:endParaRPr lang="zh-CN" sz="1200" kern="100" dirty="0">
                        <a:effectLst/>
                        <a:latin typeface="Times New Roman" panose="02020603050405020304" pitchFamily="18" charset="0"/>
                        <a:ea typeface="仿宋" panose="02010609060101010101" pitchFamily="49" charset="-122"/>
                        <a:cs typeface="Times New Roman"/>
                      </a:endParaRPr>
                    </a:p>
                  </a:txBody>
                  <a:tcPr marL="59675" marR="59675" marT="0" marB="0" anchor="ctr"/>
                </a:tc>
                <a:tc>
                  <a:txBody>
                    <a:bodyPr/>
                    <a:lstStyle/>
                    <a:p>
                      <a:pPr algn="l">
                        <a:spcAft>
                          <a:spcPts val="0"/>
                        </a:spcAft>
                      </a:pPr>
                      <a:r>
                        <a:rPr lang="zh-CN" sz="2000" kern="0" dirty="0">
                          <a:effectLst/>
                          <a:latin typeface="Times New Roman" panose="02020603050405020304" pitchFamily="18" charset="0"/>
                          <a:ea typeface="仿宋" panose="02010609060101010101" pitchFamily="49" charset="-122"/>
                        </a:rPr>
                        <a:t>存在部分教职工入校时间早于</a:t>
                      </a:r>
                      <a:r>
                        <a:rPr lang="en-US" sz="2000" kern="0" dirty="0">
                          <a:effectLst/>
                          <a:latin typeface="Times New Roman" panose="02020603050405020304" pitchFamily="18" charset="0"/>
                          <a:ea typeface="仿宋" panose="02010609060101010101" pitchFamily="49" charset="-122"/>
                        </a:rPr>
                        <a:t>1950</a:t>
                      </a:r>
                      <a:r>
                        <a:rPr lang="zh-CN" sz="2000" kern="0" dirty="0">
                          <a:effectLst/>
                          <a:latin typeface="Times New Roman" panose="02020603050405020304" pitchFamily="18" charset="0"/>
                          <a:ea typeface="仿宋" panose="02010609060101010101" pitchFamily="49" charset="-122"/>
                        </a:rPr>
                        <a:t>年或出生年月早于</a:t>
                      </a:r>
                      <a:r>
                        <a:rPr lang="en-US" sz="2000" kern="0" dirty="0">
                          <a:effectLst/>
                          <a:latin typeface="Times New Roman" panose="02020603050405020304" pitchFamily="18" charset="0"/>
                          <a:ea typeface="仿宋" panose="02010609060101010101" pitchFamily="49" charset="-122"/>
                        </a:rPr>
                        <a:t>1900</a:t>
                      </a:r>
                      <a:r>
                        <a:rPr lang="zh-CN" sz="2000" kern="0" dirty="0">
                          <a:effectLst/>
                          <a:latin typeface="Times New Roman" panose="02020603050405020304" pitchFamily="18" charset="0"/>
                          <a:ea typeface="仿宋" panose="02010609060101010101" pitchFamily="49" charset="-122"/>
                        </a:rPr>
                        <a:t>年</a:t>
                      </a:r>
                      <a:endParaRPr lang="zh-CN" sz="1200" kern="100" dirty="0">
                        <a:effectLst/>
                        <a:latin typeface="Times New Roman" panose="02020603050405020304" pitchFamily="18" charset="0"/>
                        <a:ea typeface="仿宋" panose="02010609060101010101" pitchFamily="49" charset="-122"/>
                        <a:cs typeface="Times New Roman"/>
                      </a:endParaRPr>
                    </a:p>
                  </a:txBody>
                  <a:tcPr marL="59675" marR="59675" marT="0" marB="0" anchor="ctr"/>
                </a:tc>
                <a:extLst>
                  <a:ext uri="{0D108BD9-81ED-4DB2-BD59-A6C34878D82A}">
                    <a16:rowId xmlns:a16="http://schemas.microsoft.com/office/drawing/2014/main" xmlns="" val="10001"/>
                  </a:ext>
                </a:extLst>
              </a:tr>
              <a:tr h="284191">
                <a:tc>
                  <a:txBody>
                    <a:bodyPr/>
                    <a:lstStyle/>
                    <a:p>
                      <a:pPr algn="ctr">
                        <a:spcAft>
                          <a:spcPts val="0"/>
                        </a:spcAft>
                      </a:pPr>
                      <a:r>
                        <a:rPr lang="en-US" sz="2000" kern="0">
                          <a:effectLst/>
                          <a:latin typeface="Times New Roman" panose="02020603050405020304" pitchFamily="18" charset="0"/>
                          <a:ea typeface="仿宋" panose="02010609060101010101" pitchFamily="49" charset="-122"/>
                        </a:rPr>
                        <a:t>2</a:t>
                      </a:r>
                      <a:endParaRPr lang="zh-CN" sz="1200" kern="100">
                        <a:effectLst/>
                        <a:latin typeface="Times New Roman" panose="02020603050405020304" pitchFamily="18" charset="0"/>
                        <a:ea typeface="仿宋" panose="02010609060101010101" pitchFamily="49" charset="-122"/>
                        <a:cs typeface="Times New Roman"/>
                      </a:endParaRPr>
                    </a:p>
                  </a:txBody>
                  <a:tcPr marL="59675" marR="59675" marT="0" marB="0" anchor="ctr"/>
                </a:tc>
                <a:tc>
                  <a:txBody>
                    <a:bodyPr/>
                    <a:lstStyle/>
                    <a:p>
                      <a:pPr algn="ctr">
                        <a:spcAft>
                          <a:spcPts val="0"/>
                        </a:spcAft>
                      </a:pPr>
                      <a:r>
                        <a:rPr lang="en-US" sz="2000" kern="0">
                          <a:effectLst/>
                          <a:latin typeface="Times New Roman" panose="02020603050405020304" pitchFamily="18" charset="0"/>
                          <a:ea typeface="仿宋" panose="02010609060101010101" pitchFamily="49" charset="-122"/>
                        </a:rPr>
                        <a:t>2-3-2</a:t>
                      </a:r>
                      <a:endParaRPr lang="zh-CN" sz="1200" kern="100">
                        <a:effectLst/>
                        <a:latin typeface="Times New Roman" panose="02020603050405020304" pitchFamily="18" charset="0"/>
                        <a:ea typeface="仿宋" panose="02010609060101010101" pitchFamily="49" charset="-122"/>
                        <a:cs typeface="Times New Roman"/>
                      </a:endParaRPr>
                    </a:p>
                  </a:txBody>
                  <a:tcPr marL="59675" marR="59675" marT="0" marB="0" anchor="ctr"/>
                </a:tc>
                <a:tc>
                  <a:txBody>
                    <a:bodyPr/>
                    <a:lstStyle/>
                    <a:p>
                      <a:pPr algn="l">
                        <a:spcAft>
                          <a:spcPts val="0"/>
                        </a:spcAft>
                      </a:pPr>
                      <a:r>
                        <a:rPr lang="zh-CN" sz="2000" kern="0" dirty="0">
                          <a:effectLst/>
                          <a:latin typeface="Times New Roman" panose="02020603050405020304" pitchFamily="18" charset="0"/>
                          <a:ea typeface="仿宋" panose="02010609060101010101" pitchFamily="49" charset="-122"/>
                        </a:rPr>
                        <a:t>当年文献购置费有误（大于</a:t>
                      </a:r>
                      <a:r>
                        <a:rPr lang="en-US" sz="2000" kern="0" dirty="0">
                          <a:effectLst/>
                          <a:latin typeface="Times New Roman" panose="02020603050405020304" pitchFamily="18" charset="0"/>
                          <a:ea typeface="仿宋" panose="02010609060101010101" pitchFamily="49" charset="-122"/>
                        </a:rPr>
                        <a:t>1</a:t>
                      </a:r>
                      <a:r>
                        <a:rPr lang="zh-CN" sz="2000" kern="0" dirty="0">
                          <a:effectLst/>
                          <a:latin typeface="Times New Roman" panose="02020603050405020304" pitchFamily="18" charset="0"/>
                          <a:ea typeface="仿宋" panose="02010609060101010101" pitchFamily="49" charset="-122"/>
                        </a:rPr>
                        <a:t>亿元或者为</a:t>
                      </a:r>
                      <a:r>
                        <a:rPr lang="en-US" sz="2000" kern="0" dirty="0">
                          <a:effectLst/>
                          <a:latin typeface="Times New Roman" panose="02020603050405020304" pitchFamily="18" charset="0"/>
                          <a:ea typeface="仿宋" panose="02010609060101010101" pitchFamily="49" charset="-122"/>
                        </a:rPr>
                        <a:t>0</a:t>
                      </a:r>
                      <a:r>
                        <a:rPr lang="zh-CN" sz="2000" kern="0" dirty="0">
                          <a:effectLst/>
                          <a:latin typeface="Times New Roman" panose="02020603050405020304" pitchFamily="18" charset="0"/>
                          <a:ea typeface="仿宋" panose="02010609060101010101" pitchFamily="49" charset="-122"/>
                        </a:rPr>
                        <a:t>）</a:t>
                      </a:r>
                      <a:endParaRPr lang="zh-CN" sz="1200" kern="100" dirty="0">
                        <a:effectLst/>
                        <a:latin typeface="Times New Roman" panose="02020603050405020304" pitchFamily="18" charset="0"/>
                        <a:ea typeface="仿宋" panose="02010609060101010101" pitchFamily="49" charset="-122"/>
                        <a:cs typeface="Times New Roman"/>
                      </a:endParaRPr>
                    </a:p>
                  </a:txBody>
                  <a:tcPr marL="59675" marR="59675" marT="0" marB="0" anchor="ctr"/>
                </a:tc>
                <a:extLst>
                  <a:ext uri="{0D108BD9-81ED-4DB2-BD59-A6C34878D82A}">
                    <a16:rowId xmlns:a16="http://schemas.microsoft.com/office/drawing/2014/main" xmlns="" val="10002"/>
                  </a:ext>
                </a:extLst>
              </a:tr>
              <a:tr h="284191">
                <a:tc>
                  <a:txBody>
                    <a:bodyPr/>
                    <a:lstStyle/>
                    <a:p>
                      <a:pPr algn="ctr">
                        <a:spcAft>
                          <a:spcPts val="0"/>
                        </a:spcAft>
                      </a:pPr>
                      <a:r>
                        <a:rPr lang="en-US" sz="2000" kern="0">
                          <a:effectLst/>
                          <a:latin typeface="Times New Roman" panose="02020603050405020304" pitchFamily="18" charset="0"/>
                          <a:ea typeface="仿宋" panose="02010609060101010101" pitchFamily="49" charset="-122"/>
                        </a:rPr>
                        <a:t>3</a:t>
                      </a:r>
                      <a:endParaRPr lang="zh-CN" sz="1200" kern="100">
                        <a:effectLst/>
                        <a:latin typeface="Times New Roman" panose="02020603050405020304" pitchFamily="18" charset="0"/>
                        <a:ea typeface="仿宋" panose="02010609060101010101" pitchFamily="49" charset="-122"/>
                        <a:cs typeface="Times New Roman"/>
                      </a:endParaRPr>
                    </a:p>
                  </a:txBody>
                  <a:tcPr marL="59675" marR="59675" marT="0" marB="0" anchor="ctr"/>
                </a:tc>
                <a:tc rowSpan="4">
                  <a:txBody>
                    <a:bodyPr/>
                    <a:lstStyle/>
                    <a:p>
                      <a:pPr algn="ctr">
                        <a:spcAft>
                          <a:spcPts val="0"/>
                        </a:spcAft>
                      </a:pPr>
                      <a:r>
                        <a:rPr lang="en-US" sz="2000" kern="0" dirty="0">
                          <a:effectLst/>
                          <a:latin typeface="Times New Roman" panose="02020603050405020304" pitchFamily="18" charset="0"/>
                          <a:ea typeface="仿宋" panose="02010609060101010101" pitchFamily="49" charset="-122"/>
                        </a:rPr>
                        <a:t>2-9-2</a:t>
                      </a:r>
                      <a:endParaRPr lang="zh-CN" sz="1200" kern="100" dirty="0">
                        <a:effectLst/>
                        <a:latin typeface="Times New Roman" panose="02020603050405020304" pitchFamily="18" charset="0"/>
                        <a:ea typeface="仿宋" panose="02010609060101010101" pitchFamily="49" charset="-122"/>
                        <a:cs typeface="Times New Roman"/>
                      </a:endParaRPr>
                    </a:p>
                  </a:txBody>
                  <a:tcPr marL="59675" marR="59675" marT="0" marB="0" anchor="ctr"/>
                </a:tc>
                <a:tc>
                  <a:txBody>
                    <a:bodyPr/>
                    <a:lstStyle/>
                    <a:p>
                      <a:pPr algn="l">
                        <a:spcAft>
                          <a:spcPts val="0"/>
                        </a:spcAft>
                      </a:pPr>
                      <a:r>
                        <a:rPr lang="zh-CN" sz="2000" kern="0" dirty="0">
                          <a:effectLst/>
                          <a:latin typeface="Times New Roman" panose="02020603050405020304" pitchFamily="18" charset="0"/>
                          <a:ea typeface="仿宋" panose="02010609060101010101" pitchFamily="49" charset="-122"/>
                        </a:rPr>
                        <a:t>教学改革经费支出低于</a:t>
                      </a:r>
                      <a:r>
                        <a:rPr lang="en-US" sz="2000" kern="0" dirty="0">
                          <a:effectLst/>
                          <a:latin typeface="Times New Roman" panose="02020603050405020304" pitchFamily="18" charset="0"/>
                          <a:ea typeface="仿宋" panose="02010609060101010101" pitchFamily="49" charset="-122"/>
                        </a:rPr>
                        <a:t>1</a:t>
                      </a:r>
                      <a:r>
                        <a:rPr lang="zh-CN" sz="2000" kern="0" dirty="0">
                          <a:effectLst/>
                          <a:latin typeface="Times New Roman" panose="02020603050405020304" pitchFamily="18" charset="0"/>
                          <a:ea typeface="仿宋" panose="02010609060101010101" pitchFamily="49" charset="-122"/>
                        </a:rPr>
                        <a:t>万</a:t>
                      </a:r>
                      <a:endParaRPr lang="zh-CN" sz="1200" kern="100" dirty="0">
                        <a:effectLst/>
                        <a:latin typeface="Times New Roman" panose="02020603050405020304" pitchFamily="18" charset="0"/>
                        <a:ea typeface="仿宋" panose="02010609060101010101" pitchFamily="49" charset="-122"/>
                        <a:cs typeface="Times New Roman"/>
                      </a:endParaRPr>
                    </a:p>
                  </a:txBody>
                  <a:tcPr marL="59675" marR="59675" marT="0" marB="0" anchor="ctr"/>
                </a:tc>
                <a:extLst>
                  <a:ext uri="{0D108BD9-81ED-4DB2-BD59-A6C34878D82A}">
                    <a16:rowId xmlns:a16="http://schemas.microsoft.com/office/drawing/2014/main" xmlns="" val="10003"/>
                  </a:ext>
                </a:extLst>
              </a:tr>
              <a:tr h="284191">
                <a:tc>
                  <a:txBody>
                    <a:bodyPr/>
                    <a:lstStyle/>
                    <a:p>
                      <a:pPr algn="ctr">
                        <a:spcAft>
                          <a:spcPts val="0"/>
                        </a:spcAft>
                      </a:pPr>
                      <a:r>
                        <a:rPr lang="en-US" sz="2000" kern="0">
                          <a:effectLst/>
                          <a:latin typeface="Times New Roman" panose="02020603050405020304" pitchFamily="18" charset="0"/>
                          <a:ea typeface="仿宋" panose="02010609060101010101" pitchFamily="49" charset="-122"/>
                        </a:rPr>
                        <a:t>4</a:t>
                      </a:r>
                      <a:endParaRPr lang="zh-CN" sz="1200" kern="100">
                        <a:effectLst/>
                        <a:latin typeface="Times New Roman" panose="02020603050405020304" pitchFamily="18" charset="0"/>
                        <a:ea typeface="仿宋" panose="02010609060101010101" pitchFamily="49" charset="-122"/>
                        <a:cs typeface="Times New Roman"/>
                      </a:endParaRPr>
                    </a:p>
                  </a:txBody>
                  <a:tcPr marL="59675" marR="59675" marT="0" marB="0" anchor="ctr"/>
                </a:tc>
                <a:tc vMerge="1">
                  <a:txBody>
                    <a:bodyPr/>
                    <a:lstStyle/>
                    <a:p>
                      <a:endParaRPr lang="zh-CN" altLang="en-US"/>
                    </a:p>
                  </a:txBody>
                  <a:tcPr/>
                </a:tc>
                <a:tc>
                  <a:txBody>
                    <a:bodyPr/>
                    <a:lstStyle/>
                    <a:p>
                      <a:pPr algn="l">
                        <a:spcAft>
                          <a:spcPts val="0"/>
                        </a:spcAft>
                      </a:pPr>
                      <a:r>
                        <a:rPr lang="zh-CN" sz="2000" kern="0" dirty="0">
                          <a:effectLst/>
                          <a:latin typeface="Times New Roman" panose="02020603050405020304" pitchFamily="18" charset="0"/>
                          <a:ea typeface="仿宋" panose="02010609060101010101" pitchFamily="49" charset="-122"/>
                        </a:rPr>
                        <a:t>专业建设经费支出为</a:t>
                      </a:r>
                      <a:r>
                        <a:rPr lang="en-US" sz="2000" kern="0" dirty="0">
                          <a:effectLst/>
                          <a:latin typeface="Times New Roman" panose="02020603050405020304" pitchFamily="18" charset="0"/>
                          <a:ea typeface="仿宋" panose="02010609060101010101" pitchFamily="49" charset="-122"/>
                        </a:rPr>
                        <a:t>0</a:t>
                      </a:r>
                      <a:endParaRPr lang="zh-CN" sz="1200" kern="100" dirty="0">
                        <a:effectLst/>
                        <a:latin typeface="Times New Roman" panose="02020603050405020304" pitchFamily="18" charset="0"/>
                        <a:ea typeface="仿宋" panose="02010609060101010101" pitchFamily="49" charset="-122"/>
                        <a:cs typeface="Times New Roman"/>
                      </a:endParaRPr>
                    </a:p>
                  </a:txBody>
                  <a:tcPr marL="59675" marR="59675" marT="0" marB="0" anchor="ctr"/>
                </a:tc>
                <a:extLst>
                  <a:ext uri="{0D108BD9-81ED-4DB2-BD59-A6C34878D82A}">
                    <a16:rowId xmlns:a16="http://schemas.microsoft.com/office/drawing/2014/main" xmlns="" val="10004"/>
                  </a:ext>
                </a:extLst>
              </a:tr>
              <a:tr h="284191">
                <a:tc>
                  <a:txBody>
                    <a:bodyPr/>
                    <a:lstStyle/>
                    <a:p>
                      <a:pPr algn="ctr">
                        <a:spcAft>
                          <a:spcPts val="0"/>
                        </a:spcAft>
                      </a:pPr>
                      <a:r>
                        <a:rPr lang="en-US" sz="2000" kern="0">
                          <a:effectLst/>
                          <a:latin typeface="Times New Roman" panose="02020603050405020304" pitchFamily="18" charset="0"/>
                          <a:ea typeface="仿宋" panose="02010609060101010101" pitchFamily="49" charset="-122"/>
                        </a:rPr>
                        <a:t>5</a:t>
                      </a:r>
                      <a:endParaRPr lang="zh-CN" sz="1200" kern="100">
                        <a:effectLst/>
                        <a:latin typeface="Times New Roman" panose="02020603050405020304" pitchFamily="18" charset="0"/>
                        <a:ea typeface="仿宋" panose="02010609060101010101" pitchFamily="49" charset="-122"/>
                        <a:cs typeface="Times New Roman"/>
                      </a:endParaRPr>
                    </a:p>
                  </a:txBody>
                  <a:tcPr marL="59675" marR="59675" marT="0" marB="0" anchor="ctr"/>
                </a:tc>
                <a:tc vMerge="1">
                  <a:txBody>
                    <a:bodyPr/>
                    <a:lstStyle/>
                    <a:p>
                      <a:endParaRPr lang="zh-CN" altLang="en-US"/>
                    </a:p>
                  </a:txBody>
                  <a:tcPr/>
                </a:tc>
                <a:tc>
                  <a:txBody>
                    <a:bodyPr/>
                    <a:lstStyle/>
                    <a:p>
                      <a:pPr algn="l">
                        <a:spcAft>
                          <a:spcPts val="0"/>
                        </a:spcAft>
                      </a:pPr>
                      <a:r>
                        <a:rPr lang="zh-CN" sz="2000" kern="0" dirty="0">
                          <a:effectLst/>
                          <a:latin typeface="Times New Roman" panose="02020603050405020304" pitchFamily="18" charset="0"/>
                          <a:ea typeface="仿宋" panose="02010609060101010101" pitchFamily="49" charset="-122"/>
                        </a:rPr>
                        <a:t>实践教学支出为</a:t>
                      </a:r>
                      <a:r>
                        <a:rPr lang="en-US" sz="2000" kern="0" dirty="0">
                          <a:effectLst/>
                          <a:latin typeface="Times New Roman" panose="02020603050405020304" pitchFamily="18" charset="0"/>
                          <a:ea typeface="仿宋" panose="02010609060101010101" pitchFamily="49" charset="-122"/>
                        </a:rPr>
                        <a:t>0</a:t>
                      </a:r>
                      <a:endParaRPr lang="zh-CN" sz="1200" kern="100" dirty="0">
                        <a:effectLst/>
                        <a:latin typeface="Times New Roman" panose="02020603050405020304" pitchFamily="18" charset="0"/>
                        <a:ea typeface="仿宋" panose="02010609060101010101" pitchFamily="49" charset="-122"/>
                        <a:cs typeface="Times New Roman"/>
                      </a:endParaRPr>
                    </a:p>
                  </a:txBody>
                  <a:tcPr marL="59675" marR="59675" marT="0" marB="0" anchor="ctr"/>
                </a:tc>
                <a:extLst>
                  <a:ext uri="{0D108BD9-81ED-4DB2-BD59-A6C34878D82A}">
                    <a16:rowId xmlns:a16="http://schemas.microsoft.com/office/drawing/2014/main" xmlns="" val="10005"/>
                  </a:ext>
                </a:extLst>
              </a:tr>
              <a:tr h="284191">
                <a:tc>
                  <a:txBody>
                    <a:bodyPr/>
                    <a:lstStyle/>
                    <a:p>
                      <a:pPr algn="ctr">
                        <a:spcAft>
                          <a:spcPts val="0"/>
                        </a:spcAft>
                      </a:pPr>
                      <a:r>
                        <a:rPr lang="en-US" sz="2000" kern="0">
                          <a:effectLst/>
                          <a:latin typeface="Times New Roman" panose="02020603050405020304" pitchFamily="18" charset="0"/>
                          <a:ea typeface="仿宋" panose="02010609060101010101" pitchFamily="49" charset="-122"/>
                        </a:rPr>
                        <a:t>6</a:t>
                      </a:r>
                      <a:endParaRPr lang="zh-CN" sz="1200" kern="100">
                        <a:effectLst/>
                        <a:latin typeface="Times New Roman" panose="02020603050405020304" pitchFamily="18" charset="0"/>
                        <a:ea typeface="仿宋" panose="02010609060101010101" pitchFamily="49" charset="-122"/>
                        <a:cs typeface="Times New Roman"/>
                      </a:endParaRPr>
                    </a:p>
                  </a:txBody>
                  <a:tcPr marL="59675" marR="59675" marT="0" marB="0" anchor="ctr"/>
                </a:tc>
                <a:tc vMerge="1">
                  <a:txBody>
                    <a:bodyPr/>
                    <a:lstStyle/>
                    <a:p>
                      <a:endParaRPr lang="zh-CN" altLang="en-US"/>
                    </a:p>
                  </a:txBody>
                  <a:tcPr/>
                </a:tc>
                <a:tc>
                  <a:txBody>
                    <a:bodyPr/>
                    <a:lstStyle/>
                    <a:p>
                      <a:pPr algn="l">
                        <a:spcAft>
                          <a:spcPts val="0"/>
                        </a:spcAft>
                      </a:pPr>
                      <a:r>
                        <a:rPr lang="zh-CN" sz="2000" kern="0" dirty="0">
                          <a:effectLst/>
                          <a:latin typeface="Times New Roman" panose="02020603050405020304" pitchFamily="18" charset="0"/>
                          <a:ea typeface="仿宋" panose="02010609060101010101" pitchFamily="49" charset="-122"/>
                        </a:rPr>
                        <a:t>教师培训进修专项经费支出为</a:t>
                      </a:r>
                      <a:r>
                        <a:rPr lang="en-US" sz="2000" kern="0" dirty="0">
                          <a:effectLst/>
                          <a:latin typeface="Times New Roman" panose="02020603050405020304" pitchFamily="18" charset="0"/>
                          <a:ea typeface="仿宋" panose="02010609060101010101" pitchFamily="49" charset="-122"/>
                        </a:rPr>
                        <a:t>0</a:t>
                      </a:r>
                      <a:endParaRPr lang="zh-CN" sz="1200" kern="100" dirty="0">
                        <a:effectLst/>
                        <a:latin typeface="Times New Roman" panose="02020603050405020304" pitchFamily="18" charset="0"/>
                        <a:ea typeface="仿宋" panose="02010609060101010101" pitchFamily="49" charset="-122"/>
                        <a:cs typeface="Times New Roman"/>
                      </a:endParaRPr>
                    </a:p>
                  </a:txBody>
                  <a:tcPr marL="59675" marR="59675" marT="0" marB="0" anchor="ctr"/>
                </a:tc>
                <a:extLst>
                  <a:ext uri="{0D108BD9-81ED-4DB2-BD59-A6C34878D82A}">
                    <a16:rowId xmlns:a16="http://schemas.microsoft.com/office/drawing/2014/main" xmlns="" val="10006"/>
                  </a:ext>
                </a:extLst>
              </a:tr>
              <a:tr h="284191">
                <a:tc>
                  <a:txBody>
                    <a:bodyPr/>
                    <a:lstStyle/>
                    <a:p>
                      <a:pPr algn="ctr">
                        <a:spcAft>
                          <a:spcPts val="0"/>
                        </a:spcAft>
                      </a:pPr>
                      <a:r>
                        <a:rPr lang="en-US" sz="2000" kern="0">
                          <a:effectLst/>
                          <a:latin typeface="Times New Roman" panose="02020603050405020304" pitchFamily="18" charset="0"/>
                          <a:ea typeface="仿宋" panose="02010609060101010101" pitchFamily="49" charset="-122"/>
                        </a:rPr>
                        <a:t>7</a:t>
                      </a:r>
                      <a:endParaRPr lang="zh-CN" sz="1200" kern="100">
                        <a:effectLst/>
                        <a:latin typeface="Times New Roman" panose="02020603050405020304" pitchFamily="18" charset="0"/>
                        <a:ea typeface="仿宋" panose="02010609060101010101" pitchFamily="49" charset="-122"/>
                        <a:cs typeface="Times New Roman"/>
                      </a:endParaRPr>
                    </a:p>
                  </a:txBody>
                  <a:tcPr marL="59675" marR="59675" marT="0" marB="0" anchor="ctr"/>
                </a:tc>
                <a:tc rowSpan="2">
                  <a:txBody>
                    <a:bodyPr/>
                    <a:lstStyle/>
                    <a:p>
                      <a:pPr algn="ctr">
                        <a:spcAft>
                          <a:spcPts val="0"/>
                        </a:spcAft>
                      </a:pPr>
                      <a:r>
                        <a:rPr lang="en-US" sz="2000" kern="0" dirty="0">
                          <a:effectLst/>
                          <a:latin typeface="Times New Roman" panose="02020603050405020304" pitchFamily="18" charset="0"/>
                          <a:ea typeface="仿宋" panose="02010609060101010101" pitchFamily="49" charset="-122"/>
                        </a:rPr>
                        <a:t>3-2</a:t>
                      </a:r>
                      <a:endParaRPr lang="zh-CN" sz="1200" kern="100" dirty="0">
                        <a:effectLst/>
                        <a:latin typeface="Times New Roman" panose="02020603050405020304" pitchFamily="18" charset="0"/>
                        <a:ea typeface="仿宋" panose="02010609060101010101" pitchFamily="49" charset="-122"/>
                        <a:cs typeface="Times New Roman"/>
                      </a:endParaRPr>
                    </a:p>
                  </a:txBody>
                  <a:tcPr marL="59675" marR="59675" marT="0" marB="0" anchor="ctr"/>
                </a:tc>
                <a:tc>
                  <a:txBody>
                    <a:bodyPr/>
                    <a:lstStyle/>
                    <a:p>
                      <a:pPr algn="l">
                        <a:spcAft>
                          <a:spcPts val="0"/>
                        </a:spcAft>
                      </a:pPr>
                      <a:r>
                        <a:rPr lang="zh-CN" sz="2000" kern="0" dirty="0">
                          <a:effectLst/>
                          <a:latin typeface="Times New Roman" panose="02020603050405020304" pitchFamily="18" charset="0"/>
                          <a:ea typeface="仿宋" panose="02010609060101010101" pitchFamily="49" charset="-122"/>
                        </a:rPr>
                        <a:t>就业管理人员为</a:t>
                      </a:r>
                      <a:r>
                        <a:rPr lang="en-US" sz="2000" kern="0" dirty="0">
                          <a:effectLst/>
                          <a:latin typeface="Times New Roman" panose="02020603050405020304" pitchFamily="18" charset="0"/>
                          <a:ea typeface="仿宋" panose="02010609060101010101" pitchFamily="49" charset="-122"/>
                        </a:rPr>
                        <a:t>0</a:t>
                      </a:r>
                      <a:endParaRPr lang="zh-CN" sz="1200" kern="100" dirty="0">
                        <a:effectLst/>
                        <a:latin typeface="Times New Roman" panose="02020603050405020304" pitchFamily="18" charset="0"/>
                        <a:ea typeface="仿宋" panose="02010609060101010101" pitchFamily="49" charset="-122"/>
                        <a:cs typeface="Times New Roman"/>
                      </a:endParaRPr>
                    </a:p>
                  </a:txBody>
                  <a:tcPr marL="59675" marR="59675" marT="0" marB="0" anchor="ctr"/>
                </a:tc>
                <a:extLst>
                  <a:ext uri="{0D108BD9-81ED-4DB2-BD59-A6C34878D82A}">
                    <a16:rowId xmlns:a16="http://schemas.microsoft.com/office/drawing/2014/main" xmlns="" val="10007"/>
                  </a:ext>
                </a:extLst>
              </a:tr>
              <a:tr h="284191">
                <a:tc>
                  <a:txBody>
                    <a:bodyPr/>
                    <a:lstStyle/>
                    <a:p>
                      <a:pPr algn="ctr">
                        <a:spcAft>
                          <a:spcPts val="0"/>
                        </a:spcAft>
                      </a:pPr>
                      <a:r>
                        <a:rPr lang="en-US" sz="2000" kern="0">
                          <a:effectLst/>
                          <a:latin typeface="Times New Roman" panose="02020603050405020304" pitchFamily="18" charset="0"/>
                          <a:ea typeface="仿宋" panose="02010609060101010101" pitchFamily="49" charset="-122"/>
                        </a:rPr>
                        <a:t>8</a:t>
                      </a:r>
                      <a:endParaRPr lang="zh-CN" sz="1200" kern="100">
                        <a:effectLst/>
                        <a:latin typeface="Times New Roman" panose="02020603050405020304" pitchFamily="18" charset="0"/>
                        <a:ea typeface="仿宋" panose="02010609060101010101" pitchFamily="49" charset="-122"/>
                        <a:cs typeface="Times New Roman"/>
                      </a:endParaRPr>
                    </a:p>
                  </a:txBody>
                  <a:tcPr marL="59675" marR="59675" marT="0" marB="0" anchor="ctr"/>
                </a:tc>
                <a:tc vMerge="1">
                  <a:txBody>
                    <a:bodyPr/>
                    <a:lstStyle/>
                    <a:p>
                      <a:endParaRPr lang="zh-CN" altLang="en-US"/>
                    </a:p>
                  </a:txBody>
                  <a:tcPr/>
                </a:tc>
                <a:tc>
                  <a:txBody>
                    <a:bodyPr/>
                    <a:lstStyle/>
                    <a:p>
                      <a:pPr algn="l">
                        <a:spcAft>
                          <a:spcPts val="0"/>
                        </a:spcAft>
                      </a:pPr>
                      <a:r>
                        <a:rPr lang="zh-CN" sz="2000" kern="0">
                          <a:effectLst/>
                          <a:latin typeface="Times New Roman" panose="02020603050405020304" pitchFamily="18" charset="0"/>
                          <a:ea typeface="仿宋" panose="02010609060101010101" pitchFamily="49" charset="-122"/>
                        </a:rPr>
                        <a:t>心理咨询工作人员为</a:t>
                      </a:r>
                      <a:r>
                        <a:rPr lang="en-US" sz="2000" kern="0">
                          <a:effectLst/>
                          <a:latin typeface="Times New Roman" panose="02020603050405020304" pitchFamily="18" charset="0"/>
                          <a:ea typeface="仿宋" panose="02010609060101010101" pitchFamily="49" charset="-122"/>
                        </a:rPr>
                        <a:t>0</a:t>
                      </a:r>
                      <a:endParaRPr lang="zh-CN" sz="1200" kern="100">
                        <a:effectLst/>
                        <a:latin typeface="Times New Roman" panose="02020603050405020304" pitchFamily="18" charset="0"/>
                        <a:ea typeface="仿宋" panose="02010609060101010101" pitchFamily="49" charset="-122"/>
                        <a:cs typeface="Times New Roman"/>
                      </a:endParaRPr>
                    </a:p>
                  </a:txBody>
                  <a:tcPr marL="59675" marR="59675" marT="0" marB="0" anchor="ctr"/>
                </a:tc>
                <a:extLst>
                  <a:ext uri="{0D108BD9-81ED-4DB2-BD59-A6C34878D82A}">
                    <a16:rowId xmlns:a16="http://schemas.microsoft.com/office/drawing/2014/main" xmlns="" val="10008"/>
                  </a:ext>
                </a:extLst>
              </a:tr>
              <a:tr h="284191">
                <a:tc>
                  <a:txBody>
                    <a:bodyPr/>
                    <a:lstStyle/>
                    <a:p>
                      <a:pPr algn="ctr">
                        <a:spcAft>
                          <a:spcPts val="0"/>
                        </a:spcAft>
                      </a:pPr>
                      <a:r>
                        <a:rPr lang="en-US" altLang="zh-CN" sz="1200" kern="100" dirty="0">
                          <a:effectLst/>
                          <a:latin typeface="Times New Roman" panose="02020603050405020304" pitchFamily="18" charset="0"/>
                          <a:ea typeface="仿宋" panose="02010609060101010101" pitchFamily="49" charset="-122"/>
                          <a:cs typeface="Times New Roman"/>
                        </a:rPr>
                        <a:t>9</a:t>
                      </a:r>
                      <a:endParaRPr lang="zh-CN" sz="1200" kern="100" dirty="0">
                        <a:effectLst/>
                        <a:latin typeface="Times New Roman" panose="02020603050405020304" pitchFamily="18" charset="0"/>
                        <a:ea typeface="仿宋" panose="02010609060101010101" pitchFamily="49" charset="-122"/>
                        <a:cs typeface="Times New Roman"/>
                      </a:endParaRPr>
                    </a:p>
                  </a:txBody>
                  <a:tcPr marL="59675" marR="59675" marT="0" marB="0" anchor="ctr"/>
                </a:tc>
                <a:tc rowSpan="2">
                  <a:txBody>
                    <a:bodyPr/>
                    <a:lstStyle/>
                    <a:p>
                      <a:pPr algn="ctr">
                        <a:spcAft>
                          <a:spcPts val="0"/>
                        </a:spcAft>
                      </a:pPr>
                      <a:r>
                        <a:rPr lang="en-US" sz="2000" kern="0" dirty="0">
                          <a:effectLst/>
                          <a:latin typeface="Times New Roman" panose="02020603050405020304" pitchFamily="18" charset="0"/>
                          <a:ea typeface="仿宋" panose="02010609060101010101" pitchFamily="49" charset="-122"/>
                        </a:rPr>
                        <a:t>3-6</a:t>
                      </a:r>
                      <a:endParaRPr lang="zh-CN" sz="1200" kern="100" dirty="0">
                        <a:effectLst/>
                        <a:latin typeface="Times New Roman" panose="02020603050405020304" pitchFamily="18" charset="0"/>
                        <a:ea typeface="仿宋" panose="02010609060101010101" pitchFamily="49" charset="-122"/>
                        <a:cs typeface="Times New Roman"/>
                      </a:endParaRPr>
                    </a:p>
                  </a:txBody>
                  <a:tcPr marL="59675" marR="59675" marT="0" marB="0" anchor="ctr"/>
                </a:tc>
                <a:tc>
                  <a:txBody>
                    <a:bodyPr/>
                    <a:lstStyle/>
                    <a:p>
                      <a:pPr algn="l">
                        <a:spcAft>
                          <a:spcPts val="0"/>
                        </a:spcAft>
                      </a:pPr>
                      <a:r>
                        <a:rPr lang="zh-CN" sz="2000" kern="0">
                          <a:effectLst/>
                          <a:latin typeface="Times New Roman" panose="02020603050405020304" pitchFamily="18" charset="0"/>
                          <a:ea typeface="仿宋" panose="02010609060101010101" pitchFamily="49" charset="-122"/>
                        </a:rPr>
                        <a:t>创新创业专职教师超过</a:t>
                      </a:r>
                      <a:r>
                        <a:rPr lang="en-US" sz="2000" kern="0">
                          <a:effectLst/>
                          <a:latin typeface="Times New Roman" panose="02020603050405020304" pitchFamily="18" charset="0"/>
                          <a:ea typeface="仿宋" panose="02010609060101010101" pitchFamily="49" charset="-122"/>
                        </a:rPr>
                        <a:t>500</a:t>
                      </a:r>
                      <a:r>
                        <a:rPr lang="zh-CN" sz="2000" kern="0">
                          <a:effectLst/>
                          <a:latin typeface="Times New Roman" panose="02020603050405020304" pitchFamily="18" charset="0"/>
                          <a:ea typeface="仿宋" panose="02010609060101010101" pitchFamily="49" charset="-122"/>
                        </a:rPr>
                        <a:t>人</a:t>
                      </a:r>
                      <a:endParaRPr lang="zh-CN" sz="1200" kern="100">
                        <a:effectLst/>
                        <a:latin typeface="Times New Roman" panose="02020603050405020304" pitchFamily="18" charset="0"/>
                        <a:ea typeface="仿宋" panose="02010609060101010101" pitchFamily="49" charset="-122"/>
                        <a:cs typeface="Times New Roman"/>
                      </a:endParaRPr>
                    </a:p>
                  </a:txBody>
                  <a:tcPr marL="59675" marR="59675" marT="0" marB="0" anchor="ctr"/>
                </a:tc>
                <a:extLst>
                  <a:ext uri="{0D108BD9-81ED-4DB2-BD59-A6C34878D82A}">
                    <a16:rowId xmlns:a16="http://schemas.microsoft.com/office/drawing/2014/main" xmlns="" val="10009"/>
                  </a:ext>
                </a:extLst>
              </a:tr>
              <a:tr h="284191">
                <a:tc>
                  <a:txBody>
                    <a:bodyPr/>
                    <a:lstStyle/>
                    <a:p>
                      <a:pPr algn="ctr">
                        <a:spcAft>
                          <a:spcPts val="0"/>
                        </a:spcAft>
                      </a:pPr>
                      <a:r>
                        <a:rPr lang="en-US" sz="2000" kern="0" dirty="0">
                          <a:effectLst/>
                          <a:latin typeface="Times New Roman" panose="02020603050405020304" pitchFamily="18" charset="0"/>
                          <a:ea typeface="仿宋" panose="02010609060101010101" pitchFamily="49" charset="-122"/>
                        </a:rPr>
                        <a:t>1</a:t>
                      </a:r>
                      <a:r>
                        <a:rPr lang="en-US" altLang="zh-CN" sz="2000" kern="0" dirty="0">
                          <a:effectLst/>
                          <a:latin typeface="Times New Roman" panose="02020603050405020304" pitchFamily="18" charset="0"/>
                          <a:ea typeface="仿宋" panose="02010609060101010101" pitchFamily="49" charset="-122"/>
                        </a:rPr>
                        <a:t>0</a:t>
                      </a:r>
                      <a:endParaRPr lang="zh-CN" sz="1200" kern="100" dirty="0">
                        <a:effectLst/>
                        <a:latin typeface="Times New Roman" panose="02020603050405020304" pitchFamily="18" charset="0"/>
                        <a:ea typeface="仿宋" panose="02010609060101010101" pitchFamily="49" charset="-122"/>
                        <a:cs typeface="Times New Roman"/>
                      </a:endParaRPr>
                    </a:p>
                  </a:txBody>
                  <a:tcPr marL="59675" marR="59675" marT="0" marB="0" anchor="ctr"/>
                </a:tc>
                <a:tc vMerge="1">
                  <a:txBody>
                    <a:bodyPr/>
                    <a:lstStyle/>
                    <a:p>
                      <a:endParaRPr lang="zh-CN" altLang="en-US"/>
                    </a:p>
                  </a:txBody>
                  <a:tcPr/>
                </a:tc>
                <a:tc>
                  <a:txBody>
                    <a:bodyPr/>
                    <a:lstStyle/>
                    <a:p>
                      <a:pPr algn="l">
                        <a:spcAft>
                          <a:spcPts val="0"/>
                        </a:spcAft>
                      </a:pPr>
                      <a:r>
                        <a:rPr lang="zh-CN" sz="2000" kern="0">
                          <a:effectLst/>
                          <a:latin typeface="Times New Roman" panose="02020603050405020304" pitchFamily="18" charset="0"/>
                          <a:ea typeface="仿宋" panose="02010609060101010101" pitchFamily="49" charset="-122"/>
                        </a:rPr>
                        <a:t>创新创业兼职导师超过</a:t>
                      </a:r>
                      <a:r>
                        <a:rPr lang="en-US" sz="2000" kern="0">
                          <a:effectLst/>
                          <a:latin typeface="Times New Roman" panose="02020603050405020304" pitchFamily="18" charset="0"/>
                          <a:ea typeface="仿宋" panose="02010609060101010101" pitchFamily="49" charset="-122"/>
                        </a:rPr>
                        <a:t>500</a:t>
                      </a:r>
                      <a:r>
                        <a:rPr lang="zh-CN" sz="2000" kern="0">
                          <a:effectLst/>
                          <a:latin typeface="Times New Roman" panose="02020603050405020304" pitchFamily="18" charset="0"/>
                          <a:ea typeface="仿宋" panose="02010609060101010101" pitchFamily="49" charset="-122"/>
                        </a:rPr>
                        <a:t>人</a:t>
                      </a:r>
                      <a:endParaRPr lang="zh-CN" sz="1200" kern="100">
                        <a:effectLst/>
                        <a:latin typeface="Times New Roman" panose="02020603050405020304" pitchFamily="18" charset="0"/>
                        <a:ea typeface="仿宋" panose="02010609060101010101" pitchFamily="49" charset="-122"/>
                        <a:cs typeface="Times New Roman"/>
                      </a:endParaRPr>
                    </a:p>
                  </a:txBody>
                  <a:tcPr marL="59675" marR="59675" marT="0" marB="0" anchor="ctr"/>
                </a:tc>
                <a:extLst>
                  <a:ext uri="{0D108BD9-81ED-4DB2-BD59-A6C34878D82A}">
                    <a16:rowId xmlns:a16="http://schemas.microsoft.com/office/drawing/2014/main" xmlns="" val="10010"/>
                  </a:ext>
                </a:extLst>
              </a:tr>
              <a:tr h="284191">
                <a:tc>
                  <a:txBody>
                    <a:bodyPr/>
                    <a:lstStyle/>
                    <a:p>
                      <a:pPr algn="ctr">
                        <a:spcAft>
                          <a:spcPts val="0"/>
                        </a:spcAft>
                      </a:pPr>
                      <a:r>
                        <a:rPr lang="en-US" sz="2000" kern="0" dirty="0">
                          <a:effectLst/>
                          <a:latin typeface="Times New Roman" panose="02020603050405020304" pitchFamily="18" charset="0"/>
                          <a:ea typeface="仿宋" panose="02010609060101010101" pitchFamily="49" charset="-122"/>
                        </a:rPr>
                        <a:t>1</a:t>
                      </a:r>
                      <a:r>
                        <a:rPr lang="en-US" altLang="zh-CN" sz="2000" kern="0" dirty="0">
                          <a:effectLst/>
                          <a:latin typeface="Times New Roman" panose="02020603050405020304" pitchFamily="18" charset="0"/>
                          <a:ea typeface="仿宋" panose="02010609060101010101" pitchFamily="49" charset="-122"/>
                        </a:rPr>
                        <a:t>1</a:t>
                      </a:r>
                      <a:endParaRPr lang="zh-CN" sz="1200" kern="100" dirty="0">
                        <a:effectLst/>
                        <a:latin typeface="Times New Roman" panose="02020603050405020304" pitchFamily="18" charset="0"/>
                        <a:ea typeface="仿宋" panose="02010609060101010101" pitchFamily="49" charset="-122"/>
                        <a:cs typeface="Times New Roman"/>
                      </a:endParaRPr>
                    </a:p>
                  </a:txBody>
                  <a:tcPr marL="59675" marR="59675" marT="0" marB="0" anchor="ctr"/>
                </a:tc>
                <a:tc>
                  <a:txBody>
                    <a:bodyPr/>
                    <a:lstStyle/>
                    <a:p>
                      <a:pPr algn="ctr">
                        <a:spcAft>
                          <a:spcPts val="0"/>
                        </a:spcAft>
                      </a:pPr>
                      <a:r>
                        <a:rPr lang="en-US" sz="2000" kern="0">
                          <a:effectLst/>
                          <a:latin typeface="Times New Roman" panose="02020603050405020304" pitchFamily="18" charset="0"/>
                          <a:ea typeface="仿宋" panose="02010609060101010101" pitchFamily="49" charset="-122"/>
                        </a:rPr>
                        <a:t>4-1-1</a:t>
                      </a:r>
                      <a:endParaRPr lang="zh-CN" sz="1200" kern="100">
                        <a:effectLst/>
                        <a:latin typeface="Times New Roman" panose="02020603050405020304" pitchFamily="18" charset="0"/>
                        <a:ea typeface="仿宋" panose="02010609060101010101" pitchFamily="49" charset="-122"/>
                        <a:cs typeface="Times New Roman"/>
                      </a:endParaRPr>
                    </a:p>
                  </a:txBody>
                  <a:tcPr marL="59675" marR="59675" marT="0" marB="0" anchor="ctr"/>
                </a:tc>
                <a:tc>
                  <a:txBody>
                    <a:bodyPr/>
                    <a:lstStyle/>
                    <a:p>
                      <a:pPr algn="l">
                        <a:spcAft>
                          <a:spcPts val="0"/>
                        </a:spcAft>
                      </a:pPr>
                      <a:r>
                        <a:rPr lang="zh-CN" sz="2000" kern="0">
                          <a:effectLst/>
                          <a:latin typeface="Times New Roman" panose="02020603050405020304" pitchFamily="18" charset="0"/>
                          <a:ea typeface="仿宋" panose="02010609060101010101" pitchFamily="49" charset="-122"/>
                        </a:rPr>
                        <a:t>本科专业总数为</a:t>
                      </a:r>
                      <a:r>
                        <a:rPr lang="en-US" sz="2000" kern="0">
                          <a:effectLst/>
                          <a:latin typeface="Times New Roman" panose="02020603050405020304" pitchFamily="18" charset="0"/>
                          <a:ea typeface="仿宋" panose="02010609060101010101" pitchFamily="49" charset="-122"/>
                        </a:rPr>
                        <a:t>0</a:t>
                      </a:r>
                      <a:endParaRPr lang="zh-CN" sz="1200" kern="100">
                        <a:effectLst/>
                        <a:latin typeface="Times New Roman" panose="02020603050405020304" pitchFamily="18" charset="0"/>
                        <a:ea typeface="仿宋" panose="02010609060101010101" pitchFamily="49" charset="-122"/>
                        <a:cs typeface="Times New Roman"/>
                      </a:endParaRPr>
                    </a:p>
                  </a:txBody>
                  <a:tcPr marL="59675" marR="59675" marT="0" marB="0" anchor="ctr"/>
                </a:tc>
                <a:extLst>
                  <a:ext uri="{0D108BD9-81ED-4DB2-BD59-A6C34878D82A}">
                    <a16:rowId xmlns:a16="http://schemas.microsoft.com/office/drawing/2014/main" xmlns="" val="10011"/>
                  </a:ext>
                </a:extLst>
              </a:tr>
              <a:tr h="284191">
                <a:tc>
                  <a:txBody>
                    <a:bodyPr/>
                    <a:lstStyle/>
                    <a:p>
                      <a:pPr algn="ctr">
                        <a:spcAft>
                          <a:spcPts val="0"/>
                        </a:spcAft>
                      </a:pPr>
                      <a:r>
                        <a:rPr lang="en-US" sz="2000" kern="0" dirty="0">
                          <a:effectLst/>
                          <a:latin typeface="Times New Roman" panose="02020603050405020304" pitchFamily="18" charset="0"/>
                          <a:ea typeface="仿宋" panose="02010609060101010101" pitchFamily="49" charset="-122"/>
                        </a:rPr>
                        <a:t>1</a:t>
                      </a:r>
                      <a:r>
                        <a:rPr lang="en-US" altLang="zh-CN" sz="2000" kern="0" dirty="0">
                          <a:effectLst/>
                          <a:latin typeface="Times New Roman" panose="02020603050405020304" pitchFamily="18" charset="0"/>
                          <a:ea typeface="仿宋" panose="02010609060101010101" pitchFamily="49" charset="-122"/>
                        </a:rPr>
                        <a:t>2</a:t>
                      </a:r>
                      <a:endParaRPr lang="zh-CN" sz="1200" kern="100" dirty="0">
                        <a:effectLst/>
                        <a:latin typeface="Times New Roman" panose="02020603050405020304" pitchFamily="18" charset="0"/>
                        <a:ea typeface="仿宋" panose="02010609060101010101" pitchFamily="49" charset="-122"/>
                        <a:cs typeface="Times New Roman"/>
                      </a:endParaRPr>
                    </a:p>
                  </a:txBody>
                  <a:tcPr marL="59675" marR="59675" marT="0" marB="0" anchor="ctr"/>
                </a:tc>
                <a:tc rowSpan="2">
                  <a:txBody>
                    <a:bodyPr/>
                    <a:lstStyle/>
                    <a:p>
                      <a:pPr algn="ctr">
                        <a:spcAft>
                          <a:spcPts val="0"/>
                        </a:spcAft>
                      </a:pPr>
                      <a:r>
                        <a:rPr lang="en-US" sz="2000" kern="0" dirty="0">
                          <a:effectLst/>
                          <a:latin typeface="Times New Roman" panose="02020603050405020304" pitchFamily="18" charset="0"/>
                          <a:ea typeface="仿宋" panose="02010609060101010101" pitchFamily="49" charset="-122"/>
                        </a:rPr>
                        <a:t>5-1-1</a:t>
                      </a:r>
                      <a:endParaRPr lang="zh-CN" sz="1200" kern="100" dirty="0">
                        <a:effectLst/>
                        <a:latin typeface="Times New Roman" panose="02020603050405020304" pitchFamily="18" charset="0"/>
                        <a:ea typeface="仿宋" panose="02010609060101010101" pitchFamily="49" charset="-122"/>
                        <a:cs typeface="Times New Roman"/>
                      </a:endParaRPr>
                    </a:p>
                  </a:txBody>
                  <a:tcPr marL="59675" marR="59675" marT="0" marB="0" anchor="ctr"/>
                </a:tc>
                <a:tc>
                  <a:txBody>
                    <a:bodyPr/>
                    <a:lstStyle/>
                    <a:p>
                      <a:pPr algn="l">
                        <a:spcAft>
                          <a:spcPts val="0"/>
                        </a:spcAft>
                      </a:pPr>
                      <a:r>
                        <a:rPr lang="zh-CN" sz="2000" kern="0">
                          <a:effectLst/>
                          <a:latin typeface="Times New Roman" panose="02020603050405020304" pitchFamily="18" charset="0"/>
                          <a:ea typeface="仿宋" panose="02010609060101010101" pitchFamily="49" charset="-122"/>
                        </a:rPr>
                        <a:t>公共选修课班级规模为</a:t>
                      </a:r>
                      <a:r>
                        <a:rPr lang="en-US" sz="2000" kern="0">
                          <a:effectLst/>
                          <a:latin typeface="Times New Roman" panose="02020603050405020304" pitchFamily="18" charset="0"/>
                          <a:ea typeface="仿宋" panose="02010609060101010101" pitchFamily="49" charset="-122"/>
                        </a:rPr>
                        <a:t>0</a:t>
                      </a:r>
                      <a:r>
                        <a:rPr lang="zh-CN" sz="2000" kern="0">
                          <a:effectLst/>
                          <a:latin typeface="Times New Roman" panose="02020603050405020304" pitchFamily="18" charset="0"/>
                          <a:ea typeface="仿宋" panose="02010609060101010101" pitchFamily="49" charset="-122"/>
                        </a:rPr>
                        <a:t>或超过</a:t>
                      </a:r>
                      <a:r>
                        <a:rPr lang="en-US" sz="2000" kern="0">
                          <a:effectLst/>
                          <a:latin typeface="Times New Roman" panose="02020603050405020304" pitchFamily="18" charset="0"/>
                          <a:ea typeface="仿宋" panose="02010609060101010101" pitchFamily="49" charset="-122"/>
                        </a:rPr>
                        <a:t>1000</a:t>
                      </a:r>
                      <a:r>
                        <a:rPr lang="zh-CN" sz="2000" kern="0">
                          <a:effectLst/>
                          <a:latin typeface="Times New Roman" panose="02020603050405020304" pitchFamily="18" charset="0"/>
                          <a:ea typeface="仿宋" panose="02010609060101010101" pitchFamily="49" charset="-122"/>
                        </a:rPr>
                        <a:t>人</a:t>
                      </a:r>
                      <a:endParaRPr lang="zh-CN" sz="1200" kern="100">
                        <a:effectLst/>
                        <a:latin typeface="Times New Roman" panose="02020603050405020304" pitchFamily="18" charset="0"/>
                        <a:ea typeface="仿宋" panose="02010609060101010101" pitchFamily="49" charset="-122"/>
                        <a:cs typeface="Times New Roman"/>
                      </a:endParaRPr>
                    </a:p>
                  </a:txBody>
                  <a:tcPr marL="59675" marR="59675" marT="0" marB="0" anchor="ctr"/>
                </a:tc>
                <a:extLst>
                  <a:ext uri="{0D108BD9-81ED-4DB2-BD59-A6C34878D82A}">
                    <a16:rowId xmlns:a16="http://schemas.microsoft.com/office/drawing/2014/main" xmlns="" val="10012"/>
                  </a:ext>
                </a:extLst>
              </a:tr>
              <a:tr h="284191">
                <a:tc>
                  <a:txBody>
                    <a:bodyPr/>
                    <a:lstStyle/>
                    <a:p>
                      <a:pPr algn="ctr">
                        <a:spcAft>
                          <a:spcPts val="0"/>
                        </a:spcAft>
                      </a:pPr>
                      <a:r>
                        <a:rPr lang="en-US" sz="2000" kern="0" dirty="0">
                          <a:effectLst/>
                          <a:latin typeface="Times New Roman" panose="02020603050405020304" pitchFamily="18" charset="0"/>
                          <a:ea typeface="仿宋" panose="02010609060101010101" pitchFamily="49" charset="-122"/>
                        </a:rPr>
                        <a:t>1</a:t>
                      </a:r>
                      <a:r>
                        <a:rPr lang="en-US" altLang="zh-CN" sz="2000" kern="0" dirty="0">
                          <a:effectLst/>
                          <a:latin typeface="Times New Roman" panose="02020603050405020304" pitchFamily="18" charset="0"/>
                          <a:ea typeface="仿宋" panose="02010609060101010101" pitchFamily="49" charset="-122"/>
                        </a:rPr>
                        <a:t>3</a:t>
                      </a:r>
                      <a:endParaRPr lang="zh-CN" sz="1200" kern="100" dirty="0">
                        <a:effectLst/>
                        <a:latin typeface="Times New Roman" panose="02020603050405020304" pitchFamily="18" charset="0"/>
                        <a:ea typeface="仿宋" panose="02010609060101010101" pitchFamily="49" charset="-122"/>
                        <a:cs typeface="Times New Roman"/>
                      </a:endParaRPr>
                    </a:p>
                  </a:txBody>
                  <a:tcPr marL="59675" marR="59675" marT="0" marB="0" anchor="ctr"/>
                </a:tc>
                <a:tc vMerge="1">
                  <a:txBody>
                    <a:bodyPr/>
                    <a:lstStyle/>
                    <a:p>
                      <a:endParaRPr lang="zh-CN" altLang="en-US"/>
                    </a:p>
                  </a:txBody>
                  <a:tcPr/>
                </a:tc>
                <a:tc>
                  <a:txBody>
                    <a:bodyPr/>
                    <a:lstStyle/>
                    <a:p>
                      <a:pPr algn="l">
                        <a:spcAft>
                          <a:spcPts val="0"/>
                        </a:spcAft>
                      </a:pPr>
                      <a:r>
                        <a:rPr lang="zh-CN" sz="2000" kern="0">
                          <a:effectLst/>
                          <a:latin typeface="Times New Roman" panose="02020603050405020304" pitchFamily="18" charset="0"/>
                          <a:ea typeface="仿宋" panose="02010609060101010101" pitchFamily="49" charset="-122"/>
                        </a:rPr>
                        <a:t>公共必修课班级规模为</a:t>
                      </a:r>
                      <a:r>
                        <a:rPr lang="en-US" sz="2000" kern="0">
                          <a:effectLst/>
                          <a:latin typeface="Times New Roman" panose="02020603050405020304" pitchFamily="18" charset="0"/>
                          <a:ea typeface="仿宋" panose="02010609060101010101" pitchFamily="49" charset="-122"/>
                        </a:rPr>
                        <a:t>0</a:t>
                      </a:r>
                      <a:endParaRPr lang="zh-CN" sz="1200" kern="100">
                        <a:effectLst/>
                        <a:latin typeface="Times New Roman" panose="02020603050405020304" pitchFamily="18" charset="0"/>
                        <a:ea typeface="仿宋" panose="02010609060101010101" pitchFamily="49" charset="-122"/>
                        <a:cs typeface="Times New Roman"/>
                      </a:endParaRPr>
                    </a:p>
                  </a:txBody>
                  <a:tcPr marL="59675" marR="59675" marT="0" marB="0" anchor="ctr"/>
                </a:tc>
                <a:extLst>
                  <a:ext uri="{0D108BD9-81ED-4DB2-BD59-A6C34878D82A}">
                    <a16:rowId xmlns:a16="http://schemas.microsoft.com/office/drawing/2014/main" xmlns="" val="10013"/>
                  </a:ext>
                </a:extLst>
              </a:tr>
              <a:tr h="284191">
                <a:tc>
                  <a:txBody>
                    <a:bodyPr/>
                    <a:lstStyle/>
                    <a:p>
                      <a:pPr algn="ctr">
                        <a:spcAft>
                          <a:spcPts val="0"/>
                        </a:spcAft>
                      </a:pPr>
                      <a:r>
                        <a:rPr lang="en-US" sz="2000" kern="0" dirty="0">
                          <a:effectLst/>
                          <a:latin typeface="Times New Roman" panose="02020603050405020304" pitchFamily="18" charset="0"/>
                          <a:ea typeface="仿宋" panose="02010609060101010101" pitchFamily="49" charset="-122"/>
                        </a:rPr>
                        <a:t>1</a:t>
                      </a:r>
                      <a:r>
                        <a:rPr lang="en-US" altLang="zh-CN" sz="2000" kern="0" dirty="0">
                          <a:effectLst/>
                          <a:latin typeface="Times New Roman" panose="02020603050405020304" pitchFamily="18" charset="0"/>
                          <a:ea typeface="仿宋" panose="02010609060101010101" pitchFamily="49" charset="-122"/>
                        </a:rPr>
                        <a:t>4</a:t>
                      </a:r>
                      <a:endParaRPr lang="zh-CN" sz="1200" kern="100" dirty="0">
                        <a:effectLst/>
                        <a:latin typeface="Times New Roman" panose="02020603050405020304" pitchFamily="18" charset="0"/>
                        <a:ea typeface="仿宋" panose="02010609060101010101" pitchFamily="49" charset="-122"/>
                        <a:cs typeface="Times New Roman"/>
                      </a:endParaRPr>
                    </a:p>
                  </a:txBody>
                  <a:tcPr marL="59675" marR="59675" marT="0" marB="0" anchor="ctr"/>
                </a:tc>
                <a:tc>
                  <a:txBody>
                    <a:bodyPr/>
                    <a:lstStyle/>
                    <a:p>
                      <a:pPr algn="ctr">
                        <a:spcAft>
                          <a:spcPts val="0"/>
                        </a:spcAft>
                      </a:pPr>
                      <a:r>
                        <a:rPr lang="en-US" sz="2000" kern="0">
                          <a:effectLst/>
                          <a:latin typeface="Times New Roman" panose="02020603050405020304" pitchFamily="18" charset="0"/>
                          <a:ea typeface="仿宋" panose="02010609060101010101" pitchFamily="49" charset="-122"/>
                        </a:rPr>
                        <a:t>5-1-2</a:t>
                      </a:r>
                      <a:endParaRPr lang="zh-CN" sz="1200" kern="100">
                        <a:effectLst/>
                        <a:latin typeface="Times New Roman" panose="02020603050405020304" pitchFamily="18" charset="0"/>
                        <a:ea typeface="仿宋" panose="02010609060101010101" pitchFamily="49" charset="-122"/>
                        <a:cs typeface="Times New Roman"/>
                      </a:endParaRPr>
                    </a:p>
                  </a:txBody>
                  <a:tcPr marL="59675" marR="59675" marT="0" marB="0" anchor="ctr"/>
                </a:tc>
                <a:tc>
                  <a:txBody>
                    <a:bodyPr/>
                    <a:lstStyle/>
                    <a:p>
                      <a:pPr algn="l">
                        <a:spcAft>
                          <a:spcPts val="0"/>
                        </a:spcAft>
                      </a:pPr>
                      <a:r>
                        <a:rPr lang="zh-CN" sz="2000" kern="0">
                          <a:effectLst/>
                          <a:latin typeface="Times New Roman" panose="02020603050405020304" pitchFamily="18" charset="0"/>
                          <a:ea typeface="仿宋" panose="02010609060101010101" pitchFamily="49" charset="-122"/>
                        </a:rPr>
                        <a:t>部分课程学分为</a:t>
                      </a:r>
                      <a:r>
                        <a:rPr lang="en-US" sz="2000" kern="0">
                          <a:effectLst/>
                          <a:latin typeface="Times New Roman" panose="02020603050405020304" pitchFamily="18" charset="0"/>
                          <a:ea typeface="仿宋" panose="02010609060101010101" pitchFamily="49" charset="-122"/>
                        </a:rPr>
                        <a:t>0</a:t>
                      </a:r>
                      <a:r>
                        <a:rPr lang="zh-CN" sz="2000" kern="0">
                          <a:effectLst/>
                          <a:latin typeface="Times New Roman" panose="02020603050405020304" pitchFamily="18" charset="0"/>
                          <a:ea typeface="仿宋" panose="02010609060101010101" pitchFamily="49" charset="-122"/>
                        </a:rPr>
                        <a:t>或超过</a:t>
                      </a:r>
                      <a:r>
                        <a:rPr lang="en-US" sz="2000" kern="0">
                          <a:effectLst/>
                          <a:latin typeface="Times New Roman" panose="02020603050405020304" pitchFamily="18" charset="0"/>
                          <a:ea typeface="仿宋" panose="02010609060101010101" pitchFamily="49" charset="-122"/>
                        </a:rPr>
                        <a:t>20</a:t>
                      </a:r>
                      <a:endParaRPr lang="zh-CN" sz="1200" kern="100">
                        <a:effectLst/>
                        <a:latin typeface="Times New Roman" panose="02020603050405020304" pitchFamily="18" charset="0"/>
                        <a:ea typeface="仿宋" panose="02010609060101010101" pitchFamily="49" charset="-122"/>
                        <a:cs typeface="Times New Roman"/>
                      </a:endParaRPr>
                    </a:p>
                  </a:txBody>
                  <a:tcPr marL="59675" marR="59675" marT="0" marB="0" anchor="ctr"/>
                </a:tc>
                <a:extLst>
                  <a:ext uri="{0D108BD9-81ED-4DB2-BD59-A6C34878D82A}">
                    <a16:rowId xmlns:a16="http://schemas.microsoft.com/office/drawing/2014/main" xmlns="" val="10014"/>
                  </a:ext>
                </a:extLst>
              </a:tr>
              <a:tr h="284191">
                <a:tc>
                  <a:txBody>
                    <a:bodyPr/>
                    <a:lstStyle/>
                    <a:p>
                      <a:pPr algn="ctr">
                        <a:spcAft>
                          <a:spcPts val="0"/>
                        </a:spcAft>
                      </a:pPr>
                      <a:r>
                        <a:rPr lang="en-US" sz="2000" kern="0" dirty="0">
                          <a:effectLst/>
                          <a:latin typeface="Times New Roman" panose="02020603050405020304" pitchFamily="18" charset="0"/>
                          <a:ea typeface="仿宋" panose="02010609060101010101" pitchFamily="49" charset="-122"/>
                        </a:rPr>
                        <a:t>1</a:t>
                      </a:r>
                      <a:r>
                        <a:rPr lang="en-US" altLang="zh-CN" sz="2000" kern="0" dirty="0">
                          <a:effectLst/>
                          <a:latin typeface="Times New Roman" panose="02020603050405020304" pitchFamily="18" charset="0"/>
                          <a:ea typeface="仿宋" panose="02010609060101010101" pitchFamily="49" charset="-122"/>
                        </a:rPr>
                        <a:t>5</a:t>
                      </a:r>
                      <a:endParaRPr lang="zh-CN" sz="1200" kern="100" dirty="0">
                        <a:effectLst/>
                        <a:latin typeface="Times New Roman" panose="02020603050405020304" pitchFamily="18" charset="0"/>
                        <a:ea typeface="仿宋" panose="02010609060101010101" pitchFamily="49" charset="-122"/>
                        <a:cs typeface="Times New Roman"/>
                      </a:endParaRPr>
                    </a:p>
                  </a:txBody>
                  <a:tcPr marL="59675" marR="59675" marT="0" marB="0" anchor="ctr"/>
                </a:tc>
                <a:tc rowSpan="3">
                  <a:txBody>
                    <a:bodyPr/>
                    <a:lstStyle/>
                    <a:p>
                      <a:pPr algn="ctr">
                        <a:spcAft>
                          <a:spcPts val="0"/>
                        </a:spcAft>
                      </a:pPr>
                      <a:r>
                        <a:rPr lang="en-US" sz="2000" kern="0" dirty="0">
                          <a:effectLst/>
                          <a:latin typeface="Times New Roman" panose="02020603050405020304" pitchFamily="18" charset="0"/>
                          <a:ea typeface="仿宋" panose="02010609060101010101" pitchFamily="49" charset="-122"/>
                        </a:rPr>
                        <a:t>5-1-3</a:t>
                      </a:r>
                      <a:endParaRPr lang="zh-CN" sz="1200" kern="100" dirty="0">
                        <a:effectLst/>
                        <a:latin typeface="Times New Roman" panose="02020603050405020304" pitchFamily="18" charset="0"/>
                        <a:ea typeface="仿宋" panose="02010609060101010101" pitchFamily="49" charset="-122"/>
                        <a:cs typeface="Times New Roman"/>
                      </a:endParaRPr>
                    </a:p>
                  </a:txBody>
                  <a:tcPr marL="59675" marR="59675" marT="0" marB="0" anchor="ctr"/>
                </a:tc>
                <a:tc>
                  <a:txBody>
                    <a:bodyPr/>
                    <a:lstStyle/>
                    <a:p>
                      <a:pPr algn="l">
                        <a:spcAft>
                          <a:spcPts val="0"/>
                        </a:spcAft>
                      </a:pPr>
                      <a:r>
                        <a:rPr lang="zh-CN" sz="2000" kern="0">
                          <a:effectLst/>
                          <a:latin typeface="Times New Roman" panose="02020603050405020304" pitchFamily="18" charset="0"/>
                          <a:ea typeface="仿宋" panose="02010609060101010101" pitchFamily="49" charset="-122"/>
                        </a:rPr>
                        <a:t>课程性质为独立设置实验课，学时全部分配在理论学时</a:t>
                      </a:r>
                      <a:endParaRPr lang="zh-CN" sz="1200" kern="100">
                        <a:effectLst/>
                        <a:latin typeface="Times New Roman" panose="02020603050405020304" pitchFamily="18" charset="0"/>
                        <a:ea typeface="仿宋" panose="02010609060101010101" pitchFamily="49" charset="-122"/>
                        <a:cs typeface="Times New Roman"/>
                      </a:endParaRPr>
                    </a:p>
                  </a:txBody>
                  <a:tcPr marL="59675" marR="59675" marT="0" marB="0" anchor="ctr"/>
                </a:tc>
                <a:extLst>
                  <a:ext uri="{0D108BD9-81ED-4DB2-BD59-A6C34878D82A}">
                    <a16:rowId xmlns:a16="http://schemas.microsoft.com/office/drawing/2014/main" xmlns="" val="10015"/>
                  </a:ext>
                </a:extLst>
              </a:tr>
              <a:tr h="284191">
                <a:tc>
                  <a:txBody>
                    <a:bodyPr/>
                    <a:lstStyle/>
                    <a:p>
                      <a:pPr algn="ctr">
                        <a:spcAft>
                          <a:spcPts val="0"/>
                        </a:spcAft>
                      </a:pPr>
                      <a:r>
                        <a:rPr lang="en-US" sz="2000" kern="0" dirty="0">
                          <a:effectLst/>
                          <a:latin typeface="Times New Roman" panose="02020603050405020304" pitchFamily="18" charset="0"/>
                          <a:ea typeface="仿宋" panose="02010609060101010101" pitchFamily="49" charset="-122"/>
                        </a:rPr>
                        <a:t>1</a:t>
                      </a:r>
                      <a:r>
                        <a:rPr lang="en-US" altLang="zh-CN" sz="2000" kern="0" dirty="0">
                          <a:effectLst/>
                          <a:latin typeface="Times New Roman" panose="02020603050405020304" pitchFamily="18" charset="0"/>
                          <a:ea typeface="仿宋" panose="02010609060101010101" pitchFamily="49" charset="-122"/>
                        </a:rPr>
                        <a:t>6</a:t>
                      </a:r>
                      <a:endParaRPr lang="zh-CN" sz="1200" kern="100" dirty="0">
                        <a:effectLst/>
                        <a:latin typeface="Times New Roman" panose="02020603050405020304" pitchFamily="18" charset="0"/>
                        <a:ea typeface="仿宋" panose="02010609060101010101" pitchFamily="49" charset="-122"/>
                        <a:cs typeface="Times New Roman"/>
                      </a:endParaRPr>
                    </a:p>
                  </a:txBody>
                  <a:tcPr marL="59675" marR="59675" marT="0" marB="0" anchor="ctr"/>
                </a:tc>
                <a:tc vMerge="1">
                  <a:txBody>
                    <a:bodyPr/>
                    <a:lstStyle/>
                    <a:p>
                      <a:endParaRPr lang="zh-CN" altLang="en-US"/>
                    </a:p>
                  </a:txBody>
                  <a:tcPr/>
                </a:tc>
                <a:tc>
                  <a:txBody>
                    <a:bodyPr/>
                    <a:lstStyle/>
                    <a:p>
                      <a:pPr algn="l">
                        <a:spcAft>
                          <a:spcPts val="0"/>
                        </a:spcAft>
                      </a:pPr>
                      <a:r>
                        <a:rPr lang="zh-CN" sz="2000" kern="0">
                          <a:effectLst/>
                          <a:latin typeface="Times New Roman" panose="02020603050405020304" pitchFamily="18" charset="0"/>
                          <a:ea typeface="仿宋" panose="02010609060101010101" pitchFamily="49" charset="-122"/>
                        </a:rPr>
                        <a:t>部分课程学分为</a:t>
                      </a:r>
                      <a:r>
                        <a:rPr lang="en-US" sz="2000" kern="0">
                          <a:effectLst/>
                          <a:latin typeface="Times New Roman" panose="02020603050405020304" pitchFamily="18" charset="0"/>
                          <a:ea typeface="仿宋" panose="02010609060101010101" pitchFamily="49" charset="-122"/>
                        </a:rPr>
                        <a:t>0</a:t>
                      </a:r>
                      <a:r>
                        <a:rPr lang="zh-CN" sz="2000" kern="0">
                          <a:effectLst/>
                          <a:latin typeface="Times New Roman" panose="02020603050405020304" pitchFamily="18" charset="0"/>
                          <a:ea typeface="仿宋" panose="02010609060101010101" pitchFamily="49" charset="-122"/>
                        </a:rPr>
                        <a:t>或超过</a:t>
                      </a:r>
                      <a:r>
                        <a:rPr lang="en-US" sz="2000" kern="0">
                          <a:effectLst/>
                          <a:latin typeface="Times New Roman" panose="02020603050405020304" pitchFamily="18" charset="0"/>
                          <a:ea typeface="仿宋" panose="02010609060101010101" pitchFamily="49" charset="-122"/>
                        </a:rPr>
                        <a:t>30</a:t>
                      </a:r>
                      <a:endParaRPr lang="zh-CN" sz="1200" kern="100">
                        <a:effectLst/>
                        <a:latin typeface="Times New Roman" panose="02020603050405020304" pitchFamily="18" charset="0"/>
                        <a:ea typeface="仿宋" panose="02010609060101010101" pitchFamily="49" charset="-122"/>
                        <a:cs typeface="Times New Roman"/>
                      </a:endParaRPr>
                    </a:p>
                  </a:txBody>
                  <a:tcPr marL="59675" marR="59675" marT="0" marB="0" anchor="ctr"/>
                </a:tc>
                <a:extLst>
                  <a:ext uri="{0D108BD9-81ED-4DB2-BD59-A6C34878D82A}">
                    <a16:rowId xmlns:a16="http://schemas.microsoft.com/office/drawing/2014/main" xmlns="" val="10016"/>
                  </a:ext>
                </a:extLst>
              </a:tr>
              <a:tr h="284191">
                <a:tc>
                  <a:txBody>
                    <a:bodyPr/>
                    <a:lstStyle/>
                    <a:p>
                      <a:pPr algn="ctr">
                        <a:spcAft>
                          <a:spcPts val="0"/>
                        </a:spcAft>
                      </a:pPr>
                      <a:r>
                        <a:rPr lang="en-US" sz="2000" kern="0" dirty="0">
                          <a:effectLst/>
                          <a:latin typeface="Times New Roman" panose="02020603050405020304" pitchFamily="18" charset="0"/>
                          <a:ea typeface="仿宋" panose="02010609060101010101" pitchFamily="49" charset="-122"/>
                        </a:rPr>
                        <a:t>1</a:t>
                      </a:r>
                      <a:r>
                        <a:rPr lang="en-US" altLang="zh-CN" sz="2000" kern="0" dirty="0">
                          <a:effectLst/>
                          <a:latin typeface="Times New Roman" panose="02020603050405020304" pitchFamily="18" charset="0"/>
                          <a:ea typeface="仿宋" panose="02010609060101010101" pitchFamily="49" charset="-122"/>
                        </a:rPr>
                        <a:t>7</a:t>
                      </a:r>
                      <a:endParaRPr lang="zh-CN" sz="1200" kern="100" dirty="0">
                        <a:effectLst/>
                        <a:latin typeface="Times New Roman" panose="02020603050405020304" pitchFamily="18" charset="0"/>
                        <a:ea typeface="仿宋" panose="02010609060101010101" pitchFamily="49" charset="-122"/>
                        <a:cs typeface="Times New Roman"/>
                      </a:endParaRPr>
                    </a:p>
                  </a:txBody>
                  <a:tcPr marL="59675" marR="59675" marT="0" marB="0" anchor="ctr"/>
                </a:tc>
                <a:tc vMerge="1">
                  <a:txBody>
                    <a:bodyPr/>
                    <a:lstStyle/>
                    <a:p>
                      <a:endParaRPr lang="zh-CN" altLang="en-US"/>
                    </a:p>
                  </a:txBody>
                  <a:tcPr/>
                </a:tc>
                <a:tc>
                  <a:txBody>
                    <a:bodyPr/>
                    <a:lstStyle/>
                    <a:p>
                      <a:pPr algn="l">
                        <a:spcAft>
                          <a:spcPts val="0"/>
                        </a:spcAft>
                      </a:pPr>
                      <a:r>
                        <a:rPr lang="zh-CN" sz="2000" kern="0" dirty="0">
                          <a:effectLst/>
                          <a:latin typeface="Times New Roman" panose="02020603050405020304" pitchFamily="18" charset="0"/>
                          <a:ea typeface="仿宋" panose="02010609060101010101" pitchFamily="49" charset="-122"/>
                        </a:rPr>
                        <a:t>部分课程总学时为</a:t>
                      </a:r>
                      <a:r>
                        <a:rPr lang="en-US" sz="2000" kern="0" dirty="0">
                          <a:effectLst/>
                          <a:latin typeface="Times New Roman" panose="02020603050405020304" pitchFamily="18" charset="0"/>
                          <a:ea typeface="仿宋" panose="02010609060101010101" pitchFamily="49" charset="-122"/>
                        </a:rPr>
                        <a:t>0</a:t>
                      </a:r>
                      <a:r>
                        <a:rPr lang="zh-CN" sz="2000" kern="0" dirty="0">
                          <a:effectLst/>
                          <a:latin typeface="Times New Roman" panose="02020603050405020304" pitchFamily="18" charset="0"/>
                          <a:ea typeface="仿宋" panose="02010609060101010101" pitchFamily="49" charset="-122"/>
                        </a:rPr>
                        <a:t>或超过</a:t>
                      </a:r>
                      <a:r>
                        <a:rPr lang="en-US" sz="2000" kern="0" dirty="0">
                          <a:effectLst/>
                          <a:latin typeface="Times New Roman" panose="02020603050405020304" pitchFamily="18" charset="0"/>
                          <a:ea typeface="仿宋" panose="02010609060101010101" pitchFamily="49" charset="-122"/>
                        </a:rPr>
                        <a:t>200</a:t>
                      </a:r>
                      <a:endParaRPr lang="zh-CN" sz="1200" kern="100" dirty="0">
                        <a:effectLst/>
                        <a:latin typeface="Times New Roman" panose="02020603050405020304" pitchFamily="18" charset="0"/>
                        <a:ea typeface="仿宋" panose="02010609060101010101" pitchFamily="49" charset="-122"/>
                        <a:cs typeface="Times New Roman"/>
                      </a:endParaRPr>
                    </a:p>
                  </a:txBody>
                  <a:tcPr marL="59675" marR="59675" marT="0" marB="0" anchor="ctr"/>
                </a:tc>
                <a:extLst>
                  <a:ext uri="{0D108BD9-81ED-4DB2-BD59-A6C34878D82A}">
                    <a16:rowId xmlns:a16="http://schemas.microsoft.com/office/drawing/2014/main" xmlns="" val="10017"/>
                  </a:ext>
                </a:extLst>
              </a:tr>
              <a:tr h="284191">
                <a:tc>
                  <a:txBody>
                    <a:bodyPr/>
                    <a:lstStyle/>
                    <a:p>
                      <a:pPr algn="ctr">
                        <a:spcAft>
                          <a:spcPts val="0"/>
                        </a:spcAft>
                      </a:pPr>
                      <a:r>
                        <a:rPr lang="en-US" altLang="zh-CN" sz="2000" kern="0" dirty="0">
                          <a:effectLst/>
                          <a:latin typeface="Times New Roman" panose="02020603050405020304" pitchFamily="18" charset="0"/>
                          <a:ea typeface="仿宋" panose="02010609060101010101" pitchFamily="49" charset="-122"/>
                          <a:cs typeface="+mn-cs"/>
                        </a:rPr>
                        <a:t>18</a:t>
                      </a:r>
                      <a:endParaRPr lang="zh-CN" sz="1200" kern="100" dirty="0">
                        <a:effectLst/>
                        <a:latin typeface="Times New Roman" panose="02020603050405020304" pitchFamily="18" charset="0"/>
                        <a:ea typeface="仿宋" panose="02010609060101010101" pitchFamily="49" charset="-122"/>
                        <a:cs typeface="Times New Roman"/>
                      </a:endParaRPr>
                    </a:p>
                  </a:txBody>
                  <a:tcPr marL="59675" marR="59675" marT="0" marB="0" anchor="ctr"/>
                </a:tc>
                <a:tc>
                  <a:txBody>
                    <a:bodyPr/>
                    <a:lstStyle/>
                    <a:p>
                      <a:pPr algn="ctr">
                        <a:spcAft>
                          <a:spcPts val="0"/>
                        </a:spcAft>
                      </a:pPr>
                      <a:r>
                        <a:rPr lang="en-US" sz="2000" kern="0">
                          <a:effectLst/>
                          <a:latin typeface="Times New Roman" panose="02020603050405020304" pitchFamily="18" charset="0"/>
                          <a:ea typeface="仿宋" panose="02010609060101010101" pitchFamily="49" charset="-122"/>
                        </a:rPr>
                        <a:t>5-2-1</a:t>
                      </a:r>
                      <a:endParaRPr lang="zh-CN" sz="1200" kern="100">
                        <a:effectLst/>
                        <a:latin typeface="Times New Roman" panose="02020603050405020304" pitchFamily="18" charset="0"/>
                        <a:ea typeface="仿宋" panose="02010609060101010101" pitchFamily="49" charset="-122"/>
                        <a:cs typeface="Times New Roman"/>
                      </a:endParaRPr>
                    </a:p>
                  </a:txBody>
                  <a:tcPr marL="59675" marR="59675" marT="0" marB="0" anchor="ctr"/>
                </a:tc>
                <a:tc>
                  <a:txBody>
                    <a:bodyPr/>
                    <a:lstStyle/>
                    <a:p>
                      <a:pPr algn="l">
                        <a:spcAft>
                          <a:spcPts val="0"/>
                        </a:spcAft>
                      </a:pPr>
                      <a:r>
                        <a:rPr lang="zh-CN" sz="2000" kern="0" dirty="0">
                          <a:effectLst/>
                          <a:latin typeface="Times New Roman" panose="02020603050405020304" pitchFamily="18" charset="0"/>
                          <a:ea typeface="仿宋" panose="02010609060101010101" pitchFamily="49" charset="-122"/>
                        </a:rPr>
                        <a:t>部分专业毕业综合训练课题总数为</a:t>
                      </a:r>
                      <a:r>
                        <a:rPr lang="en-US" sz="2000" kern="0" dirty="0">
                          <a:effectLst/>
                          <a:latin typeface="Times New Roman" panose="02020603050405020304" pitchFamily="18" charset="0"/>
                          <a:ea typeface="仿宋" panose="02010609060101010101" pitchFamily="49" charset="-122"/>
                        </a:rPr>
                        <a:t>0</a:t>
                      </a:r>
                      <a:endParaRPr lang="zh-CN" sz="1200" kern="100" dirty="0">
                        <a:effectLst/>
                        <a:latin typeface="Times New Roman" panose="02020603050405020304" pitchFamily="18" charset="0"/>
                        <a:ea typeface="仿宋" panose="02010609060101010101" pitchFamily="49" charset="-122"/>
                        <a:cs typeface="Times New Roman"/>
                      </a:endParaRPr>
                    </a:p>
                  </a:txBody>
                  <a:tcPr marL="59675" marR="59675" marT="0" marB="0" anchor="ctr"/>
                </a:tc>
                <a:extLst>
                  <a:ext uri="{0D108BD9-81ED-4DB2-BD59-A6C34878D82A}">
                    <a16:rowId xmlns:a16="http://schemas.microsoft.com/office/drawing/2014/main" xmlns="" val="10018"/>
                  </a:ext>
                </a:extLst>
              </a:tr>
            </a:tbl>
          </a:graphicData>
        </a:graphic>
      </p:graphicFrame>
      <p:sp>
        <p:nvSpPr>
          <p:cNvPr id="3" name="TextBox 2"/>
          <p:cNvSpPr txBox="1"/>
          <p:nvPr/>
        </p:nvSpPr>
        <p:spPr>
          <a:xfrm>
            <a:off x="4887937" y="150371"/>
            <a:ext cx="3677697" cy="523220"/>
          </a:xfrm>
          <a:prstGeom prst="rect">
            <a:avLst/>
          </a:prstGeom>
          <a:noFill/>
        </p:spPr>
        <p:txBody>
          <a:bodyPr wrap="square" rtlCol="0">
            <a:spAutoFit/>
          </a:bodyPr>
          <a:lstStyle/>
          <a:p>
            <a:r>
              <a:rPr lang="zh-CN" altLang="en-US" sz="2800" dirty="0">
                <a:latin typeface="Times New Roman" panose="02020603050405020304" pitchFamily="18" charset="0"/>
                <a:ea typeface="仿宋" panose="02010609060101010101" pitchFamily="49" charset="-122"/>
              </a:rPr>
              <a:t>存疑数据项汇总</a:t>
            </a:r>
            <a:endParaRPr lang="zh-CN" altLang="en-US" dirty="0">
              <a:latin typeface="Times New Roman" panose="02020603050405020304" pitchFamily="18" charset="0"/>
              <a:ea typeface="仿宋" panose="02010609060101010101" pitchFamily="49" charset="-122"/>
            </a:endParaRPr>
          </a:p>
        </p:txBody>
      </p:sp>
      <p:pic>
        <p:nvPicPr>
          <p:cNvPr id="4" name="图片 3"/>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56190"/>
            <a:ext cx="2326877" cy="711583"/>
          </a:xfrm>
          <a:prstGeom prst="rect">
            <a:avLst/>
          </a:prstGeom>
        </p:spPr>
      </p:pic>
    </p:spTree>
    <p:extLst>
      <p:ext uri="{BB962C8B-B14F-4D97-AF65-F5344CB8AC3E}">
        <p14:creationId xmlns:p14="http://schemas.microsoft.com/office/powerpoint/2010/main" val="146185934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56190"/>
            <a:ext cx="2326877" cy="711583"/>
          </a:xfrm>
          <a:prstGeom prst="rect">
            <a:avLst/>
          </a:prstGeom>
        </p:spPr>
      </p:pic>
      <p:sp>
        <p:nvSpPr>
          <p:cNvPr id="3" name="TextBox 2"/>
          <p:cNvSpPr txBox="1"/>
          <p:nvPr/>
        </p:nvSpPr>
        <p:spPr>
          <a:xfrm>
            <a:off x="3185326" y="150371"/>
            <a:ext cx="6410850" cy="584775"/>
          </a:xfrm>
          <a:prstGeom prst="rect">
            <a:avLst/>
          </a:prstGeom>
          <a:noFill/>
        </p:spPr>
        <p:txBody>
          <a:bodyPr wrap="square" rtlCol="0">
            <a:spAutoFit/>
          </a:bodyPr>
          <a:lstStyle/>
          <a:p>
            <a:r>
              <a:rPr lang="zh-CN" altLang="en-US" sz="3200" dirty="0">
                <a:latin typeface="Times New Roman" panose="02020603050405020304" pitchFamily="18" charset="0"/>
                <a:ea typeface="仿宋" panose="02010609060101010101" pitchFamily="49" charset="-122"/>
              </a:rPr>
              <a:t>校验和阈值：提升数据质量的保障</a:t>
            </a:r>
          </a:p>
        </p:txBody>
      </p:sp>
      <p:graphicFrame>
        <p:nvGraphicFramePr>
          <p:cNvPr id="4" name="图示 3"/>
          <p:cNvGraphicFramePr/>
          <p:nvPr>
            <p:extLst>
              <p:ext uri="{D42A27DB-BD31-4B8C-83A1-F6EECF244321}">
                <p14:modId xmlns:p14="http://schemas.microsoft.com/office/powerpoint/2010/main" val="2175944593"/>
              </p:ext>
            </p:extLst>
          </p:nvPr>
        </p:nvGraphicFramePr>
        <p:xfrm>
          <a:off x="343877" y="920633"/>
          <a:ext cx="11352404"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7020734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56190"/>
            <a:ext cx="2326877" cy="711583"/>
          </a:xfrm>
          <a:prstGeom prst="rect">
            <a:avLst/>
          </a:prstGeom>
        </p:spPr>
      </p:pic>
      <p:sp>
        <p:nvSpPr>
          <p:cNvPr id="3" name="TextBox 2"/>
          <p:cNvSpPr txBox="1"/>
          <p:nvPr/>
        </p:nvSpPr>
        <p:spPr>
          <a:xfrm>
            <a:off x="4359503" y="121442"/>
            <a:ext cx="3014505" cy="646331"/>
          </a:xfrm>
          <a:prstGeom prst="rect">
            <a:avLst/>
          </a:prstGeom>
          <a:noFill/>
        </p:spPr>
        <p:txBody>
          <a:bodyPr wrap="square" rtlCol="0">
            <a:spAutoFit/>
          </a:bodyPr>
          <a:lstStyle/>
          <a:p>
            <a:r>
              <a:rPr lang="zh-CN" altLang="en-US" sz="3600" dirty="0">
                <a:latin typeface="Times New Roman" panose="02020603050405020304" pitchFamily="18" charset="0"/>
                <a:ea typeface="仿宋" panose="02010609060101010101" pitchFamily="49" charset="-122"/>
              </a:rPr>
              <a:t>系统操作流程</a:t>
            </a:r>
          </a:p>
        </p:txBody>
      </p:sp>
      <p:sp>
        <p:nvSpPr>
          <p:cNvPr id="4" name="TextBox 3"/>
          <p:cNvSpPr txBox="1"/>
          <p:nvPr/>
        </p:nvSpPr>
        <p:spPr>
          <a:xfrm>
            <a:off x="110531" y="914400"/>
            <a:ext cx="11143623" cy="2062103"/>
          </a:xfrm>
          <a:prstGeom prst="rect">
            <a:avLst/>
          </a:prstGeom>
          <a:noFill/>
        </p:spPr>
        <p:txBody>
          <a:bodyPr wrap="square" rtlCol="0">
            <a:spAutoFit/>
          </a:bodyPr>
          <a:lstStyle/>
          <a:p>
            <a:r>
              <a:rPr lang="zh-CN" altLang="en-US" sz="3200" dirty="0">
                <a:latin typeface="Times New Roman" panose="02020603050405020304" pitchFamily="18" charset="0"/>
                <a:ea typeface="仿宋" panose="02010609060101010101" pitchFamily="49" charset="-122"/>
              </a:rPr>
              <a:t>系统网址：</a:t>
            </a:r>
            <a:r>
              <a:rPr lang="en-US" altLang="zh-CN" sz="3200" dirty="0">
                <a:latin typeface="Times New Roman" panose="02020603050405020304" pitchFamily="18" charset="0"/>
                <a:ea typeface="仿宋" panose="02010609060101010101" pitchFamily="49" charset="-122"/>
              </a:rPr>
              <a:t>udb.heec.edu.cn</a:t>
            </a:r>
          </a:p>
          <a:p>
            <a:r>
              <a:rPr lang="zh-CN" altLang="en-US" sz="3200" dirty="0">
                <a:latin typeface="Times New Roman" panose="02020603050405020304" pitchFamily="18" charset="0"/>
                <a:ea typeface="仿宋" panose="02010609060101010101" pitchFamily="49" charset="-122"/>
              </a:rPr>
              <a:t>账号体系：校级账号</a:t>
            </a:r>
            <a:r>
              <a:rPr lang="en-US" altLang="zh-CN" sz="3200" dirty="0">
                <a:latin typeface="Times New Roman" panose="02020603050405020304" pitchFamily="18" charset="0"/>
                <a:ea typeface="仿宋" panose="02010609060101010101" pitchFamily="49" charset="-122"/>
              </a:rPr>
              <a:t>+</a:t>
            </a:r>
            <a:r>
              <a:rPr lang="zh-CN" altLang="en-US" sz="3200" dirty="0">
                <a:latin typeface="Times New Roman" panose="02020603050405020304" pitchFamily="18" charset="0"/>
                <a:ea typeface="仿宋" panose="02010609060101010101" pitchFamily="49" charset="-122"/>
              </a:rPr>
              <a:t>二级账号，二级账号由校级账号设置</a:t>
            </a:r>
            <a:r>
              <a:rPr lang="en-US" altLang="zh-CN" sz="3200" dirty="0">
                <a:latin typeface="Times New Roman" panose="02020603050405020304" pitchFamily="18" charset="0"/>
                <a:ea typeface="仿宋" panose="02010609060101010101" pitchFamily="49" charset="-122"/>
              </a:rPr>
              <a:t>    </a:t>
            </a:r>
          </a:p>
          <a:p>
            <a:r>
              <a:rPr lang="zh-CN" altLang="en-US" sz="3200" dirty="0">
                <a:latin typeface="Times New Roman" panose="02020603050405020304" pitchFamily="18" charset="0"/>
                <a:ea typeface="仿宋" panose="02010609060101010101" pitchFamily="49" charset="-122"/>
              </a:rPr>
              <a:t>校级账号：学校代码</a:t>
            </a:r>
            <a:r>
              <a:rPr lang="en-US" altLang="zh-CN" sz="3200" dirty="0">
                <a:latin typeface="Times New Roman" panose="02020603050405020304" pitchFamily="18" charset="0"/>
                <a:ea typeface="仿宋" panose="02010609060101010101" pitchFamily="49" charset="-122"/>
              </a:rPr>
              <a:t>user</a:t>
            </a:r>
          </a:p>
          <a:p>
            <a:r>
              <a:rPr lang="zh-CN" altLang="en-US" sz="3200" dirty="0">
                <a:latin typeface="Times New Roman" panose="02020603050405020304" pitchFamily="18" charset="0"/>
                <a:ea typeface="仿宋" panose="02010609060101010101" pitchFamily="49" charset="-122"/>
              </a:rPr>
              <a:t>密码：</a:t>
            </a:r>
            <a:r>
              <a:rPr lang="en-US" altLang="zh-CN" sz="3200" dirty="0" err="1">
                <a:latin typeface="Times New Roman" panose="02020603050405020304" pitchFamily="18" charset="0"/>
                <a:ea typeface="仿宋" panose="02010609060101010101" pitchFamily="49" charset="-122"/>
              </a:rPr>
              <a:t>xxxxxx</a:t>
            </a:r>
            <a:endParaRPr lang="zh-CN" altLang="en-US" sz="3200" dirty="0">
              <a:latin typeface="Times New Roman" panose="02020603050405020304" pitchFamily="18" charset="0"/>
              <a:ea typeface="仿宋" panose="02010609060101010101" pitchFamily="49" charset="-122"/>
            </a:endParaRPr>
          </a:p>
        </p:txBody>
      </p:sp>
      <p:pic>
        <p:nvPicPr>
          <p:cNvPr id="5" name="图片 4"/>
          <p:cNvPicPr/>
          <p:nvPr/>
        </p:nvPicPr>
        <p:blipFill>
          <a:blip r:embed="rId4"/>
          <a:stretch>
            <a:fillRect/>
          </a:stretch>
        </p:blipFill>
        <p:spPr>
          <a:xfrm>
            <a:off x="3506875" y="2512088"/>
            <a:ext cx="8685125" cy="4345912"/>
          </a:xfrm>
          <a:prstGeom prst="rect">
            <a:avLst/>
          </a:prstGeom>
          <a:noFill/>
          <a:ln>
            <a:noFill/>
          </a:ln>
        </p:spPr>
      </p:pic>
    </p:spTree>
    <p:extLst>
      <p:ext uri="{BB962C8B-B14F-4D97-AF65-F5344CB8AC3E}">
        <p14:creationId xmlns:p14="http://schemas.microsoft.com/office/powerpoint/2010/main" val="17625951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7"/>
          <p:cNvSpPr txBox="1"/>
          <p:nvPr/>
        </p:nvSpPr>
        <p:spPr bwMode="auto">
          <a:xfrm>
            <a:off x="368494" y="204469"/>
            <a:ext cx="10384172" cy="1200329"/>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lnSpc>
                <a:spcPts val="4300"/>
              </a:lnSpc>
              <a:spcBef>
                <a:spcPct val="0"/>
              </a:spcBef>
              <a:spcAft>
                <a:spcPct val="0"/>
              </a:spcAft>
              <a:defRPr/>
            </a:pPr>
            <a:r>
              <a:rPr lang="zh-CN" altLang="en-US" sz="3600" b="1" kern="0" dirty="0">
                <a:ln w="11430"/>
                <a:solidFill>
                  <a:srgbClr val="005DAF"/>
                </a:solidFill>
                <a:latin typeface="Times New Roman" panose="02020603050405020304" pitchFamily="18" charset="0"/>
                <a:ea typeface="仿宋" panose="02010609060101010101" pitchFamily="49" charset="-122"/>
                <a:cs typeface="Times New Roman" pitchFamily="18" charset="0"/>
              </a:rPr>
              <a:t>服务体系 </a:t>
            </a:r>
            <a:r>
              <a:rPr lang="en-US" altLang="zh-CN" sz="3600" b="1" kern="0" dirty="0">
                <a:ln w="11430"/>
                <a:solidFill>
                  <a:srgbClr val="005DAF"/>
                </a:solidFill>
                <a:latin typeface="Times New Roman" panose="02020603050405020304" pitchFamily="18" charset="0"/>
                <a:ea typeface="仿宋" panose="02010609060101010101" pitchFamily="49" charset="-122"/>
                <a:cs typeface="Times New Roman" pitchFamily="18" charset="0"/>
              </a:rPr>
              <a:t>——</a:t>
            </a:r>
            <a:r>
              <a:rPr lang="zh-CN" altLang="en-US" sz="3600" b="1" kern="0" dirty="0">
                <a:ln w="11430"/>
                <a:solidFill>
                  <a:srgbClr val="70AD47"/>
                </a:solidFill>
                <a:latin typeface="Times New Roman" panose="02020603050405020304" pitchFamily="18" charset="0"/>
                <a:ea typeface="仿宋" panose="02010609060101010101" pitchFamily="49" charset="-122"/>
                <a:cs typeface="Times New Roman" pitchFamily="18" charset="0"/>
              </a:rPr>
              <a:t>三级用户、八大类功能</a:t>
            </a:r>
            <a:endParaRPr lang="en-US" altLang="zh-CN" sz="3600" b="1" kern="0" dirty="0">
              <a:ln w="11430"/>
              <a:solidFill>
                <a:srgbClr val="70AD47"/>
              </a:solidFill>
              <a:latin typeface="Times New Roman" panose="02020603050405020304" pitchFamily="18" charset="0"/>
              <a:ea typeface="仿宋" panose="02010609060101010101" pitchFamily="49" charset="-122"/>
              <a:cs typeface="Times New Roman" pitchFamily="18" charset="0"/>
            </a:endParaRPr>
          </a:p>
          <a:p>
            <a:pPr fontAlgn="base">
              <a:lnSpc>
                <a:spcPts val="4300"/>
              </a:lnSpc>
              <a:spcBef>
                <a:spcPct val="0"/>
              </a:spcBef>
              <a:spcAft>
                <a:spcPct val="0"/>
              </a:spcAft>
              <a:defRPr/>
            </a:pPr>
            <a:endParaRPr lang="en-US" altLang="zh-CN" sz="3600" b="1" kern="0" dirty="0">
              <a:ln w="11430"/>
              <a:solidFill>
                <a:srgbClr val="70AD47"/>
              </a:solidFill>
              <a:latin typeface="Times New Roman" panose="02020603050405020304" pitchFamily="18" charset="0"/>
              <a:ea typeface="仿宋" panose="02010609060101010101" pitchFamily="49" charset="-122"/>
              <a:cs typeface="Times New Roman" pitchFamily="18" charset="0"/>
            </a:endParaRPr>
          </a:p>
        </p:txBody>
      </p:sp>
      <p:grpSp>
        <p:nvGrpSpPr>
          <p:cNvPr id="26" name="组合 31"/>
          <p:cNvGrpSpPr>
            <a:grpSpLocks/>
          </p:cNvGrpSpPr>
          <p:nvPr/>
        </p:nvGrpSpPr>
        <p:grpSpPr bwMode="auto">
          <a:xfrm>
            <a:off x="2692400" y="1198533"/>
            <a:ext cx="864757" cy="755574"/>
            <a:chOff x="4897736" y="4969417"/>
            <a:chExt cx="329426" cy="298526"/>
          </a:xfrm>
          <a:solidFill>
            <a:schemeClr val="accent1">
              <a:lumMod val="60000"/>
              <a:lumOff val="40000"/>
            </a:schemeClr>
          </a:solidFill>
        </p:grpSpPr>
        <p:sp>
          <p:nvSpPr>
            <p:cNvPr id="27" name="饼形 4"/>
            <p:cNvSpPr/>
            <p:nvPr/>
          </p:nvSpPr>
          <p:spPr>
            <a:xfrm>
              <a:off x="4897736" y="5113917"/>
              <a:ext cx="329426" cy="154026"/>
            </a:xfrm>
            <a:custGeom>
              <a:avLst/>
              <a:gdLst/>
              <a:ahLst/>
              <a:cxnLst/>
              <a:rect l="l" t="t" r="r" b="b"/>
              <a:pathLst>
                <a:path w="329426" h="153821">
                  <a:moveTo>
                    <a:pt x="218661" y="0"/>
                  </a:moveTo>
                  <a:cubicBezTo>
                    <a:pt x="283412" y="20853"/>
                    <a:pt x="329426" y="81963"/>
                    <a:pt x="329426" y="153821"/>
                  </a:cubicBezTo>
                  <a:lnTo>
                    <a:pt x="173519" y="153821"/>
                  </a:lnTo>
                  <a:lnTo>
                    <a:pt x="187220" y="111291"/>
                  </a:lnTo>
                  <a:lnTo>
                    <a:pt x="168171" y="52162"/>
                  </a:lnTo>
                  <a:lnTo>
                    <a:pt x="186227" y="32667"/>
                  </a:lnTo>
                  <a:lnTo>
                    <a:pt x="173291" y="18700"/>
                  </a:lnTo>
                  <a:cubicBezTo>
                    <a:pt x="190726" y="18073"/>
                    <a:pt x="206485" y="11202"/>
                    <a:pt x="218661" y="0"/>
                  </a:cubicBezTo>
                  <a:close/>
                  <a:moveTo>
                    <a:pt x="110766" y="0"/>
                  </a:moveTo>
                  <a:cubicBezTo>
                    <a:pt x="122387" y="10691"/>
                    <a:pt x="137270" y="17437"/>
                    <a:pt x="153823" y="18290"/>
                  </a:cubicBezTo>
                  <a:lnTo>
                    <a:pt x="140508" y="32667"/>
                  </a:lnTo>
                  <a:lnTo>
                    <a:pt x="158040" y="51597"/>
                  </a:lnTo>
                  <a:lnTo>
                    <a:pt x="138808" y="111291"/>
                  </a:lnTo>
                  <a:lnTo>
                    <a:pt x="152510" y="153821"/>
                  </a:lnTo>
                  <a:lnTo>
                    <a:pt x="0" y="153821"/>
                  </a:lnTo>
                  <a:cubicBezTo>
                    <a:pt x="0" y="81963"/>
                    <a:pt x="46015" y="20853"/>
                    <a:pt x="11076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Times New Roman" panose="02020603050405020304" pitchFamily="18" charset="0"/>
                <a:ea typeface="仿宋" panose="02010609060101010101" pitchFamily="49" charset="-122"/>
              </a:endParaRPr>
            </a:p>
          </p:txBody>
        </p:sp>
        <p:sp>
          <p:nvSpPr>
            <p:cNvPr id="28" name="椭圆 27"/>
            <p:cNvSpPr/>
            <p:nvPr/>
          </p:nvSpPr>
          <p:spPr>
            <a:xfrm>
              <a:off x="4984844" y="4969417"/>
              <a:ext cx="150458" cy="1508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Times New Roman" panose="02020603050405020304" pitchFamily="18" charset="0"/>
                <a:ea typeface="仿宋" panose="02010609060101010101" pitchFamily="49" charset="-122"/>
              </a:endParaRPr>
            </a:p>
          </p:txBody>
        </p:sp>
      </p:grpSp>
      <p:grpSp>
        <p:nvGrpSpPr>
          <p:cNvPr id="29" name="组合 31"/>
          <p:cNvGrpSpPr>
            <a:grpSpLocks/>
          </p:cNvGrpSpPr>
          <p:nvPr/>
        </p:nvGrpSpPr>
        <p:grpSpPr bwMode="auto">
          <a:xfrm>
            <a:off x="5638801" y="1198533"/>
            <a:ext cx="864757" cy="755574"/>
            <a:chOff x="4897736" y="4969417"/>
            <a:chExt cx="329426" cy="298526"/>
          </a:xfrm>
          <a:solidFill>
            <a:schemeClr val="accent1">
              <a:lumMod val="60000"/>
              <a:lumOff val="40000"/>
            </a:schemeClr>
          </a:solidFill>
        </p:grpSpPr>
        <p:sp>
          <p:nvSpPr>
            <p:cNvPr id="30" name="饼形 4"/>
            <p:cNvSpPr/>
            <p:nvPr/>
          </p:nvSpPr>
          <p:spPr>
            <a:xfrm>
              <a:off x="4897736" y="5113917"/>
              <a:ext cx="329426" cy="154026"/>
            </a:xfrm>
            <a:custGeom>
              <a:avLst/>
              <a:gdLst/>
              <a:ahLst/>
              <a:cxnLst/>
              <a:rect l="l" t="t" r="r" b="b"/>
              <a:pathLst>
                <a:path w="329426" h="153821">
                  <a:moveTo>
                    <a:pt x="218661" y="0"/>
                  </a:moveTo>
                  <a:cubicBezTo>
                    <a:pt x="283412" y="20853"/>
                    <a:pt x="329426" y="81963"/>
                    <a:pt x="329426" y="153821"/>
                  </a:cubicBezTo>
                  <a:lnTo>
                    <a:pt x="173519" y="153821"/>
                  </a:lnTo>
                  <a:lnTo>
                    <a:pt x="187220" y="111291"/>
                  </a:lnTo>
                  <a:lnTo>
                    <a:pt x="168171" y="52162"/>
                  </a:lnTo>
                  <a:lnTo>
                    <a:pt x="186227" y="32667"/>
                  </a:lnTo>
                  <a:lnTo>
                    <a:pt x="173291" y="18700"/>
                  </a:lnTo>
                  <a:cubicBezTo>
                    <a:pt x="190726" y="18073"/>
                    <a:pt x="206485" y="11202"/>
                    <a:pt x="218661" y="0"/>
                  </a:cubicBezTo>
                  <a:close/>
                  <a:moveTo>
                    <a:pt x="110766" y="0"/>
                  </a:moveTo>
                  <a:cubicBezTo>
                    <a:pt x="122387" y="10691"/>
                    <a:pt x="137270" y="17437"/>
                    <a:pt x="153823" y="18290"/>
                  </a:cubicBezTo>
                  <a:lnTo>
                    <a:pt x="140508" y="32667"/>
                  </a:lnTo>
                  <a:lnTo>
                    <a:pt x="158040" y="51597"/>
                  </a:lnTo>
                  <a:lnTo>
                    <a:pt x="138808" y="111291"/>
                  </a:lnTo>
                  <a:lnTo>
                    <a:pt x="152510" y="153821"/>
                  </a:lnTo>
                  <a:lnTo>
                    <a:pt x="0" y="153821"/>
                  </a:lnTo>
                  <a:cubicBezTo>
                    <a:pt x="0" y="81963"/>
                    <a:pt x="46015" y="20853"/>
                    <a:pt x="11076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Times New Roman" panose="02020603050405020304" pitchFamily="18" charset="0"/>
                <a:ea typeface="仿宋" panose="02010609060101010101" pitchFamily="49" charset="-122"/>
              </a:endParaRPr>
            </a:p>
          </p:txBody>
        </p:sp>
        <p:sp>
          <p:nvSpPr>
            <p:cNvPr id="31" name="椭圆 30"/>
            <p:cNvSpPr/>
            <p:nvPr/>
          </p:nvSpPr>
          <p:spPr>
            <a:xfrm>
              <a:off x="4984844" y="4969417"/>
              <a:ext cx="150458" cy="1508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Times New Roman" panose="02020603050405020304" pitchFamily="18" charset="0"/>
                <a:ea typeface="仿宋" panose="02010609060101010101" pitchFamily="49" charset="-122"/>
              </a:endParaRPr>
            </a:p>
          </p:txBody>
        </p:sp>
      </p:grpSp>
      <p:grpSp>
        <p:nvGrpSpPr>
          <p:cNvPr id="33" name="组合 31"/>
          <p:cNvGrpSpPr>
            <a:grpSpLocks/>
          </p:cNvGrpSpPr>
          <p:nvPr/>
        </p:nvGrpSpPr>
        <p:grpSpPr bwMode="auto">
          <a:xfrm>
            <a:off x="8585200" y="1215465"/>
            <a:ext cx="864757" cy="755574"/>
            <a:chOff x="4897736" y="4969417"/>
            <a:chExt cx="329426" cy="298526"/>
          </a:xfrm>
          <a:solidFill>
            <a:schemeClr val="accent1">
              <a:lumMod val="60000"/>
              <a:lumOff val="40000"/>
            </a:schemeClr>
          </a:solidFill>
        </p:grpSpPr>
        <p:sp>
          <p:nvSpPr>
            <p:cNvPr id="34" name="饼形 4"/>
            <p:cNvSpPr/>
            <p:nvPr/>
          </p:nvSpPr>
          <p:spPr>
            <a:xfrm>
              <a:off x="4897736" y="5113917"/>
              <a:ext cx="329426" cy="154026"/>
            </a:xfrm>
            <a:custGeom>
              <a:avLst/>
              <a:gdLst/>
              <a:ahLst/>
              <a:cxnLst/>
              <a:rect l="l" t="t" r="r" b="b"/>
              <a:pathLst>
                <a:path w="329426" h="153821">
                  <a:moveTo>
                    <a:pt x="218661" y="0"/>
                  </a:moveTo>
                  <a:cubicBezTo>
                    <a:pt x="283412" y="20853"/>
                    <a:pt x="329426" y="81963"/>
                    <a:pt x="329426" y="153821"/>
                  </a:cubicBezTo>
                  <a:lnTo>
                    <a:pt x="173519" y="153821"/>
                  </a:lnTo>
                  <a:lnTo>
                    <a:pt x="187220" y="111291"/>
                  </a:lnTo>
                  <a:lnTo>
                    <a:pt x="168171" y="52162"/>
                  </a:lnTo>
                  <a:lnTo>
                    <a:pt x="186227" y="32667"/>
                  </a:lnTo>
                  <a:lnTo>
                    <a:pt x="173291" y="18700"/>
                  </a:lnTo>
                  <a:cubicBezTo>
                    <a:pt x="190726" y="18073"/>
                    <a:pt x="206485" y="11202"/>
                    <a:pt x="218661" y="0"/>
                  </a:cubicBezTo>
                  <a:close/>
                  <a:moveTo>
                    <a:pt x="110766" y="0"/>
                  </a:moveTo>
                  <a:cubicBezTo>
                    <a:pt x="122387" y="10691"/>
                    <a:pt x="137270" y="17437"/>
                    <a:pt x="153823" y="18290"/>
                  </a:cubicBezTo>
                  <a:lnTo>
                    <a:pt x="140508" y="32667"/>
                  </a:lnTo>
                  <a:lnTo>
                    <a:pt x="158040" y="51597"/>
                  </a:lnTo>
                  <a:lnTo>
                    <a:pt x="138808" y="111291"/>
                  </a:lnTo>
                  <a:lnTo>
                    <a:pt x="152510" y="153821"/>
                  </a:lnTo>
                  <a:lnTo>
                    <a:pt x="0" y="153821"/>
                  </a:lnTo>
                  <a:cubicBezTo>
                    <a:pt x="0" y="81963"/>
                    <a:pt x="46015" y="20853"/>
                    <a:pt x="11076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Times New Roman" panose="02020603050405020304" pitchFamily="18" charset="0"/>
                <a:ea typeface="仿宋" panose="02010609060101010101" pitchFamily="49" charset="-122"/>
              </a:endParaRPr>
            </a:p>
          </p:txBody>
        </p:sp>
        <p:sp>
          <p:nvSpPr>
            <p:cNvPr id="35" name="椭圆 34"/>
            <p:cNvSpPr/>
            <p:nvPr/>
          </p:nvSpPr>
          <p:spPr>
            <a:xfrm>
              <a:off x="4984844" y="4969417"/>
              <a:ext cx="150458" cy="1508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Times New Roman" panose="02020603050405020304" pitchFamily="18" charset="0"/>
                <a:ea typeface="仿宋" panose="02010609060101010101" pitchFamily="49" charset="-122"/>
              </a:endParaRPr>
            </a:p>
          </p:txBody>
        </p:sp>
      </p:grpSp>
      <p:sp>
        <p:nvSpPr>
          <p:cNvPr id="5" name="文本框 4"/>
          <p:cNvSpPr txBox="1"/>
          <p:nvPr/>
        </p:nvSpPr>
        <p:spPr>
          <a:xfrm>
            <a:off x="2523066" y="2021840"/>
            <a:ext cx="1270000" cy="400110"/>
          </a:xfrm>
          <a:prstGeom prst="rect">
            <a:avLst/>
          </a:prstGeom>
          <a:noFill/>
        </p:spPr>
        <p:txBody>
          <a:bodyPr wrap="square" rtlCol="0">
            <a:spAutoFit/>
          </a:bodyPr>
          <a:lstStyle/>
          <a:p>
            <a:r>
              <a:rPr kumimoji="1" lang="zh-CN" altLang="en-US" sz="2000" b="1" dirty="0">
                <a:solidFill>
                  <a:srgbClr val="C00000"/>
                </a:solidFill>
                <a:latin typeface="Times New Roman" panose="02020603050405020304" pitchFamily="18" charset="0"/>
                <a:ea typeface="仿宋" panose="02010609060101010101" pitchFamily="49" charset="-122"/>
              </a:rPr>
              <a:t>校级用户</a:t>
            </a:r>
          </a:p>
        </p:txBody>
      </p:sp>
      <p:sp>
        <p:nvSpPr>
          <p:cNvPr id="36" name="文本框 35"/>
          <p:cNvSpPr txBox="1"/>
          <p:nvPr/>
        </p:nvSpPr>
        <p:spPr>
          <a:xfrm>
            <a:off x="5486400" y="2021840"/>
            <a:ext cx="1270000" cy="400110"/>
          </a:xfrm>
          <a:prstGeom prst="rect">
            <a:avLst/>
          </a:prstGeom>
          <a:noFill/>
        </p:spPr>
        <p:txBody>
          <a:bodyPr wrap="square" rtlCol="0">
            <a:spAutoFit/>
          </a:bodyPr>
          <a:lstStyle/>
          <a:p>
            <a:r>
              <a:rPr kumimoji="1" lang="zh-CN" altLang="en-US" sz="2000" b="1" dirty="0">
                <a:solidFill>
                  <a:srgbClr val="C00000"/>
                </a:solidFill>
                <a:latin typeface="Times New Roman" panose="02020603050405020304" pitchFamily="18" charset="0"/>
                <a:ea typeface="仿宋" panose="02010609060101010101" pitchFamily="49" charset="-122"/>
              </a:rPr>
              <a:t>省级用户</a:t>
            </a:r>
          </a:p>
        </p:txBody>
      </p:sp>
      <p:sp>
        <p:nvSpPr>
          <p:cNvPr id="37" name="文本框 36"/>
          <p:cNvSpPr txBox="1"/>
          <p:nvPr/>
        </p:nvSpPr>
        <p:spPr>
          <a:xfrm>
            <a:off x="8415867" y="2038773"/>
            <a:ext cx="1270000" cy="400110"/>
          </a:xfrm>
          <a:prstGeom prst="rect">
            <a:avLst/>
          </a:prstGeom>
          <a:noFill/>
        </p:spPr>
        <p:txBody>
          <a:bodyPr wrap="square" rtlCol="0">
            <a:spAutoFit/>
          </a:bodyPr>
          <a:lstStyle/>
          <a:p>
            <a:r>
              <a:rPr kumimoji="1" lang="zh-CN" altLang="en-US" sz="2000" b="1" dirty="0">
                <a:solidFill>
                  <a:srgbClr val="C00000"/>
                </a:solidFill>
                <a:latin typeface="Times New Roman" panose="02020603050405020304" pitchFamily="18" charset="0"/>
                <a:ea typeface="仿宋" panose="02010609060101010101" pitchFamily="49" charset="-122"/>
              </a:rPr>
              <a:t>部级用户</a:t>
            </a:r>
          </a:p>
        </p:txBody>
      </p:sp>
      <p:grpSp>
        <p:nvGrpSpPr>
          <p:cNvPr id="38" name="组合 37"/>
          <p:cNvGrpSpPr/>
          <p:nvPr/>
        </p:nvGrpSpPr>
        <p:grpSpPr>
          <a:xfrm>
            <a:off x="2665765" y="2884356"/>
            <a:ext cx="6148097" cy="3912543"/>
            <a:chOff x="2665765" y="1093770"/>
            <a:chExt cx="6178246" cy="5139250"/>
          </a:xfrm>
        </p:grpSpPr>
        <p:sp>
          <p:nvSpPr>
            <p:cNvPr id="39" name="圆角右箭头 38"/>
            <p:cNvSpPr/>
            <p:nvPr/>
          </p:nvSpPr>
          <p:spPr>
            <a:xfrm>
              <a:off x="5708127" y="1100879"/>
              <a:ext cx="1366678" cy="5129432"/>
            </a:xfrm>
            <a:prstGeom prst="bentArrow">
              <a:avLst>
                <a:gd name="adj1" fmla="val 22438"/>
                <a:gd name="adj2" fmla="val 19583"/>
                <a:gd name="adj3" fmla="val 25000"/>
                <a:gd name="adj4" fmla="val 75000"/>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a:solidFill>
                  <a:schemeClr val="tx1"/>
                </a:solidFill>
                <a:latin typeface="Times New Roman" panose="02020603050405020304" pitchFamily="18" charset="0"/>
                <a:ea typeface="仿宋" panose="02010609060101010101" pitchFamily="49" charset="-122"/>
              </a:endParaRPr>
            </a:p>
          </p:txBody>
        </p:sp>
        <p:sp>
          <p:nvSpPr>
            <p:cNvPr id="40" name="圆角右箭头 39"/>
            <p:cNvSpPr/>
            <p:nvPr/>
          </p:nvSpPr>
          <p:spPr>
            <a:xfrm>
              <a:off x="5939098" y="1947210"/>
              <a:ext cx="1935480" cy="4275992"/>
            </a:xfrm>
            <a:prstGeom prst="bentArrow">
              <a:avLst>
                <a:gd name="adj1" fmla="val 14889"/>
                <a:gd name="adj2" fmla="val 14343"/>
                <a:gd name="adj3" fmla="val 25000"/>
                <a:gd name="adj4" fmla="val 75000"/>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a:solidFill>
                  <a:schemeClr val="tx1"/>
                </a:solidFill>
                <a:latin typeface="Times New Roman" panose="02020603050405020304" pitchFamily="18" charset="0"/>
                <a:ea typeface="仿宋" panose="02010609060101010101" pitchFamily="49" charset="-122"/>
              </a:endParaRPr>
            </a:p>
          </p:txBody>
        </p:sp>
        <p:sp>
          <p:nvSpPr>
            <p:cNvPr id="41" name="圆角右箭头 40"/>
            <p:cNvSpPr/>
            <p:nvPr/>
          </p:nvSpPr>
          <p:spPr>
            <a:xfrm>
              <a:off x="6096280" y="2907186"/>
              <a:ext cx="2316480" cy="3315872"/>
            </a:xfrm>
            <a:prstGeom prst="bentArrow">
              <a:avLst>
                <a:gd name="adj1" fmla="val 11971"/>
                <a:gd name="adj2" fmla="val 11656"/>
                <a:gd name="adj3" fmla="val 15058"/>
                <a:gd name="adj4" fmla="val 60666"/>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a:solidFill>
                  <a:schemeClr val="tx1"/>
                </a:solidFill>
                <a:latin typeface="Times New Roman" panose="02020603050405020304" pitchFamily="18" charset="0"/>
                <a:ea typeface="仿宋" panose="02010609060101010101" pitchFamily="49" charset="-122"/>
              </a:endParaRPr>
            </a:p>
          </p:txBody>
        </p:sp>
        <p:sp>
          <p:nvSpPr>
            <p:cNvPr id="42" name="圆角右箭头 41"/>
            <p:cNvSpPr/>
            <p:nvPr/>
          </p:nvSpPr>
          <p:spPr>
            <a:xfrm>
              <a:off x="6149669" y="4050186"/>
              <a:ext cx="2694342" cy="2172872"/>
            </a:xfrm>
            <a:prstGeom prst="bentArrow">
              <a:avLst>
                <a:gd name="adj1" fmla="val 12053"/>
                <a:gd name="adj2" fmla="val 10928"/>
                <a:gd name="adj3" fmla="val 18826"/>
                <a:gd name="adj4" fmla="val 36736"/>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a:solidFill>
                  <a:schemeClr val="tx1"/>
                </a:solidFill>
                <a:latin typeface="Times New Roman" panose="02020603050405020304" pitchFamily="18" charset="0"/>
                <a:ea typeface="仿宋" panose="02010609060101010101" pitchFamily="49" charset="-122"/>
              </a:endParaRPr>
            </a:p>
          </p:txBody>
        </p:sp>
        <p:sp>
          <p:nvSpPr>
            <p:cNvPr id="43" name="圆角右箭头 42"/>
            <p:cNvSpPr/>
            <p:nvPr/>
          </p:nvSpPr>
          <p:spPr>
            <a:xfrm rot="10800000" flipV="1">
              <a:off x="4365432" y="1093770"/>
              <a:ext cx="1366678" cy="5139250"/>
            </a:xfrm>
            <a:prstGeom prst="bentArrow">
              <a:avLst>
                <a:gd name="adj1" fmla="val 22438"/>
                <a:gd name="adj2" fmla="val 19583"/>
                <a:gd name="adj3" fmla="val 25000"/>
                <a:gd name="adj4" fmla="val 75000"/>
              </a:avLst>
            </a:prstGeom>
            <a:gradFill flip="none"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tileRect/>
            </a:gra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a:solidFill>
                  <a:schemeClr val="tx1"/>
                </a:solidFill>
                <a:latin typeface="Times New Roman" panose="02020603050405020304" pitchFamily="18" charset="0"/>
                <a:ea typeface="仿宋" panose="02010609060101010101" pitchFamily="49" charset="-122"/>
              </a:endParaRPr>
            </a:p>
          </p:txBody>
        </p:sp>
        <p:sp>
          <p:nvSpPr>
            <p:cNvPr id="44" name="圆角右箭头 43"/>
            <p:cNvSpPr/>
            <p:nvPr/>
          </p:nvSpPr>
          <p:spPr>
            <a:xfrm rot="10800000" flipV="1">
              <a:off x="3543531" y="1947210"/>
              <a:ext cx="1935480" cy="4283100"/>
            </a:xfrm>
            <a:prstGeom prst="bentArrow">
              <a:avLst>
                <a:gd name="adj1" fmla="val 14889"/>
                <a:gd name="adj2" fmla="val 14343"/>
                <a:gd name="adj3" fmla="val 25000"/>
                <a:gd name="adj4" fmla="val 75000"/>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a:solidFill>
                  <a:schemeClr val="tx1"/>
                </a:solidFill>
                <a:latin typeface="Times New Roman" panose="02020603050405020304" pitchFamily="18" charset="0"/>
                <a:ea typeface="仿宋" panose="02010609060101010101" pitchFamily="49" charset="-122"/>
              </a:endParaRPr>
            </a:p>
          </p:txBody>
        </p:sp>
        <p:sp>
          <p:nvSpPr>
            <p:cNvPr id="45" name="圆角右箭头 44"/>
            <p:cNvSpPr/>
            <p:nvPr/>
          </p:nvSpPr>
          <p:spPr>
            <a:xfrm rot="10800000" flipV="1">
              <a:off x="3076284" y="2898722"/>
              <a:ext cx="2316480" cy="3324336"/>
            </a:xfrm>
            <a:prstGeom prst="bentArrow">
              <a:avLst>
                <a:gd name="adj1" fmla="val 11971"/>
                <a:gd name="adj2" fmla="val 11656"/>
                <a:gd name="adj3" fmla="val 15058"/>
                <a:gd name="adj4" fmla="val 60666"/>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a:solidFill>
                  <a:schemeClr val="tx1"/>
                </a:solidFill>
                <a:latin typeface="Times New Roman" panose="02020603050405020304" pitchFamily="18" charset="0"/>
                <a:ea typeface="仿宋" panose="02010609060101010101" pitchFamily="49" charset="-122"/>
              </a:endParaRPr>
            </a:p>
          </p:txBody>
        </p:sp>
        <p:sp>
          <p:nvSpPr>
            <p:cNvPr id="46" name="圆角右箭头 45"/>
            <p:cNvSpPr/>
            <p:nvPr/>
          </p:nvSpPr>
          <p:spPr>
            <a:xfrm rot="10800000" flipV="1">
              <a:off x="2665765" y="4035767"/>
              <a:ext cx="2639233" cy="2195899"/>
            </a:xfrm>
            <a:prstGeom prst="bentArrow">
              <a:avLst>
                <a:gd name="adj1" fmla="val 12053"/>
                <a:gd name="adj2" fmla="val 10928"/>
                <a:gd name="adj3" fmla="val 18826"/>
                <a:gd name="adj4" fmla="val 36736"/>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a:solidFill>
                  <a:schemeClr val="tx1"/>
                </a:solidFill>
                <a:latin typeface="Times New Roman" panose="02020603050405020304" pitchFamily="18" charset="0"/>
                <a:ea typeface="仿宋" panose="02010609060101010101" pitchFamily="49" charset="-122"/>
              </a:endParaRPr>
            </a:p>
          </p:txBody>
        </p:sp>
      </p:grpSp>
      <p:sp>
        <p:nvSpPr>
          <p:cNvPr id="47" name="矩形 46"/>
          <p:cNvSpPr/>
          <p:nvPr/>
        </p:nvSpPr>
        <p:spPr>
          <a:xfrm>
            <a:off x="486812" y="5105037"/>
            <a:ext cx="2056973" cy="646331"/>
          </a:xfrm>
          <a:prstGeom prst="rect">
            <a:avLst/>
          </a:prstGeom>
          <a:noFill/>
        </p:spPr>
        <p:txBody>
          <a:bodyPr wrap="none" lIns="91440" tIns="45720" rIns="91440" bIns="45720">
            <a:spAutoFit/>
          </a:bodyPr>
          <a:lstStyle/>
          <a:p>
            <a:pPr algn="ctr"/>
            <a:r>
              <a:rPr lang="zh-CN" altLang="en-US" sz="3600" b="1" spc="50" dirty="0">
                <a:ln w="0"/>
                <a:solidFill>
                  <a:srgbClr val="4472C4"/>
                </a:solidFill>
                <a:effectLst>
                  <a:innerShdw blurRad="63500" dist="50800" dir="13500000">
                    <a:srgbClr val="000000">
                      <a:alpha val="50000"/>
                    </a:srgbClr>
                  </a:innerShdw>
                </a:effectLst>
                <a:latin typeface="Times New Roman" panose="02020603050405020304" pitchFamily="18" charset="0"/>
                <a:ea typeface="仿宋" panose="02010609060101010101" pitchFamily="49" charset="-122"/>
              </a:rPr>
              <a:t>常态监测</a:t>
            </a:r>
          </a:p>
        </p:txBody>
      </p:sp>
      <p:sp>
        <p:nvSpPr>
          <p:cNvPr id="48" name="矩形 47"/>
          <p:cNvSpPr/>
          <p:nvPr/>
        </p:nvSpPr>
        <p:spPr>
          <a:xfrm>
            <a:off x="2045793" y="2774040"/>
            <a:ext cx="2056973" cy="646331"/>
          </a:xfrm>
          <a:prstGeom prst="rect">
            <a:avLst/>
          </a:prstGeom>
          <a:noFill/>
        </p:spPr>
        <p:txBody>
          <a:bodyPr wrap="none" lIns="91440" tIns="45720" rIns="91440" bIns="45720">
            <a:spAutoFit/>
          </a:bodyPr>
          <a:lstStyle/>
          <a:p>
            <a:pPr algn="ctr"/>
            <a:r>
              <a:rPr lang="zh-CN" altLang="en-US" sz="3600" b="1" spc="50" dirty="0">
                <a:ln w="0"/>
                <a:solidFill>
                  <a:srgbClr val="4472C4"/>
                </a:solidFill>
                <a:effectLst>
                  <a:innerShdw blurRad="63500" dist="50800" dir="13500000">
                    <a:srgbClr val="000000">
                      <a:alpha val="50000"/>
                    </a:srgbClr>
                  </a:innerShdw>
                </a:effectLst>
                <a:latin typeface="Times New Roman" panose="02020603050405020304" pitchFamily="18" charset="0"/>
                <a:ea typeface="仿宋" panose="02010609060101010101" pitchFamily="49" charset="-122"/>
              </a:rPr>
              <a:t>院校评估</a:t>
            </a:r>
            <a:endParaRPr lang="en-US" altLang="zh-CN" sz="3600" b="1" spc="50" dirty="0">
              <a:ln w="0"/>
              <a:solidFill>
                <a:srgbClr val="4472C4"/>
              </a:solidFill>
              <a:effectLst>
                <a:innerShdw blurRad="63500" dist="50800" dir="13500000">
                  <a:srgbClr val="000000">
                    <a:alpha val="50000"/>
                  </a:srgbClr>
                </a:innerShdw>
              </a:effectLst>
              <a:latin typeface="Times New Roman" panose="02020603050405020304" pitchFamily="18" charset="0"/>
              <a:ea typeface="仿宋" panose="02010609060101010101" pitchFamily="49" charset="-122"/>
            </a:endParaRPr>
          </a:p>
        </p:txBody>
      </p:sp>
      <p:sp>
        <p:nvSpPr>
          <p:cNvPr id="49" name="矩形 48"/>
          <p:cNvSpPr/>
          <p:nvPr/>
        </p:nvSpPr>
        <p:spPr>
          <a:xfrm>
            <a:off x="1380674" y="3526082"/>
            <a:ext cx="2056973" cy="646331"/>
          </a:xfrm>
          <a:prstGeom prst="rect">
            <a:avLst/>
          </a:prstGeom>
          <a:noFill/>
        </p:spPr>
        <p:txBody>
          <a:bodyPr wrap="none" lIns="91440" tIns="45720" rIns="91440" bIns="45720">
            <a:spAutoFit/>
          </a:bodyPr>
          <a:lstStyle/>
          <a:p>
            <a:pPr algn="ctr"/>
            <a:r>
              <a:rPr lang="zh-CN" altLang="en-US" sz="3600" b="1" spc="50" dirty="0">
                <a:ln w="0"/>
                <a:solidFill>
                  <a:srgbClr val="4472C4"/>
                </a:solidFill>
                <a:effectLst>
                  <a:innerShdw blurRad="63500" dist="50800" dir="13500000">
                    <a:srgbClr val="000000">
                      <a:alpha val="50000"/>
                    </a:srgbClr>
                  </a:innerShdw>
                </a:effectLst>
                <a:latin typeface="Times New Roman" panose="02020603050405020304" pitchFamily="18" charset="0"/>
                <a:ea typeface="仿宋" panose="02010609060101010101" pitchFamily="49" charset="-122"/>
              </a:rPr>
              <a:t>专业认证</a:t>
            </a:r>
          </a:p>
        </p:txBody>
      </p:sp>
      <p:sp>
        <p:nvSpPr>
          <p:cNvPr id="50" name="矩形 49"/>
          <p:cNvSpPr/>
          <p:nvPr/>
        </p:nvSpPr>
        <p:spPr>
          <a:xfrm>
            <a:off x="8993347" y="5105036"/>
            <a:ext cx="2056974" cy="646331"/>
          </a:xfrm>
          <a:prstGeom prst="rect">
            <a:avLst/>
          </a:prstGeom>
          <a:noFill/>
        </p:spPr>
        <p:txBody>
          <a:bodyPr wrap="none" lIns="91440" tIns="45720" rIns="91440" bIns="45720">
            <a:spAutoFit/>
          </a:bodyPr>
          <a:lstStyle/>
          <a:p>
            <a:pPr algn="ctr"/>
            <a:r>
              <a:rPr lang="zh-CN" altLang="en-US" sz="3600" b="1" spc="50" dirty="0">
                <a:ln w="0"/>
                <a:solidFill>
                  <a:srgbClr val="4472C4"/>
                </a:solidFill>
                <a:effectLst>
                  <a:innerShdw blurRad="63500" dist="50800" dir="13500000">
                    <a:srgbClr val="000000">
                      <a:alpha val="50000"/>
                    </a:srgbClr>
                  </a:innerShdw>
                </a:effectLst>
                <a:latin typeface="Times New Roman" panose="02020603050405020304" pitchFamily="18" charset="0"/>
                <a:ea typeface="仿宋" panose="02010609060101010101" pitchFamily="49" charset="-122"/>
              </a:rPr>
              <a:t>国际认证</a:t>
            </a:r>
          </a:p>
        </p:txBody>
      </p:sp>
      <p:sp>
        <p:nvSpPr>
          <p:cNvPr id="51" name="矩形 50"/>
          <p:cNvSpPr/>
          <p:nvPr/>
        </p:nvSpPr>
        <p:spPr>
          <a:xfrm>
            <a:off x="7556713" y="2774041"/>
            <a:ext cx="2056973" cy="646331"/>
          </a:xfrm>
          <a:prstGeom prst="rect">
            <a:avLst/>
          </a:prstGeom>
          <a:noFill/>
        </p:spPr>
        <p:txBody>
          <a:bodyPr wrap="none" lIns="91440" tIns="45720" rIns="91440" bIns="45720">
            <a:spAutoFit/>
          </a:bodyPr>
          <a:lstStyle/>
          <a:p>
            <a:pPr algn="ctr"/>
            <a:r>
              <a:rPr lang="zh-CN" altLang="en-US" sz="3600" b="1" spc="50" dirty="0">
                <a:ln w="0"/>
                <a:solidFill>
                  <a:srgbClr val="4472C4"/>
                </a:solidFill>
                <a:effectLst>
                  <a:innerShdw blurRad="63500" dist="50800" dir="13500000">
                    <a:srgbClr val="000000">
                      <a:alpha val="50000"/>
                    </a:srgbClr>
                  </a:innerShdw>
                </a:effectLst>
                <a:latin typeface="Times New Roman" panose="02020603050405020304" pitchFamily="18" charset="0"/>
                <a:ea typeface="仿宋" panose="02010609060101010101" pitchFamily="49" charset="-122"/>
              </a:rPr>
              <a:t>多维排名</a:t>
            </a:r>
          </a:p>
        </p:txBody>
      </p:sp>
      <p:sp>
        <p:nvSpPr>
          <p:cNvPr id="52" name="矩形 51"/>
          <p:cNvSpPr/>
          <p:nvPr/>
        </p:nvSpPr>
        <p:spPr>
          <a:xfrm>
            <a:off x="8180334" y="3516484"/>
            <a:ext cx="2056973" cy="646331"/>
          </a:xfrm>
          <a:prstGeom prst="rect">
            <a:avLst/>
          </a:prstGeom>
          <a:noFill/>
        </p:spPr>
        <p:txBody>
          <a:bodyPr wrap="none" lIns="91440" tIns="45720" rIns="91440" bIns="45720">
            <a:spAutoFit/>
          </a:bodyPr>
          <a:lstStyle/>
          <a:p>
            <a:pPr algn="ctr"/>
            <a:r>
              <a:rPr lang="zh-CN" altLang="en-US" sz="3600" b="1" spc="50" dirty="0">
                <a:ln w="0"/>
                <a:solidFill>
                  <a:srgbClr val="4472C4"/>
                </a:solidFill>
                <a:effectLst>
                  <a:innerShdw blurRad="63500" dist="50800" dir="13500000">
                    <a:srgbClr val="000000">
                      <a:alpha val="50000"/>
                    </a:srgbClr>
                  </a:innerShdw>
                </a:effectLst>
                <a:latin typeface="Times New Roman" panose="02020603050405020304" pitchFamily="18" charset="0"/>
                <a:ea typeface="仿宋" panose="02010609060101010101" pitchFamily="49" charset="-122"/>
              </a:rPr>
              <a:t>质量报告</a:t>
            </a:r>
          </a:p>
        </p:txBody>
      </p:sp>
      <p:sp>
        <p:nvSpPr>
          <p:cNvPr id="53" name="矩形 52"/>
          <p:cNvSpPr/>
          <p:nvPr/>
        </p:nvSpPr>
        <p:spPr>
          <a:xfrm>
            <a:off x="8547327" y="4294841"/>
            <a:ext cx="2525050" cy="646331"/>
          </a:xfrm>
          <a:prstGeom prst="rect">
            <a:avLst/>
          </a:prstGeom>
          <a:noFill/>
        </p:spPr>
        <p:txBody>
          <a:bodyPr wrap="none" lIns="91440" tIns="45720" rIns="91440" bIns="45720">
            <a:spAutoFit/>
          </a:bodyPr>
          <a:lstStyle/>
          <a:p>
            <a:pPr algn="ctr"/>
            <a:r>
              <a:rPr lang="zh-CN" altLang="en-US" sz="3600" b="1" spc="50" dirty="0">
                <a:ln w="0"/>
                <a:solidFill>
                  <a:srgbClr val="4472C4"/>
                </a:solidFill>
                <a:effectLst>
                  <a:innerShdw blurRad="63500" dist="50800" dir="13500000">
                    <a:srgbClr val="000000">
                      <a:alpha val="50000"/>
                    </a:srgbClr>
                  </a:innerShdw>
                </a:effectLst>
                <a:latin typeface="Times New Roman" panose="02020603050405020304" pitchFamily="18" charset="0"/>
                <a:ea typeface="仿宋" panose="02010609060101010101" pitchFamily="49" charset="-122"/>
              </a:rPr>
              <a:t>满意度调查</a:t>
            </a:r>
          </a:p>
        </p:txBody>
      </p:sp>
      <p:sp>
        <p:nvSpPr>
          <p:cNvPr id="54" name="矩形 53"/>
          <p:cNvSpPr/>
          <p:nvPr/>
        </p:nvSpPr>
        <p:spPr>
          <a:xfrm>
            <a:off x="864088" y="4239611"/>
            <a:ext cx="2056974" cy="646331"/>
          </a:xfrm>
          <a:prstGeom prst="rect">
            <a:avLst/>
          </a:prstGeom>
          <a:noFill/>
        </p:spPr>
        <p:txBody>
          <a:bodyPr wrap="none" lIns="91440" tIns="45720" rIns="91440" bIns="45720">
            <a:spAutoFit/>
          </a:bodyPr>
          <a:lstStyle/>
          <a:p>
            <a:pPr algn="ctr"/>
            <a:r>
              <a:rPr lang="zh-CN" altLang="en-US" sz="3600" b="1" spc="50" dirty="0">
                <a:ln w="0"/>
                <a:solidFill>
                  <a:srgbClr val="4472C4"/>
                </a:solidFill>
                <a:effectLst>
                  <a:innerShdw blurRad="63500" dist="50800" dir="13500000">
                    <a:srgbClr val="000000">
                      <a:alpha val="50000"/>
                    </a:srgbClr>
                  </a:innerShdw>
                </a:effectLst>
                <a:latin typeface="Times New Roman" panose="02020603050405020304" pitchFamily="18" charset="0"/>
                <a:ea typeface="仿宋" panose="02010609060101010101" pitchFamily="49" charset="-122"/>
              </a:rPr>
              <a:t>决策参考</a:t>
            </a:r>
          </a:p>
        </p:txBody>
      </p:sp>
      <p:pic>
        <p:nvPicPr>
          <p:cNvPr id="55" name="图片 54">
            <a:extLst>
              <a:ext uri="{FF2B5EF4-FFF2-40B4-BE49-F238E27FC236}">
                <a16:creationId xmlns:a16="http://schemas.microsoft.com/office/drawing/2014/main" xmlns="" id="{283C3793-D9B1-45EB-ABAB-5FC167BF7879}"/>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9613686" y="149321"/>
            <a:ext cx="2326877" cy="711583"/>
          </a:xfrm>
          <a:prstGeom prst="rect">
            <a:avLst/>
          </a:prstGeom>
        </p:spPr>
      </p:pic>
    </p:spTree>
    <p:extLst>
      <p:ext uri="{BB962C8B-B14F-4D97-AF65-F5344CB8AC3E}">
        <p14:creationId xmlns:p14="http://schemas.microsoft.com/office/powerpoint/2010/main" val="26311367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56190"/>
            <a:ext cx="2326877" cy="711583"/>
          </a:xfrm>
          <a:prstGeom prst="rect">
            <a:avLst/>
          </a:prstGeom>
        </p:spPr>
      </p:pic>
      <p:sp>
        <p:nvSpPr>
          <p:cNvPr id="3" name="TextBox 2"/>
          <p:cNvSpPr txBox="1"/>
          <p:nvPr/>
        </p:nvSpPr>
        <p:spPr>
          <a:xfrm>
            <a:off x="2719752" y="306108"/>
            <a:ext cx="8613415" cy="461665"/>
          </a:xfrm>
          <a:prstGeom prst="rect">
            <a:avLst/>
          </a:prstGeom>
          <a:noFill/>
        </p:spPr>
        <p:txBody>
          <a:bodyPr wrap="square" rtlCol="0">
            <a:spAutoFit/>
          </a:bodyPr>
          <a:lstStyle/>
          <a:p>
            <a:r>
              <a:rPr lang="zh-CN" altLang="en-US" sz="2400" dirty="0">
                <a:latin typeface="Times New Roman" panose="02020603050405020304" pitchFamily="18" charset="0"/>
                <a:ea typeface="仿宋" panose="02010609060101010101" pitchFamily="49" charset="-122"/>
              </a:rPr>
              <a:t>校级主账号</a:t>
            </a:r>
            <a:r>
              <a:rPr lang="zh-CN" altLang="zh-CN" sz="2400" dirty="0">
                <a:latin typeface="Times New Roman" panose="02020603050405020304" pitchFamily="18" charset="0"/>
                <a:ea typeface="仿宋" panose="02010609060101010101" pitchFamily="49" charset="-122"/>
              </a:rPr>
              <a:t>系统</a:t>
            </a:r>
            <a:r>
              <a:rPr lang="zh-CN" altLang="zh-CN" sz="2400" dirty="0" smtClean="0">
                <a:latin typeface="Times New Roman" panose="02020603050405020304" pitchFamily="18" charset="0"/>
                <a:ea typeface="仿宋" panose="02010609060101010101" pitchFamily="49" charset="-122"/>
              </a:rPr>
              <a:t>布局为：填报</a:t>
            </a:r>
            <a:r>
              <a:rPr lang="zh-CN" altLang="zh-CN" sz="2400" dirty="0">
                <a:latin typeface="Times New Roman" panose="02020603050405020304" pitchFamily="18" charset="0"/>
                <a:ea typeface="仿宋" panose="02010609060101010101" pitchFamily="49" charset="-122"/>
              </a:rPr>
              <a:t>任务区</a:t>
            </a:r>
            <a:endParaRPr lang="zh-CN" altLang="en-US" sz="2400" dirty="0">
              <a:latin typeface="Times New Roman" panose="02020603050405020304" pitchFamily="18" charset="0"/>
              <a:ea typeface="仿宋" panose="02010609060101010101" pitchFamily="49" charset="-122"/>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25" y="1568450"/>
            <a:ext cx="11995150" cy="372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0080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56190"/>
            <a:ext cx="2326877" cy="711583"/>
          </a:xfrm>
          <a:prstGeom prst="rect">
            <a:avLst/>
          </a:prstGeom>
        </p:spPr>
      </p:pic>
      <p:sp>
        <p:nvSpPr>
          <p:cNvPr id="3" name="TextBox 2"/>
          <p:cNvSpPr txBox="1"/>
          <p:nvPr/>
        </p:nvSpPr>
        <p:spPr>
          <a:xfrm>
            <a:off x="994786" y="2100105"/>
            <a:ext cx="9927771" cy="3108543"/>
          </a:xfrm>
          <a:prstGeom prst="rect">
            <a:avLst/>
          </a:prstGeom>
          <a:noFill/>
        </p:spPr>
        <p:txBody>
          <a:bodyPr wrap="square" rtlCol="0">
            <a:spAutoFit/>
          </a:bodyPr>
          <a:lstStyle/>
          <a:p>
            <a:r>
              <a:rPr lang="zh-CN" altLang="zh-CN" sz="2800" dirty="0">
                <a:latin typeface="Times New Roman" panose="02020603050405020304" pitchFamily="18" charset="0"/>
                <a:ea typeface="仿宋" panose="02010609060101010101" pitchFamily="49" charset="-122"/>
              </a:rPr>
              <a:t>系统初始提供三类帐号：</a:t>
            </a:r>
            <a:r>
              <a:rPr lang="zh-CN" altLang="zh-CN" sz="2800" b="1" dirty="0">
                <a:latin typeface="Times New Roman" panose="02020603050405020304" pitchFamily="18" charset="0"/>
                <a:ea typeface="仿宋" panose="02010609060101010101" pitchFamily="49" charset="-122"/>
              </a:rPr>
              <a:t>填报账号</a:t>
            </a:r>
            <a:r>
              <a:rPr lang="zh-CN" altLang="zh-CN" sz="2800" dirty="0">
                <a:latin typeface="Times New Roman" panose="02020603050405020304" pitchFamily="18" charset="0"/>
                <a:ea typeface="仿宋" panose="02010609060101010101" pitchFamily="49" charset="-122"/>
              </a:rPr>
              <a:t>、</a:t>
            </a:r>
            <a:r>
              <a:rPr lang="zh-CN" altLang="zh-CN" sz="2800" b="1" dirty="0">
                <a:latin typeface="Times New Roman" panose="02020603050405020304" pitchFamily="18" charset="0"/>
                <a:ea typeface="仿宋" panose="02010609060101010101" pitchFamily="49" charset="-122"/>
              </a:rPr>
              <a:t>审核账号、查阅帐号</a:t>
            </a:r>
            <a:r>
              <a:rPr lang="zh-CN" altLang="zh-CN" sz="2800" dirty="0">
                <a:latin typeface="Times New Roman" panose="02020603050405020304" pitchFamily="18" charset="0"/>
                <a:ea typeface="仿宋" panose="02010609060101010101" pitchFamily="49" charset="-122"/>
              </a:rPr>
              <a:t>。</a:t>
            </a:r>
          </a:p>
          <a:p>
            <a:r>
              <a:rPr lang="zh-CN" altLang="zh-CN" sz="2800" b="1" dirty="0">
                <a:latin typeface="Times New Roman" panose="02020603050405020304" pitchFamily="18" charset="0"/>
                <a:ea typeface="仿宋" panose="02010609060101010101" pitchFamily="49" charset="-122"/>
              </a:rPr>
              <a:t>填报账号：</a:t>
            </a:r>
            <a:r>
              <a:rPr lang="zh-CN" altLang="zh-CN" sz="2800" dirty="0">
                <a:latin typeface="Times New Roman" panose="02020603050405020304" pitchFamily="18" charset="0"/>
                <a:ea typeface="仿宋" panose="02010609060101010101" pitchFamily="49" charset="-122"/>
              </a:rPr>
              <a:t>具有该账号被授权数据表格的查询、填写、保存、修改、校验、提交审核至校级审核等权限；</a:t>
            </a:r>
          </a:p>
          <a:p>
            <a:r>
              <a:rPr lang="zh-CN" altLang="zh-CN" sz="2800" b="1" dirty="0">
                <a:latin typeface="Times New Roman" panose="02020603050405020304" pitchFamily="18" charset="0"/>
                <a:ea typeface="仿宋" panose="02010609060101010101" pitchFamily="49" charset="-122"/>
              </a:rPr>
              <a:t>审核账号：</a:t>
            </a:r>
            <a:r>
              <a:rPr lang="zh-CN" altLang="zh-CN" sz="2800" dirty="0">
                <a:latin typeface="Times New Roman" panose="02020603050405020304" pitchFamily="18" charset="0"/>
                <a:ea typeface="仿宋" panose="02010609060101010101" pitchFamily="49" charset="-122"/>
              </a:rPr>
              <a:t>具有退回数据表至填报用户、审核数据表提交至校级管理员等权限。</a:t>
            </a:r>
          </a:p>
          <a:p>
            <a:r>
              <a:rPr lang="zh-CN" altLang="zh-CN" sz="2800" b="1" dirty="0">
                <a:latin typeface="Times New Roman" panose="02020603050405020304" pitchFamily="18" charset="0"/>
                <a:ea typeface="仿宋" panose="02010609060101010101" pitchFamily="49" charset="-122"/>
              </a:rPr>
              <a:t>查阅账号：</a:t>
            </a:r>
            <a:r>
              <a:rPr lang="zh-CN" altLang="zh-CN" sz="2800" dirty="0">
                <a:latin typeface="Times New Roman" panose="02020603050405020304" pitchFamily="18" charset="0"/>
                <a:ea typeface="仿宋" panose="02010609060101010101" pitchFamily="49" charset="-122"/>
              </a:rPr>
              <a:t>该账号由校级管理员建立并授权，具有经授权部分数据表格查询权限。</a:t>
            </a:r>
            <a:endParaRPr lang="zh-CN" altLang="en-US" sz="2800" dirty="0">
              <a:latin typeface="Times New Roman" panose="02020603050405020304" pitchFamily="18" charset="0"/>
              <a:ea typeface="仿宋" panose="02010609060101010101" pitchFamily="49" charset="-122"/>
            </a:endParaRPr>
          </a:p>
        </p:txBody>
      </p:sp>
      <p:sp>
        <p:nvSpPr>
          <p:cNvPr id="4" name="TextBox 3"/>
          <p:cNvSpPr txBox="1"/>
          <p:nvPr/>
        </p:nvSpPr>
        <p:spPr>
          <a:xfrm>
            <a:off x="994787" y="1357512"/>
            <a:ext cx="5958672" cy="584775"/>
          </a:xfrm>
          <a:prstGeom prst="rect">
            <a:avLst/>
          </a:prstGeom>
          <a:noFill/>
        </p:spPr>
        <p:txBody>
          <a:bodyPr wrap="square" rtlCol="0">
            <a:spAutoFit/>
          </a:bodyPr>
          <a:lstStyle/>
          <a:p>
            <a:r>
              <a:rPr lang="zh-CN" altLang="en-US" sz="3200" b="1" dirty="0">
                <a:latin typeface="Times New Roman" panose="02020603050405020304" pitchFamily="18" charset="0"/>
                <a:ea typeface="仿宋" panose="02010609060101010101" pitchFamily="49" charset="-122"/>
              </a:rPr>
              <a:t>用户管理：</a:t>
            </a:r>
          </a:p>
        </p:txBody>
      </p:sp>
    </p:spTree>
    <p:extLst>
      <p:ext uri="{BB962C8B-B14F-4D97-AF65-F5344CB8AC3E}">
        <p14:creationId xmlns:p14="http://schemas.microsoft.com/office/powerpoint/2010/main" val="22088336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56190"/>
            <a:ext cx="2326877" cy="711583"/>
          </a:xfrm>
          <a:prstGeom prst="rect">
            <a:avLst/>
          </a:prstGeom>
        </p:spPr>
      </p:pic>
      <p:pic>
        <p:nvPicPr>
          <p:cNvPr id="3" name="图片 2"/>
          <p:cNvPicPr/>
          <p:nvPr/>
        </p:nvPicPr>
        <p:blipFill>
          <a:blip r:embed="rId4"/>
          <a:stretch>
            <a:fillRect/>
          </a:stretch>
        </p:blipFill>
        <p:spPr>
          <a:xfrm>
            <a:off x="901002" y="1495540"/>
            <a:ext cx="10389996" cy="5206711"/>
          </a:xfrm>
          <a:prstGeom prst="rect">
            <a:avLst/>
          </a:prstGeom>
        </p:spPr>
      </p:pic>
      <p:sp>
        <p:nvSpPr>
          <p:cNvPr id="4" name="TextBox 3"/>
          <p:cNvSpPr txBox="1"/>
          <p:nvPr/>
        </p:nvSpPr>
        <p:spPr>
          <a:xfrm>
            <a:off x="4528457" y="247828"/>
            <a:ext cx="3135086" cy="523220"/>
          </a:xfrm>
          <a:prstGeom prst="rect">
            <a:avLst/>
          </a:prstGeom>
          <a:noFill/>
        </p:spPr>
        <p:txBody>
          <a:bodyPr wrap="square" rtlCol="0">
            <a:spAutoFit/>
          </a:bodyPr>
          <a:lstStyle/>
          <a:p>
            <a:pPr algn="ctr"/>
            <a:r>
              <a:rPr lang="zh-CN" altLang="en-US" sz="2800" dirty="0">
                <a:latin typeface="Times New Roman" panose="02020603050405020304" pitchFamily="18" charset="0"/>
                <a:ea typeface="仿宋" panose="02010609060101010101" pitchFamily="49" charset="-122"/>
              </a:rPr>
              <a:t>添加新账户</a:t>
            </a:r>
          </a:p>
        </p:txBody>
      </p:sp>
    </p:spTree>
    <p:extLst>
      <p:ext uri="{BB962C8B-B14F-4D97-AF65-F5344CB8AC3E}">
        <p14:creationId xmlns:p14="http://schemas.microsoft.com/office/powerpoint/2010/main" val="9762831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2"/>
          <a:stretch>
            <a:fillRect/>
          </a:stretch>
        </p:blipFill>
        <p:spPr>
          <a:xfrm>
            <a:off x="629697" y="1290992"/>
            <a:ext cx="10932607" cy="5567007"/>
          </a:xfrm>
          <a:prstGeom prst="rect">
            <a:avLst/>
          </a:prstGeom>
        </p:spPr>
      </p:pic>
      <p:pic>
        <p:nvPicPr>
          <p:cNvPr id="3" name="图片 2"/>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56190"/>
            <a:ext cx="2326877" cy="711583"/>
          </a:xfrm>
          <a:prstGeom prst="rect">
            <a:avLst/>
          </a:prstGeom>
        </p:spPr>
      </p:pic>
      <p:sp>
        <p:nvSpPr>
          <p:cNvPr id="4" name="TextBox 3"/>
          <p:cNvSpPr txBox="1"/>
          <p:nvPr/>
        </p:nvSpPr>
        <p:spPr>
          <a:xfrm>
            <a:off x="4528457" y="244553"/>
            <a:ext cx="3135086" cy="523220"/>
          </a:xfrm>
          <a:prstGeom prst="rect">
            <a:avLst/>
          </a:prstGeom>
          <a:noFill/>
        </p:spPr>
        <p:txBody>
          <a:bodyPr wrap="square" rtlCol="0">
            <a:spAutoFit/>
          </a:bodyPr>
          <a:lstStyle/>
          <a:p>
            <a:pPr algn="ctr"/>
            <a:r>
              <a:rPr lang="zh-CN" altLang="en-US" sz="2800" dirty="0">
                <a:latin typeface="Times New Roman" panose="02020603050405020304" pitchFamily="18" charset="0"/>
                <a:ea typeface="仿宋" panose="02010609060101010101" pitchFamily="49" charset="-122"/>
              </a:rPr>
              <a:t>修改用户信息</a:t>
            </a:r>
          </a:p>
        </p:txBody>
      </p:sp>
    </p:spTree>
    <p:extLst>
      <p:ext uri="{BB962C8B-B14F-4D97-AF65-F5344CB8AC3E}">
        <p14:creationId xmlns:p14="http://schemas.microsoft.com/office/powerpoint/2010/main" val="19818639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2"/>
          <a:stretch>
            <a:fillRect/>
          </a:stretch>
        </p:blipFill>
        <p:spPr>
          <a:xfrm>
            <a:off x="80386" y="1401296"/>
            <a:ext cx="8963131" cy="4949033"/>
          </a:xfrm>
          <a:prstGeom prst="rect">
            <a:avLst/>
          </a:prstGeom>
        </p:spPr>
      </p:pic>
      <p:pic>
        <p:nvPicPr>
          <p:cNvPr id="3" name="图片 2"/>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56190"/>
            <a:ext cx="2326877" cy="711583"/>
          </a:xfrm>
          <a:prstGeom prst="rect">
            <a:avLst/>
          </a:prstGeom>
        </p:spPr>
      </p:pic>
      <p:sp>
        <p:nvSpPr>
          <p:cNvPr id="4" name="TextBox 3"/>
          <p:cNvSpPr txBox="1"/>
          <p:nvPr/>
        </p:nvSpPr>
        <p:spPr>
          <a:xfrm>
            <a:off x="864158" y="767773"/>
            <a:ext cx="1637882" cy="523220"/>
          </a:xfrm>
          <a:prstGeom prst="rect">
            <a:avLst/>
          </a:prstGeom>
          <a:noFill/>
        </p:spPr>
        <p:txBody>
          <a:bodyPr wrap="square" rtlCol="0">
            <a:spAutoFit/>
          </a:bodyPr>
          <a:lstStyle/>
          <a:p>
            <a:r>
              <a:rPr lang="zh-CN" altLang="en-US" sz="2800" dirty="0">
                <a:latin typeface="Times New Roman" panose="02020603050405020304" pitchFamily="18" charset="0"/>
                <a:ea typeface="仿宋" panose="02010609060101010101" pitchFamily="49" charset="-122"/>
              </a:rPr>
              <a:t>用户授权</a:t>
            </a:r>
          </a:p>
        </p:txBody>
      </p:sp>
      <p:sp>
        <p:nvSpPr>
          <p:cNvPr id="5" name="TextBox 4"/>
          <p:cNvSpPr txBox="1"/>
          <p:nvPr/>
        </p:nvSpPr>
        <p:spPr>
          <a:xfrm>
            <a:off x="2843683" y="200967"/>
            <a:ext cx="8882743" cy="1200329"/>
          </a:xfrm>
          <a:prstGeom prst="rect">
            <a:avLst/>
          </a:prstGeom>
          <a:noFill/>
        </p:spPr>
        <p:txBody>
          <a:bodyPr wrap="square" rtlCol="0">
            <a:spAutoFit/>
          </a:bodyPr>
          <a:lstStyle/>
          <a:p>
            <a:r>
              <a:rPr lang="zh-CN" altLang="zh-CN" sz="2400" dirty="0">
                <a:latin typeface="Times New Roman" panose="02020603050405020304" pitchFamily="18" charset="0"/>
                <a:ea typeface="仿宋" panose="02010609060101010101" pitchFamily="49" charset="-122"/>
              </a:rPr>
              <a:t>表格前面图标分为黄色、蓝色，黄色图标为固定表单（指表格的数据记录是固定的，如表</a:t>
            </a:r>
            <a:r>
              <a:rPr lang="en-US" altLang="zh-CN" sz="2400" dirty="0">
                <a:latin typeface="Times New Roman" panose="02020603050405020304" pitchFamily="18" charset="0"/>
                <a:ea typeface="仿宋" panose="02010609060101010101" pitchFamily="49" charset="-122"/>
              </a:rPr>
              <a:t>1-1</a:t>
            </a:r>
            <a:r>
              <a:rPr lang="zh-CN" altLang="zh-CN" sz="2400" dirty="0">
                <a:latin typeface="Times New Roman" panose="02020603050405020304" pitchFamily="18" charset="0"/>
                <a:ea typeface="仿宋" panose="02010609060101010101" pitchFamily="49" charset="-122"/>
              </a:rPr>
              <a:t>等），蓝色的图标为浮动表单（指表格的数据记录是浮动变化的，如表</a:t>
            </a:r>
            <a:r>
              <a:rPr lang="en-US" altLang="zh-CN" sz="2400" dirty="0">
                <a:latin typeface="Times New Roman" panose="02020603050405020304" pitchFamily="18" charset="0"/>
                <a:ea typeface="仿宋" panose="02010609060101010101" pitchFamily="49" charset="-122"/>
              </a:rPr>
              <a:t>1-2</a:t>
            </a:r>
            <a:r>
              <a:rPr lang="zh-CN" altLang="zh-CN" sz="2400" dirty="0">
                <a:latin typeface="Times New Roman" panose="02020603050405020304" pitchFamily="18" charset="0"/>
                <a:ea typeface="仿宋" panose="02010609060101010101" pitchFamily="49" charset="-122"/>
              </a:rPr>
              <a:t>，</a:t>
            </a:r>
            <a:r>
              <a:rPr lang="en-US" altLang="zh-CN" sz="2400" dirty="0">
                <a:latin typeface="Times New Roman" panose="02020603050405020304" pitchFamily="18" charset="0"/>
                <a:ea typeface="仿宋" panose="02010609060101010101" pitchFamily="49" charset="-122"/>
              </a:rPr>
              <a:t>1-3</a:t>
            </a:r>
            <a:r>
              <a:rPr lang="zh-CN" altLang="zh-CN" sz="2400" dirty="0">
                <a:latin typeface="Times New Roman" panose="02020603050405020304" pitchFamily="18" charset="0"/>
                <a:ea typeface="仿宋" panose="02010609060101010101" pitchFamily="49" charset="-122"/>
              </a:rPr>
              <a:t>等）。</a:t>
            </a:r>
            <a:endParaRPr lang="zh-CN" altLang="en-US" sz="2400" dirty="0">
              <a:latin typeface="Times New Roman" panose="02020603050405020304" pitchFamily="18" charset="0"/>
              <a:ea typeface="仿宋" panose="02010609060101010101" pitchFamily="49" charset="-122"/>
            </a:endParaRPr>
          </a:p>
        </p:txBody>
      </p:sp>
      <p:sp>
        <p:nvSpPr>
          <p:cNvPr id="6" name="TextBox 5"/>
          <p:cNvSpPr txBox="1"/>
          <p:nvPr/>
        </p:nvSpPr>
        <p:spPr>
          <a:xfrm>
            <a:off x="9455499" y="1899138"/>
            <a:ext cx="2451798" cy="3970318"/>
          </a:xfrm>
          <a:prstGeom prst="rect">
            <a:avLst/>
          </a:prstGeom>
          <a:noFill/>
        </p:spPr>
        <p:txBody>
          <a:bodyPr wrap="square" rtlCol="0">
            <a:spAutoFit/>
          </a:bodyPr>
          <a:lstStyle/>
          <a:p>
            <a:r>
              <a:rPr lang="zh-CN" altLang="zh-CN" sz="2800" dirty="0">
                <a:latin typeface="Times New Roman" panose="02020603050405020304" pitchFamily="18" charset="0"/>
                <a:ea typeface="仿宋" panose="02010609060101010101" pitchFamily="49" charset="-122"/>
              </a:rPr>
              <a:t>固定表单只能授权给</a:t>
            </a:r>
            <a:r>
              <a:rPr lang="zh-CN" altLang="zh-CN" sz="2800" dirty="0">
                <a:solidFill>
                  <a:srgbClr val="FF0000"/>
                </a:solidFill>
                <a:latin typeface="Times New Roman" panose="02020603050405020304" pitchFamily="18" charset="0"/>
                <a:ea typeface="仿宋" panose="02010609060101010101" pitchFamily="49" charset="-122"/>
              </a:rPr>
              <a:t>一个填报用户</a:t>
            </a:r>
            <a:r>
              <a:rPr lang="zh-CN" altLang="zh-CN" sz="2800" dirty="0">
                <a:latin typeface="Times New Roman" panose="02020603050405020304" pitchFamily="18" charset="0"/>
                <a:ea typeface="仿宋" panose="02010609060101010101" pitchFamily="49" charset="-122"/>
              </a:rPr>
              <a:t>，浮动表单可授权给</a:t>
            </a:r>
            <a:r>
              <a:rPr lang="zh-CN" altLang="zh-CN" sz="2800" dirty="0">
                <a:solidFill>
                  <a:srgbClr val="FF0000"/>
                </a:solidFill>
                <a:latin typeface="Times New Roman" panose="02020603050405020304" pitchFamily="18" charset="0"/>
                <a:ea typeface="仿宋" panose="02010609060101010101" pitchFamily="49" charset="-122"/>
              </a:rPr>
              <a:t>多个填报用户</a:t>
            </a:r>
            <a:r>
              <a:rPr lang="zh-CN" altLang="zh-CN" sz="2800" dirty="0">
                <a:latin typeface="Times New Roman" panose="02020603050405020304" pitchFamily="18" charset="0"/>
                <a:ea typeface="仿宋" panose="02010609060101010101" pitchFamily="49" charset="-122"/>
              </a:rPr>
              <a:t>。每个表单都只能被分配给</a:t>
            </a:r>
            <a:r>
              <a:rPr lang="zh-CN" altLang="zh-CN" sz="2800" dirty="0">
                <a:solidFill>
                  <a:srgbClr val="FF0000"/>
                </a:solidFill>
                <a:latin typeface="Times New Roman" panose="02020603050405020304" pitchFamily="18" charset="0"/>
                <a:ea typeface="仿宋" panose="02010609060101010101" pitchFamily="49" charset="-122"/>
              </a:rPr>
              <a:t>一个审核用户</a:t>
            </a:r>
            <a:r>
              <a:rPr lang="zh-CN" altLang="zh-CN" sz="2800" dirty="0">
                <a:latin typeface="Times New Roman" panose="02020603050405020304" pitchFamily="18" charset="0"/>
                <a:ea typeface="仿宋" panose="02010609060101010101" pitchFamily="49" charset="-122"/>
              </a:rPr>
              <a:t>进行数据审核。</a:t>
            </a:r>
            <a:endParaRPr lang="zh-CN" altLang="en-US" sz="2800" dirty="0">
              <a:latin typeface="Times New Roman" panose="02020603050405020304" pitchFamily="18" charset="0"/>
              <a:ea typeface="仿宋" panose="02010609060101010101" pitchFamily="49" charset="-122"/>
            </a:endParaRPr>
          </a:p>
        </p:txBody>
      </p:sp>
    </p:spTree>
    <p:extLst>
      <p:ext uri="{BB962C8B-B14F-4D97-AF65-F5344CB8AC3E}">
        <p14:creationId xmlns:p14="http://schemas.microsoft.com/office/powerpoint/2010/main" val="261058022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3"/>
          <p:cNvGrpSpPr>
            <a:grpSpLocks/>
          </p:cNvGrpSpPr>
          <p:nvPr/>
        </p:nvGrpSpPr>
        <p:grpSpPr bwMode="auto">
          <a:xfrm>
            <a:off x="1013363" y="1290993"/>
            <a:ext cx="7788993" cy="5411258"/>
            <a:chOff x="0" y="0"/>
            <a:chExt cx="109671" cy="57216"/>
          </a:xfrm>
        </p:grpSpPr>
        <p:grpSp>
          <p:nvGrpSpPr>
            <p:cNvPr id="3" name="组 53"/>
            <p:cNvGrpSpPr>
              <a:grpSpLocks/>
            </p:cNvGrpSpPr>
            <p:nvPr/>
          </p:nvGrpSpPr>
          <p:grpSpPr bwMode="auto">
            <a:xfrm>
              <a:off x="0" y="0"/>
              <a:ext cx="109671" cy="57216"/>
              <a:chOff x="0" y="0"/>
              <a:chExt cx="109671" cy="57216"/>
            </a:xfrm>
          </p:grpSpPr>
          <p:pic>
            <p:nvPicPr>
              <p:cNvPr id="200" name="图片 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9671" cy="57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55"/>
              <p:cNvSpPr>
                <a:spLocks noChangeArrowheads="1"/>
              </p:cNvSpPr>
              <p:nvPr/>
            </p:nvSpPr>
            <p:spPr bwMode="auto">
              <a:xfrm>
                <a:off x="20009" y="5126"/>
                <a:ext cx="24653" cy="47333"/>
              </a:xfrm>
              <a:prstGeom prst="rect">
                <a:avLst/>
              </a:prstGeom>
              <a:solidFill>
                <a:srgbClr val="FFFFFF">
                  <a:alpha val="0"/>
                </a:srgbClr>
              </a:solidFill>
              <a:ln w="25400">
                <a:solidFill>
                  <a:srgbClr val="FF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a:ln>
                    <a:noFill/>
                  </a:ln>
                  <a:solidFill>
                    <a:schemeClr val="tx1"/>
                  </a:solidFill>
                  <a:effectLst/>
                  <a:latin typeface="Times New Roman" panose="02020603050405020304" pitchFamily="18" charset="0"/>
                  <a:ea typeface="仿宋" panose="02010609060101010101" pitchFamily="49" charset="-122"/>
                  <a:cs typeface="宋体" pitchFamily="2" charset="-122"/>
                </a:endParaRPr>
              </a:p>
            </p:txBody>
          </p:sp>
        </p:grpSp>
        <p:sp>
          <p:nvSpPr>
            <p:cNvPr id="4" name="矩形 56"/>
            <p:cNvSpPr>
              <a:spLocks noChangeArrowheads="1"/>
            </p:cNvSpPr>
            <p:nvPr/>
          </p:nvSpPr>
          <p:spPr bwMode="auto">
            <a:xfrm>
              <a:off x="4735" y="614"/>
              <a:ext cx="9323" cy="3059"/>
            </a:xfrm>
            <a:prstGeom prst="rect">
              <a:avLst/>
            </a:prstGeom>
            <a:solidFill>
              <a:srgbClr val="B9CDE5"/>
            </a:solidFill>
            <a:ln w="25400">
              <a:solidFill>
                <a:srgbClr val="FFFFFF">
                  <a:alpha val="0"/>
                </a:srgbClr>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a:ln>
                  <a:noFill/>
                </a:ln>
                <a:solidFill>
                  <a:schemeClr val="tx1"/>
                </a:solidFill>
                <a:effectLst/>
                <a:latin typeface="Times New Roman" panose="02020603050405020304" pitchFamily="18" charset="0"/>
                <a:ea typeface="仿宋" panose="02010609060101010101" pitchFamily="49" charset="-122"/>
                <a:cs typeface="宋体" pitchFamily="2" charset="-122"/>
              </a:endParaRPr>
            </a:p>
          </p:txBody>
        </p:sp>
      </p:grpSp>
      <p:pic>
        <p:nvPicPr>
          <p:cNvPr id="7" name="图片 6"/>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56190"/>
            <a:ext cx="2326877" cy="711583"/>
          </a:xfrm>
          <a:prstGeom prst="rect">
            <a:avLst/>
          </a:prstGeom>
        </p:spPr>
      </p:pic>
      <p:sp>
        <p:nvSpPr>
          <p:cNvPr id="8" name="TextBox 7"/>
          <p:cNvSpPr txBox="1"/>
          <p:nvPr/>
        </p:nvSpPr>
        <p:spPr>
          <a:xfrm>
            <a:off x="864156" y="767773"/>
            <a:ext cx="11327843" cy="523220"/>
          </a:xfrm>
          <a:prstGeom prst="rect">
            <a:avLst/>
          </a:prstGeom>
          <a:noFill/>
        </p:spPr>
        <p:txBody>
          <a:bodyPr wrap="square" rtlCol="0">
            <a:spAutoFit/>
          </a:bodyPr>
          <a:lstStyle/>
          <a:p>
            <a:r>
              <a:rPr lang="zh-CN" altLang="en-US" sz="2800" dirty="0">
                <a:latin typeface="Times New Roman" panose="02020603050405020304" pitchFamily="18" charset="0"/>
                <a:ea typeface="仿宋" panose="02010609060101010101" pitchFamily="49" charset="-122"/>
              </a:rPr>
              <a:t>复制授权：</a:t>
            </a:r>
            <a:r>
              <a:rPr lang="zh-CN" altLang="zh-CN" sz="2800" dirty="0">
                <a:latin typeface="Times New Roman" panose="02020603050405020304" pitchFamily="18" charset="0"/>
                <a:ea typeface="仿宋" panose="02010609060101010101" pitchFamily="49" charset="-122"/>
              </a:rPr>
              <a:t>使</a:t>
            </a:r>
            <a:r>
              <a:rPr lang="zh-CN" altLang="zh-CN" sz="2800" dirty="0">
                <a:solidFill>
                  <a:srgbClr val="FF0000"/>
                </a:solidFill>
                <a:latin typeface="Times New Roman" panose="02020603050405020304" pitchFamily="18" charset="0"/>
                <a:ea typeface="仿宋" panose="02010609060101010101" pitchFamily="49" charset="-122"/>
              </a:rPr>
              <a:t>现有用户</a:t>
            </a:r>
            <a:r>
              <a:rPr lang="zh-CN" altLang="zh-CN" sz="2800" dirty="0">
                <a:latin typeface="Times New Roman" panose="02020603050405020304" pitchFamily="18" charset="0"/>
                <a:ea typeface="仿宋" panose="02010609060101010101" pitchFamily="49" charset="-122"/>
              </a:rPr>
              <a:t>自动继承上一年度</a:t>
            </a:r>
            <a:r>
              <a:rPr lang="zh-CN" altLang="zh-CN" sz="2800" dirty="0">
                <a:solidFill>
                  <a:srgbClr val="FF0000"/>
                </a:solidFill>
                <a:latin typeface="Times New Roman" panose="02020603050405020304" pitchFamily="18" charset="0"/>
                <a:ea typeface="仿宋" panose="02010609060101010101" pitchFamily="49" charset="-122"/>
              </a:rPr>
              <a:t>已有的授权体系</a:t>
            </a:r>
            <a:r>
              <a:rPr lang="zh-CN" altLang="en-US" sz="2800" dirty="0">
                <a:solidFill>
                  <a:srgbClr val="FF0000"/>
                </a:solidFill>
                <a:latin typeface="Times New Roman" panose="02020603050405020304" pitchFamily="18" charset="0"/>
                <a:ea typeface="仿宋" panose="02010609060101010101" pitchFamily="49" charset="-122"/>
              </a:rPr>
              <a:t>（可修改）</a:t>
            </a:r>
          </a:p>
        </p:txBody>
      </p:sp>
    </p:spTree>
    <p:extLst>
      <p:ext uri="{BB962C8B-B14F-4D97-AF65-F5344CB8AC3E}">
        <p14:creationId xmlns:p14="http://schemas.microsoft.com/office/powerpoint/2010/main" val="182183947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56190"/>
            <a:ext cx="2326877" cy="711583"/>
          </a:xfrm>
          <a:prstGeom prst="rect">
            <a:avLst/>
          </a:prstGeom>
        </p:spPr>
      </p:pic>
      <p:sp>
        <p:nvSpPr>
          <p:cNvPr id="3" name="TextBox 2"/>
          <p:cNvSpPr txBox="1"/>
          <p:nvPr/>
        </p:nvSpPr>
        <p:spPr>
          <a:xfrm>
            <a:off x="864156" y="767773"/>
            <a:ext cx="11327843" cy="523220"/>
          </a:xfrm>
          <a:prstGeom prst="rect">
            <a:avLst/>
          </a:prstGeom>
          <a:noFill/>
        </p:spPr>
        <p:txBody>
          <a:bodyPr wrap="square" rtlCol="0">
            <a:spAutoFit/>
          </a:bodyPr>
          <a:lstStyle/>
          <a:p>
            <a:r>
              <a:rPr lang="zh-CN" altLang="en-US" sz="2800" dirty="0">
                <a:latin typeface="Times New Roman" panose="02020603050405020304" pitchFamily="18" charset="0"/>
                <a:ea typeface="仿宋" panose="02010609060101010101" pitchFamily="49" charset="-122"/>
              </a:rPr>
              <a:t>填报：点击对应表格进行填报，填报过程中可保存，填完提交审核</a:t>
            </a:r>
            <a:endParaRPr lang="zh-CN" altLang="en-US" sz="2800" dirty="0">
              <a:solidFill>
                <a:srgbClr val="FF0000"/>
              </a:solidFill>
              <a:latin typeface="Times New Roman" panose="02020603050405020304" pitchFamily="18" charset="0"/>
              <a:ea typeface="仿宋" panose="02010609060101010101" pitchFamily="49" charset="-122"/>
            </a:endParaRPr>
          </a:p>
        </p:txBody>
      </p:sp>
      <p:pic>
        <p:nvPicPr>
          <p:cNvPr id="4" name="图片 3"/>
          <p:cNvPicPr/>
          <p:nvPr/>
        </p:nvPicPr>
        <p:blipFill>
          <a:blip r:embed="rId4"/>
          <a:stretch>
            <a:fillRect/>
          </a:stretch>
        </p:blipFill>
        <p:spPr>
          <a:xfrm>
            <a:off x="864156" y="1290993"/>
            <a:ext cx="9535888" cy="4989227"/>
          </a:xfrm>
          <a:prstGeom prst="rect">
            <a:avLst/>
          </a:prstGeom>
        </p:spPr>
      </p:pic>
    </p:spTree>
    <p:extLst>
      <p:ext uri="{BB962C8B-B14F-4D97-AF65-F5344CB8AC3E}">
        <p14:creationId xmlns:p14="http://schemas.microsoft.com/office/powerpoint/2010/main" val="365056264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56190"/>
            <a:ext cx="2326877" cy="711583"/>
          </a:xfrm>
          <a:prstGeom prst="rect">
            <a:avLst/>
          </a:prstGeom>
        </p:spPr>
      </p:pic>
      <p:sp>
        <p:nvSpPr>
          <p:cNvPr id="3" name="TextBox 2"/>
          <p:cNvSpPr txBox="1"/>
          <p:nvPr/>
        </p:nvSpPr>
        <p:spPr>
          <a:xfrm>
            <a:off x="864156" y="767773"/>
            <a:ext cx="11327843" cy="954107"/>
          </a:xfrm>
          <a:prstGeom prst="rect">
            <a:avLst/>
          </a:prstGeom>
          <a:noFill/>
        </p:spPr>
        <p:txBody>
          <a:bodyPr wrap="square" rtlCol="0">
            <a:spAutoFit/>
          </a:bodyPr>
          <a:lstStyle/>
          <a:p>
            <a:r>
              <a:rPr lang="zh-CN" altLang="en-US" sz="2800" dirty="0">
                <a:latin typeface="Times New Roman" panose="02020603050405020304" pitchFamily="18" charset="0"/>
                <a:ea typeface="仿宋" panose="02010609060101010101" pitchFamily="49" charset="-122"/>
              </a:rPr>
              <a:t>填报浮动表支持</a:t>
            </a:r>
            <a:r>
              <a:rPr lang="en-US" altLang="zh-CN" sz="2800" dirty="0">
                <a:latin typeface="Times New Roman" panose="02020603050405020304" pitchFamily="18" charset="0"/>
                <a:ea typeface="仿宋" panose="02010609060101010101" pitchFamily="49" charset="-122"/>
              </a:rPr>
              <a:t>excel</a:t>
            </a:r>
            <a:r>
              <a:rPr lang="zh-CN" altLang="en-US" sz="2800" dirty="0">
                <a:latin typeface="Times New Roman" panose="02020603050405020304" pitchFamily="18" charset="0"/>
                <a:ea typeface="仿宋" panose="02010609060101010101" pitchFamily="49" charset="-122"/>
              </a:rPr>
              <a:t>导入，固定表单需手动输入</a:t>
            </a:r>
            <a:endParaRPr lang="en-US" altLang="zh-CN" sz="2800" dirty="0">
              <a:latin typeface="Times New Roman" panose="02020603050405020304" pitchFamily="18" charset="0"/>
              <a:ea typeface="仿宋" panose="02010609060101010101" pitchFamily="49" charset="-122"/>
            </a:endParaRPr>
          </a:p>
          <a:p>
            <a:r>
              <a:rPr lang="zh-CN" altLang="en-US" sz="2800" dirty="0">
                <a:latin typeface="Times New Roman" panose="02020603050405020304" pitchFamily="18" charset="0"/>
                <a:ea typeface="仿宋" panose="02010609060101010101" pitchFamily="49" charset="-122"/>
              </a:rPr>
              <a:t>辅助功能：上年数据对比   预提交</a:t>
            </a:r>
            <a:endParaRPr lang="zh-CN" altLang="en-US" sz="2800" dirty="0">
              <a:solidFill>
                <a:srgbClr val="FF0000"/>
              </a:solidFill>
              <a:latin typeface="Times New Roman" panose="02020603050405020304" pitchFamily="18" charset="0"/>
              <a:ea typeface="仿宋" panose="02010609060101010101" pitchFamily="49" charset="-122"/>
            </a:endParaRPr>
          </a:p>
        </p:txBody>
      </p:sp>
      <p:pic>
        <p:nvPicPr>
          <p:cNvPr id="4" name="图片 3"/>
          <p:cNvPicPr/>
          <p:nvPr/>
        </p:nvPicPr>
        <p:blipFill>
          <a:blip r:embed="rId4"/>
          <a:stretch>
            <a:fillRect/>
          </a:stretch>
        </p:blipFill>
        <p:spPr>
          <a:xfrm>
            <a:off x="864155" y="1721880"/>
            <a:ext cx="10430191" cy="4582047"/>
          </a:xfrm>
          <a:prstGeom prst="rect">
            <a:avLst/>
          </a:prstGeom>
        </p:spPr>
      </p:pic>
    </p:spTree>
    <p:extLst>
      <p:ext uri="{BB962C8B-B14F-4D97-AF65-F5344CB8AC3E}">
        <p14:creationId xmlns:p14="http://schemas.microsoft.com/office/powerpoint/2010/main" val="18302565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56190"/>
            <a:ext cx="2326877" cy="711583"/>
          </a:xfrm>
          <a:prstGeom prst="rect">
            <a:avLst/>
          </a:prstGeom>
        </p:spPr>
      </p:pic>
      <p:sp>
        <p:nvSpPr>
          <p:cNvPr id="3" name="TextBox 2"/>
          <p:cNvSpPr txBox="1"/>
          <p:nvPr/>
        </p:nvSpPr>
        <p:spPr>
          <a:xfrm>
            <a:off x="4538506" y="160418"/>
            <a:ext cx="3114989" cy="523220"/>
          </a:xfrm>
          <a:prstGeom prst="rect">
            <a:avLst/>
          </a:prstGeom>
          <a:noFill/>
        </p:spPr>
        <p:txBody>
          <a:bodyPr wrap="square" rtlCol="0">
            <a:spAutoFit/>
          </a:bodyPr>
          <a:lstStyle/>
          <a:p>
            <a:r>
              <a:rPr lang="zh-CN" altLang="en-US" sz="2800" dirty="0">
                <a:latin typeface="Times New Roman" panose="02020603050405020304" pitchFamily="18" charset="0"/>
                <a:ea typeface="仿宋" panose="02010609060101010101" pitchFamily="49" charset="-122"/>
              </a:rPr>
              <a:t>数据提交后的校验</a:t>
            </a:r>
          </a:p>
        </p:txBody>
      </p:sp>
      <p:pic>
        <p:nvPicPr>
          <p:cNvPr id="4" name="图片 3"/>
          <p:cNvPicPr/>
          <p:nvPr/>
        </p:nvPicPr>
        <p:blipFill>
          <a:blip r:embed="rId4"/>
          <a:stretch>
            <a:fillRect/>
          </a:stretch>
        </p:blipFill>
        <p:spPr>
          <a:xfrm>
            <a:off x="946563" y="1901825"/>
            <a:ext cx="10298874" cy="4820522"/>
          </a:xfrm>
          <a:prstGeom prst="rect">
            <a:avLst/>
          </a:prstGeom>
        </p:spPr>
      </p:pic>
      <p:sp>
        <p:nvSpPr>
          <p:cNvPr id="5" name="TextBox 4"/>
          <p:cNvSpPr txBox="1"/>
          <p:nvPr/>
        </p:nvSpPr>
        <p:spPr>
          <a:xfrm>
            <a:off x="1358202" y="777821"/>
            <a:ext cx="9475596" cy="1200329"/>
          </a:xfrm>
          <a:prstGeom prst="rect">
            <a:avLst/>
          </a:prstGeom>
          <a:noFill/>
        </p:spPr>
        <p:txBody>
          <a:bodyPr wrap="square" rtlCol="0">
            <a:spAutoFit/>
          </a:bodyPr>
          <a:lstStyle/>
          <a:p>
            <a:r>
              <a:rPr lang="zh-CN" altLang="en-US" sz="2400" dirty="0">
                <a:latin typeface="Times New Roman" panose="02020603050405020304" pitchFamily="18" charset="0"/>
                <a:ea typeface="仿宋" panose="02010609060101010101" pitchFamily="49" charset="-122"/>
              </a:rPr>
              <a:t>数据大于</a:t>
            </a:r>
            <a:r>
              <a:rPr lang="en-US" altLang="zh-CN" sz="2400" dirty="0">
                <a:latin typeface="Times New Roman" panose="02020603050405020304" pitchFamily="18" charset="0"/>
                <a:ea typeface="仿宋" panose="02010609060101010101" pitchFamily="49" charset="-122"/>
              </a:rPr>
              <a:t>2000</a:t>
            </a:r>
            <a:r>
              <a:rPr lang="zh-CN" altLang="en-US" sz="2400" dirty="0">
                <a:latin typeface="Times New Roman" panose="02020603050405020304" pitchFamily="18" charset="0"/>
                <a:ea typeface="仿宋" panose="02010609060101010101" pitchFamily="49" charset="-122"/>
              </a:rPr>
              <a:t>条时，</a:t>
            </a:r>
            <a:r>
              <a:rPr lang="zh-CN" altLang="zh-CN" sz="2400" b="1" dirty="0">
                <a:latin typeface="Times New Roman" panose="02020603050405020304" pitchFamily="18" charset="0"/>
                <a:ea typeface="仿宋" panose="02010609060101010101" pitchFamily="49" charset="-122"/>
              </a:rPr>
              <a:t>触发异步校验流程，此时系统将对上报数据进行排队校验用户无需在线等待校验结果，可继续进行其他表格的填报工作，待有空时再来查看校验结果</a:t>
            </a:r>
            <a:endParaRPr lang="zh-CN" altLang="en-US" sz="2400" dirty="0">
              <a:latin typeface="Times New Roman" panose="02020603050405020304" pitchFamily="18" charset="0"/>
              <a:ea typeface="仿宋" panose="02010609060101010101" pitchFamily="49" charset="-122"/>
            </a:endParaRPr>
          </a:p>
        </p:txBody>
      </p:sp>
    </p:spTree>
    <p:extLst>
      <p:ext uri="{BB962C8B-B14F-4D97-AF65-F5344CB8AC3E}">
        <p14:creationId xmlns:p14="http://schemas.microsoft.com/office/powerpoint/2010/main" val="249381172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56190"/>
            <a:ext cx="2326877" cy="711583"/>
          </a:xfrm>
          <a:prstGeom prst="rect">
            <a:avLst/>
          </a:prstGeom>
        </p:spPr>
      </p:pic>
      <p:sp>
        <p:nvSpPr>
          <p:cNvPr id="3" name="TextBox 2"/>
          <p:cNvSpPr txBox="1"/>
          <p:nvPr/>
        </p:nvSpPr>
        <p:spPr>
          <a:xfrm>
            <a:off x="5141407" y="223192"/>
            <a:ext cx="1909187" cy="584775"/>
          </a:xfrm>
          <a:prstGeom prst="rect">
            <a:avLst/>
          </a:prstGeom>
          <a:noFill/>
        </p:spPr>
        <p:txBody>
          <a:bodyPr wrap="square" rtlCol="0">
            <a:spAutoFit/>
          </a:bodyPr>
          <a:lstStyle/>
          <a:p>
            <a:r>
              <a:rPr lang="zh-CN" altLang="en-US" sz="3200" dirty="0">
                <a:latin typeface="Times New Roman" panose="02020603050405020304" pitchFamily="18" charset="0"/>
                <a:ea typeface="仿宋" panose="02010609060101010101" pitchFamily="49" charset="-122"/>
              </a:rPr>
              <a:t>数据审核</a:t>
            </a:r>
          </a:p>
        </p:txBody>
      </p:sp>
      <p:pic>
        <p:nvPicPr>
          <p:cNvPr id="4" name="图片 3"/>
          <p:cNvPicPr/>
          <p:nvPr/>
        </p:nvPicPr>
        <p:blipFill>
          <a:blip r:embed="rId4"/>
          <a:stretch>
            <a:fillRect/>
          </a:stretch>
        </p:blipFill>
        <p:spPr>
          <a:xfrm>
            <a:off x="2258217" y="2349081"/>
            <a:ext cx="7675566" cy="3921089"/>
          </a:xfrm>
          <a:prstGeom prst="rect">
            <a:avLst/>
          </a:prstGeom>
        </p:spPr>
      </p:pic>
      <p:sp>
        <p:nvSpPr>
          <p:cNvPr id="5" name="TextBox 4"/>
          <p:cNvSpPr txBox="1"/>
          <p:nvPr/>
        </p:nvSpPr>
        <p:spPr>
          <a:xfrm>
            <a:off x="2046514" y="1225899"/>
            <a:ext cx="8098972" cy="954107"/>
          </a:xfrm>
          <a:prstGeom prst="rect">
            <a:avLst/>
          </a:prstGeom>
          <a:noFill/>
        </p:spPr>
        <p:txBody>
          <a:bodyPr wrap="square" rtlCol="0">
            <a:spAutoFit/>
          </a:bodyPr>
          <a:lstStyle/>
          <a:p>
            <a:r>
              <a:rPr lang="zh-CN" altLang="en-US" sz="2800" dirty="0">
                <a:latin typeface="Times New Roman" panose="02020603050405020304" pitchFamily="18" charset="0"/>
                <a:ea typeface="仿宋" panose="02010609060101010101" pitchFamily="49" charset="-122"/>
              </a:rPr>
              <a:t>根据授权对相应的表格进行审核，如数据</a:t>
            </a:r>
            <a:r>
              <a:rPr lang="zh-CN" altLang="en-US" sz="2800" dirty="0">
                <a:solidFill>
                  <a:srgbClr val="FF0000"/>
                </a:solidFill>
                <a:latin typeface="Times New Roman" panose="02020603050405020304" pitchFamily="18" charset="0"/>
                <a:ea typeface="仿宋" panose="02010609060101010101" pitchFamily="49" charset="-122"/>
              </a:rPr>
              <a:t>无误</a:t>
            </a:r>
            <a:r>
              <a:rPr lang="zh-CN" altLang="en-US" sz="2800" dirty="0">
                <a:latin typeface="Times New Roman" panose="02020603050405020304" pitchFamily="18" charset="0"/>
                <a:ea typeface="仿宋" panose="02010609060101010101" pitchFamily="49" charset="-122"/>
              </a:rPr>
              <a:t>，审核通过即可；若数据</a:t>
            </a:r>
            <a:r>
              <a:rPr lang="zh-CN" altLang="en-US" sz="2800" dirty="0">
                <a:solidFill>
                  <a:srgbClr val="FF0000"/>
                </a:solidFill>
                <a:latin typeface="Times New Roman" panose="02020603050405020304" pitchFamily="18" charset="0"/>
                <a:ea typeface="仿宋" panose="02010609060101010101" pitchFamily="49" charset="-122"/>
              </a:rPr>
              <a:t>有误</a:t>
            </a:r>
            <a:r>
              <a:rPr lang="zh-CN" altLang="en-US" sz="2800" dirty="0">
                <a:latin typeface="Times New Roman" panose="02020603050405020304" pitchFamily="18" charset="0"/>
                <a:ea typeface="仿宋" panose="02010609060101010101" pitchFamily="49" charset="-122"/>
              </a:rPr>
              <a:t>，可退回</a:t>
            </a:r>
            <a:r>
              <a:rPr lang="zh-CN" altLang="en-US" sz="2800" dirty="0">
                <a:solidFill>
                  <a:srgbClr val="FF0000"/>
                </a:solidFill>
                <a:latin typeface="Times New Roman" panose="02020603050405020304" pitchFamily="18" charset="0"/>
                <a:ea typeface="仿宋" panose="02010609060101010101" pitchFamily="49" charset="-122"/>
              </a:rPr>
              <a:t>重新填报</a:t>
            </a:r>
            <a:r>
              <a:rPr lang="zh-CN" altLang="en-US" sz="2800" dirty="0">
                <a:latin typeface="Times New Roman" panose="02020603050405020304" pitchFamily="18" charset="0"/>
                <a:ea typeface="仿宋" panose="02010609060101010101" pitchFamily="49" charset="-122"/>
              </a:rPr>
              <a:t>。</a:t>
            </a:r>
          </a:p>
        </p:txBody>
      </p:sp>
    </p:spTree>
    <p:extLst>
      <p:ext uri="{BB962C8B-B14F-4D97-AF65-F5344CB8AC3E}">
        <p14:creationId xmlns:p14="http://schemas.microsoft.com/office/powerpoint/2010/main" val="65876845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60509000420"/>
  <p:tag name="MH_LIBRARY" val="GRAPHIC"/>
  <p:tag name="MH_TYPE" val="Other"/>
  <p:tag name="MH_ORDER" val="4"/>
</p:tagLst>
</file>

<file path=ppt/tags/tag2.xml><?xml version="1.0" encoding="utf-8"?>
<p:tagLst xmlns:a="http://schemas.openxmlformats.org/drawingml/2006/main" xmlns:r="http://schemas.openxmlformats.org/officeDocument/2006/relationships" xmlns:p="http://schemas.openxmlformats.org/presentationml/2006/main">
  <p:tag name="MH" val="20160509000420"/>
  <p:tag name="MH_LIBRARY" val="GRAPHIC"/>
  <p:tag name="MH_TYPE" val="Other"/>
  <p:tag name="MH_ORDER" val="5"/>
</p:tagLst>
</file>

<file path=ppt/theme/theme1.xml><?xml version="1.0" encoding="utf-8"?>
<a:theme xmlns:a="http://schemas.openxmlformats.org/drawingml/2006/main" name="A000120140530A99PPBG">
  <a:themeElements>
    <a:clrScheme name="自定义 168">
      <a:dk1>
        <a:srgbClr val="5F5F5F"/>
      </a:dk1>
      <a:lt1>
        <a:sysClr val="window" lastClr="FFFFFF"/>
      </a:lt1>
      <a:dk2>
        <a:srgbClr val="4D4D4D"/>
      </a:dk2>
      <a:lt2>
        <a:srgbClr val="E5DEDB"/>
      </a:lt2>
      <a:accent1>
        <a:srgbClr val="0EA5EC"/>
      </a:accent1>
      <a:accent2>
        <a:srgbClr val="448AD8"/>
      </a:accent2>
      <a:accent3>
        <a:srgbClr val="6FB7CB"/>
      </a:accent3>
      <a:accent4>
        <a:srgbClr val="EBCE21"/>
      </a:accent4>
      <a:accent5>
        <a:srgbClr val="EE7C51"/>
      </a:accent5>
      <a:accent6>
        <a:srgbClr val="64C46E"/>
      </a:accent6>
      <a:hlink>
        <a:srgbClr val="A04E65"/>
      </a:hlink>
      <a:folHlink>
        <a:srgbClr val="FFC000"/>
      </a:folHlink>
    </a:clrScheme>
    <a:fontScheme name="自定义 1">
      <a:majorFont>
        <a:latin typeface="Arial Black"/>
        <a:ea typeface="微软雅黑"/>
        <a:cs typeface=""/>
      </a:majorFont>
      <a:minorFont>
        <a:latin typeface="Arial"/>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A000120140929A44KPBG</Template>
  <TotalTime>3103</TotalTime>
  <Pages>0</Pages>
  <Words>10183</Words>
  <Characters>0</Characters>
  <Application>Microsoft Office PowerPoint</Application>
  <DocSecurity>0</DocSecurity>
  <PresentationFormat>自定义</PresentationFormat>
  <Lines>0</Lines>
  <Paragraphs>2016</Paragraphs>
  <Slides>106</Slides>
  <Notes>68</Notes>
  <HiddenSlides>0</HiddenSlides>
  <MMClips>1</MMClips>
  <ScaleCrop>false</ScaleCrop>
  <HeadingPairs>
    <vt:vector size="4" baseType="variant">
      <vt:variant>
        <vt:lpstr>主题</vt:lpstr>
      </vt:variant>
      <vt:variant>
        <vt:i4>1</vt:i4>
      </vt:variant>
      <vt:variant>
        <vt:lpstr>幻灯片标题</vt:lpstr>
      </vt:variant>
      <vt:variant>
        <vt:i4>106</vt:i4>
      </vt:variant>
    </vt:vector>
  </HeadingPairs>
  <TitlesOfParts>
    <vt:vector size="107" baseType="lpstr">
      <vt:lpstr>A000120140530A99PPBG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数据填报答疑咨询与支持</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Microsoft</Company>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哎呀小小草</dc:title>
  <dc:subject>哎呀小小草</dc:subject>
  <dc:creator>哎呀小小草</dc:creator>
  <cp:keywords>https:/800sucai.taobao.com</cp:keywords>
  <dc:description>https://800sucai.taobao.com</dc:description>
  <cp:lastModifiedBy>yfsun</cp:lastModifiedBy>
  <cp:revision>355</cp:revision>
  <dcterms:created xsi:type="dcterms:W3CDTF">2015-07-27T12:22:09Z</dcterms:created>
  <dcterms:modified xsi:type="dcterms:W3CDTF">2020-09-26T01:01:10Z</dcterms:modified>
  <cp:category>https://800sucai.taobao.com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2052-10.1.0.6877</vt:lpwstr>
  </property>
</Properties>
</file>